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1" r:id="rId5"/>
    <p:sldId id="262" r:id="rId6"/>
    <p:sldId id="263" r:id="rId7"/>
    <p:sldId id="276" r:id="rId8"/>
    <p:sldId id="274" r:id="rId9"/>
    <p:sldId id="277" r:id="rId10"/>
    <p:sldId id="275" r:id="rId11"/>
    <p:sldId id="279" r:id="rId12"/>
    <p:sldId id="278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AB5F-4A74-4B37-A104-45A868F131F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F6EE-D057-4939-AB61-2A6C14ED3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2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66D-9A36-7283-E18A-4C994386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08DA-DC34-64BF-773C-67CDF775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2F6D-5892-FC5D-50F3-FBA9BC1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88A-CD7D-4251-A1D1-8D0318CBADFD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0AA1-7EF0-B962-9E0E-66223EE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5518-C976-34E1-EBF4-8439AC79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CFC-911F-222F-692D-0DED0ED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92204-30AB-4EDE-B51E-E8181690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9D4C-1366-A8A5-727B-F6AA051B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2A92-9F42-4548-912F-44C2B46DEC7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04C2-861F-EB95-449E-8BBE468D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D5AC-549E-8290-69FA-A4DB3EB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9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63130-CE46-6165-528B-CF6FC2234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B412-A4C8-13A3-225C-F49573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C0CC-1502-D59B-628E-4640DF6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9A3A-8069-4431-A58F-C41C268A02E6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348C-ECEB-8FFE-6B2B-6FC891A6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A91B-3B60-6C6F-B07C-DB207460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9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C7A5-1B63-8921-DAD2-26C2A494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B915-A0AC-4B18-656E-1AFF45E5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32BC-CA84-E49A-CB21-849E0C62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B2E-4B7C-49E0-A9AC-D729BE3EC34D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38F4-2F1D-1DB6-CCD9-227AB49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623-146C-58D8-1BFD-09BA8F32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2445-40B6-B8CF-4948-E050C904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E3A-6C11-7CED-262A-CD5C89BE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0B3A-E0FD-36DE-F4EF-2C3CDCA5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95E5-EB88-4D9E-A7D0-7E0B2A4AF89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D4E9-8345-A8BF-7D96-729F741D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39C0-D99B-5140-891C-29063C2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214-E6F6-CE5B-9906-19DECBE8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6DBE-0B76-7B3A-D4E1-51D4AD02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685D-BED0-C738-99AC-1ED04DB01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AD87-4277-9779-690F-16A83DE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A13-13BA-40EE-968F-749B75DCCFD0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492B-A059-F9FC-9352-4038F36C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2D88-2374-6846-BF2B-DF9C0150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7F28-A355-6D5A-D223-D3210B90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BE31-37F3-51DE-EF16-B5768611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974D-F3E1-F1C6-5B43-3A66AC7B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1E405-C0FC-B5DD-2829-471D9B91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6324B-0A24-3358-9D68-A52C8C095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1CB41-2327-AC8E-AB2B-F8F233C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D6B-0870-4DF6-AAD1-F4834D088362}" type="datetime1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2B3A-B48D-D11D-CB81-E90AFE9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902EE-5EFA-30D3-3D2B-9CFB35F1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E8B4-769B-09B7-5591-918B064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9637-FCED-44F2-2486-B9949D60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629-A6EC-486C-A6C7-E7EEF819D839}" type="datetime1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EE84F-1A38-9A96-B704-E892FFE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57CCC-D8BF-720C-FA76-0F0268D7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391E8-9420-078D-D9AB-E32970FE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66-5F7A-4AC6-91DE-9361C4782071}" type="datetime1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6EB28-D656-C465-9A19-FF403ED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A0AE-EF20-52BA-5667-D17AA95E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47F-486F-EED8-CDEE-547034B4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191A-A58B-91A6-6AA2-41B8C2D2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D5F0D-9DA5-6893-B49B-93761EF1C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FD96-B219-5D6C-1D3D-54AFFF03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FFB4-FD4C-4632-B77A-A4B7FE138378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D270-093E-B119-65E7-11D3EB2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38FA-E3B2-67B1-AFE4-3415DC6B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FCCC-4211-C3D0-3405-D2B18E3F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FEBC5-6A4B-A57E-6418-1DA8F1E9C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B29E-6417-FBC8-EFBA-22FECDFE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80871-78B1-D4B1-BB61-8B86FD8F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FF3A-246A-41CE-90E3-D2DD4968C88A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43DF-A865-9D45-5DB6-A04E01A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2692-C179-0DFE-7487-2813B139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C519A-B581-0376-F42B-8DB16B1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5B111-97C5-6423-0039-E2AE667A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9C1C-7A27-6EFD-FAFE-1F1A85B0F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A238-E891-4B43-8A94-03B681C7031F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7900-EACF-831D-A3CD-F0FCDDD16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DF70-7917-39F5-2768-64DADEE4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legaltalknetwork.com/guests/w-scott-stornet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F18-D525-B06D-7EED-4F3943A2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637" y="0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Blockchain Basics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6C87-57B8-CF13-6220-210454E6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8C7DF-14B0-E28C-84C2-ABC68B313CB6}"/>
              </a:ext>
            </a:extLst>
          </p:cNvPr>
          <p:cNvSpPr txBox="1"/>
          <p:nvPr/>
        </p:nvSpPr>
        <p:spPr>
          <a:xfrm>
            <a:off x="3490203" y="340204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itka Heading" panose="02000505000000020004" pitchFamily="2" charset="0"/>
              </a:rPr>
              <a:t>Chirantan Ganguly</a:t>
            </a:r>
          </a:p>
          <a:p>
            <a:pPr algn="ctr"/>
            <a:r>
              <a:rPr lang="en-US" sz="2400" dirty="0">
                <a:latin typeface="Sitka Heading" panose="02000505000000020004" pitchFamily="2" charset="0"/>
              </a:rPr>
              <a:t>MTech. Functional Materials and Devices</a:t>
            </a:r>
          </a:p>
          <a:p>
            <a:pPr algn="ctr"/>
            <a:r>
              <a:rPr lang="en-US" sz="2400" dirty="0">
                <a:latin typeface="Sitka Heading" panose="02000505000000020004" pitchFamily="2" charset="0"/>
              </a:rPr>
              <a:t>Roll No: 23PH63R06</a:t>
            </a:r>
          </a:p>
        </p:txBody>
      </p:sp>
    </p:spTree>
    <p:extLst>
      <p:ext uri="{BB962C8B-B14F-4D97-AF65-F5344CB8AC3E}">
        <p14:creationId xmlns:p14="http://schemas.microsoft.com/office/powerpoint/2010/main" val="45402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9FC7D-75BA-ABB5-7F35-BBFEBE06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Blockchain as an Immutable Ledger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72115ECC-ECA1-67B1-2F28-DA2C6885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7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D72510F0-DB84-9A02-BD9D-51553B88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8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108F1-A8A1-BC0A-D875-C425684C78C5}"/>
              </a:ext>
            </a:extLst>
          </p:cNvPr>
          <p:cNvSpPr txBox="1"/>
          <p:nvPr/>
        </p:nvSpPr>
        <p:spPr>
          <a:xfrm>
            <a:off x="1028113" y="1325563"/>
            <a:ext cx="211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Buying a House</a:t>
            </a:r>
          </a:p>
        </p:txBody>
      </p:sp>
      <p:pic>
        <p:nvPicPr>
          <p:cNvPr id="8" name="Picture 2" descr="C:\Users\Lenovo\AppData\Local\Microsoft\Windows\INetCache\IE\FXN9XOP1\4-2-money-png-clipart[1].png">
            <a:extLst>
              <a:ext uri="{FF2B5EF4-FFF2-40B4-BE49-F238E27FC236}">
                <a16:creationId xmlns:a16="http://schemas.microsoft.com/office/drawing/2014/main" id="{F43DDA6C-190F-5099-1E36-02D465D9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" y="2087563"/>
            <a:ext cx="1531933" cy="939937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57431A3E-DB39-56CE-D641-5BBDDA54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8527" y="2011362"/>
            <a:ext cx="1067410" cy="1066800"/>
          </a:xfrm>
          <a:prstGeom prst="rect">
            <a:avLst/>
          </a:prstGeom>
          <a:noFill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29162AA-BF5E-5341-20B5-79CEF3F6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723" y="1858962"/>
            <a:ext cx="1366284" cy="130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B5EEF55F-69FB-432D-AFCC-3DC02D42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12935" y="1477963"/>
            <a:ext cx="183165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0">
            <a:extLst>
              <a:ext uri="{FF2B5EF4-FFF2-40B4-BE49-F238E27FC236}">
                <a16:creationId xmlns:a16="http://schemas.microsoft.com/office/drawing/2014/main" id="{DEB05032-B13E-C87D-572D-484A7B613295}"/>
              </a:ext>
            </a:extLst>
          </p:cNvPr>
          <p:cNvSpPr/>
          <p:nvPr/>
        </p:nvSpPr>
        <p:spPr>
          <a:xfrm>
            <a:off x="2936090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D9EFCD7E-17A6-DDB0-BE1C-B255253EA9AE}"/>
              </a:ext>
            </a:extLst>
          </p:cNvPr>
          <p:cNvSpPr/>
          <p:nvPr/>
        </p:nvSpPr>
        <p:spPr>
          <a:xfrm>
            <a:off x="514934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2">
            <a:extLst>
              <a:ext uri="{FF2B5EF4-FFF2-40B4-BE49-F238E27FC236}">
                <a16:creationId xmlns:a16="http://schemas.microsoft.com/office/drawing/2014/main" id="{EB327856-C107-EDEB-6779-31C65A38895B}"/>
              </a:ext>
            </a:extLst>
          </p:cNvPr>
          <p:cNvSpPr/>
          <p:nvPr/>
        </p:nvSpPr>
        <p:spPr>
          <a:xfrm>
            <a:off x="766787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26B88-1879-9BD6-D339-899A93572712}"/>
              </a:ext>
            </a:extLst>
          </p:cNvPr>
          <p:cNvSpPr txBox="1"/>
          <p:nvPr/>
        </p:nvSpPr>
        <p:spPr>
          <a:xfrm>
            <a:off x="799156" y="5821817"/>
            <a:ext cx="158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A23D2-7BED-2AB3-5E0B-E70E9EC592FD}"/>
              </a:ext>
            </a:extLst>
          </p:cNvPr>
          <p:cNvSpPr/>
          <p:nvPr/>
        </p:nvSpPr>
        <p:spPr>
          <a:xfrm>
            <a:off x="2554495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C0CD6-50EE-1F25-EDFF-A2C79F0835A6}"/>
              </a:ext>
            </a:extLst>
          </p:cNvPr>
          <p:cNvSpPr/>
          <p:nvPr/>
        </p:nvSpPr>
        <p:spPr>
          <a:xfrm>
            <a:off x="3165048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5F330B5C-ED17-63E8-8CBA-3869844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69" y="603213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5ECB362F-0928-D7A2-EA6E-628191FF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7" y="602590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793384-192A-CFCA-566A-ECA3CEB33767}"/>
              </a:ext>
            </a:extLst>
          </p:cNvPr>
          <p:cNvSpPr/>
          <p:nvPr/>
        </p:nvSpPr>
        <p:spPr>
          <a:xfrm>
            <a:off x="2554494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99D1C7-C48E-FE54-5957-4FAEE5FBADAF}"/>
              </a:ext>
            </a:extLst>
          </p:cNvPr>
          <p:cNvSpPr/>
          <p:nvPr/>
        </p:nvSpPr>
        <p:spPr>
          <a:xfrm>
            <a:off x="3165047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DA9E14D-1BB3-5F90-16CC-C65CFA50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718367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5E424391-11F4-1E0C-245F-41CB23F4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107815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1DDE55-30FE-9F67-F16B-6DFDA7DCAB5F}"/>
              </a:ext>
            </a:extLst>
          </p:cNvPr>
          <p:cNvSpPr/>
          <p:nvPr/>
        </p:nvSpPr>
        <p:spPr>
          <a:xfrm>
            <a:off x="3769293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4E17B-64E2-455B-5FBC-72D47A64235D}"/>
              </a:ext>
            </a:extLst>
          </p:cNvPr>
          <p:cNvSpPr/>
          <p:nvPr/>
        </p:nvSpPr>
        <p:spPr>
          <a:xfrm>
            <a:off x="4379845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67ED5258-C081-F53E-E5AA-B5EB8A92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945781" y="603836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034BE2B2-411B-257E-6E60-9BF7AD5D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335229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9F76F14-781E-81C2-6974-9E1D2442A120}"/>
              </a:ext>
            </a:extLst>
          </p:cNvPr>
          <p:cNvSpPr/>
          <p:nvPr/>
        </p:nvSpPr>
        <p:spPr>
          <a:xfrm>
            <a:off x="4996706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A6521-6BD3-6D97-745E-30599A45D9D4}"/>
              </a:ext>
            </a:extLst>
          </p:cNvPr>
          <p:cNvSpPr/>
          <p:nvPr/>
        </p:nvSpPr>
        <p:spPr>
          <a:xfrm>
            <a:off x="5607259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3895218B-91FA-9AA3-2341-05839CA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8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114F7329-6F6A-6A7A-7A7E-DB1DA920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DF7729A-8F66-F41F-4C24-4235B5A4F1BF}"/>
              </a:ext>
            </a:extLst>
          </p:cNvPr>
          <p:cNvSpPr/>
          <p:nvPr/>
        </p:nvSpPr>
        <p:spPr>
          <a:xfrm>
            <a:off x="6211504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374087-AA48-40A9-8AC2-BB273C45346D}"/>
              </a:ext>
            </a:extLst>
          </p:cNvPr>
          <p:cNvSpPr/>
          <p:nvPr/>
        </p:nvSpPr>
        <p:spPr>
          <a:xfrm>
            <a:off x="6822056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A8DB4EE5-0130-9136-3D8F-2FA9E9EC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7" y="601967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51461DD3-1B7E-3897-F609-F69A22F0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5" y="601344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90F1CC-AD0B-953D-88C9-323E973BF119}"/>
              </a:ext>
            </a:extLst>
          </p:cNvPr>
          <p:cNvSpPr/>
          <p:nvPr/>
        </p:nvSpPr>
        <p:spPr>
          <a:xfrm>
            <a:off x="6211503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72376-9A3B-F1DB-579F-15B4537352DA}"/>
              </a:ext>
            </a:extLst>
          </p:cNvPr>
          <p:cNvSpPr/>
          <p:nvPr/>
        </p:nvSpPr>
        <p:spPr>
          <a:xfrm>
            <a:off x="6822055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5">
            <a:extLst>
              <a:ext uri="{FF2B5EF4-FFF2-40B4-BE49-F238E27FC236}">
                <a16:creationId xmlns:a16="http://schemas.microsoft.com/office/drawing/2014/main" id="{D6A3A468-80DA-5560-3BA5-291861B8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37537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29EED78D-A007-3869-9487-8D026134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764824" y="600721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275D6D-86A3-977A-ED5B-4BD448B6FFAD}"/>
              </a:ext>
            </a:extLst>
          </p:cNvPr>
          <p:cNvSpPr/>
          <p:nvPr/>
        </p:nvSpPr>
        <p:spPr>
          <a:xfrm>
            <a:off x="7426301" y="595552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1ED8FE-EDF0-CE2E-FFA8-C2C97D484FDE}"/>
              </a:ext>
            </a:extLst>
          </p:cNvPr>
          <p:cNvSpPr/>
          <p:nvPr/>
        </p:nvSpPr>
        <p:spPr>
          <a:xfrm>
            <a:off x="8036854" y="595552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8178F698-6C21-76CC-56F6-90ADE248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9602789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5">
            <a:extLst>
              <a:ext uri="{FF2B5EF4-FFF2-40B4-BE49-F238E27FC236}">
                <a16:creationId xmlns:a16="http://schemas.microsoft.com/office/drawing/2014/main" id="{11CC480B-311A-A92F-3B8A-0075CC22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992237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66028E-DBA9-6E68-2FE8-EE9B52B156D8}"/>
              </a:ext>
            </a:extLst>
          </p:cNvPr>
          <p:cNvSpPr/>
          <p:nvPr/>
        </p:nvSpPr>
        <p:spPr>
          <a:xfrm>
            <a:off x="8653715" y="596798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93FBD-1159-E0F9-0D9D-64EC0B1EA0C3}"/>
              </a:ext>
            </a:extLst>
          </p:cNvPr>
          <p:cNvSpPr/>
          <p:nvPr/>
        </p:nvSpPr>
        <p:spPr>
          <a:xfrm>
            <a:off x="9264267" y="596798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CEBBFDEC-D6EC-E313-4106-63F7EDB0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21965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B5A15DE-4F1B-AD74-086E-165C7F7022D2}"/>
              </a:ext>
            </a:extLst>
          </p:cNvPr>
          <p:cNvSpPr/>
          <p:nvPr/>
        </p:nvSpPr>
        <p:spPr>
          <a:xfrm>
            <a:off x="9881128" y="597421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5">
            <a:extLst>
              <a:ext uri="{FF2B5EF4-FFF2-40B4-BE49-F238E27FC236}">
                <a16:creationId xmlns:a16="http://schemas.microsoft.com/office/drawing/2014/main" id="{B3884288-797F-73AC-6C89-D10DF203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830203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33095C-C2BC-6468-476B-FCE97F80DC95}"/>
              </a:ext>
            </a:extLst>
          </p:cNvPr>
          <p:cNvSpPr/>
          <p:nvPr/>
        </p:nvSpPr>
        <p:spPr>
          <a:xfrm>
            <a:off x="10491681" y="597421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AA665D87-AE12-E1DB-4E1E-AA0DF63E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3150" y="5440363"/>
            <a:ext cx="457915" cy="457653"/>
          </a:xfrm>
          <a:prstGeom prst="rect">
            <a:avLst/>
          </a:prstGeom>
          <a:noFill/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D7D93EEC-FB41-5F31-8D9F-E809B319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4956" y="6355216"/>
            <a:ext cx="43611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DEDC29-E4AD-5282-D53F-456FDF4DB5E8}"/>
              </a:ext>
            </a:extLst>
          </p:cNvPr>
          <p:cNvSpPr txBox="1"/>
          <p:nvPr/>
        </p:nvSpPr>
        <p:spPr>
          <a:xfrm>
            <a:off x="875475" y="4176094"/>
            <a:ext cx="24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Traditional Ledger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5078AF2-5B06-C120-C03C-A3E5460B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7686" y="3916363"/>
            <a:ext cx="890389" cy="94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BBFDD829-3797-8592-BCBC-7AC24D33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25663" y="4012284"/>
            <a:ext cx="890389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40565A2E-D068-E5A8-2CEC-6D634EB4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2598" y="4160802"/>
            <a:ext cx="553472" cy="553156"/>
          </a:xfrm>
          <a:prstGeom prst="rect">
            <a:avLst/>
          </a:prstGeom>
          <a:noFill/>
        </p:spPr>
      </p:pic>
      <p:sp>
        <p:nvSpPr>
          <p:cNvPr id="56" name="&quot;No&quot; Symbol 93">
            <a:extLst>
              <a:ext uri="{FF2B5EF4-FFF2-40B4-BE49-F238E27FC236}">
                <a16:creationId xmlns:a16="http://schemas.microsoft.com/office/drawing/2014/main" id="{CCE2D163-0CE8-F452-8184-18730B791D10}"/>
              </a:ext>
            </a:extLst>
          </p:cNvPr>
          <p:cNvSpPr/>
          <p:nvPr/>
        </p:nvSpPr>
        <p:spPr>
          <a:xfrm>
            <a:off x="7057321" y="3951958"/>
            <a:ext cx="1068467" cy="990600"/>
          </a:xfrm>
          <a:prstGeom prst="noSmoking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94">
            <a:extLst>
              <a:ext uri="{FF2B5EF4-FFF2-40B4-BE49-F238E27FC236}">
                <a16:creationId xmlns:a16="http://schemas.microsoft.com/office/drawing/2014/main" id="{FDF951C6-A52A-9023-E8DF-65BA678F9DB0}"/>
              </a:ext>
            </a:extLst>
          </p:cNvPr>
          <p:cNvSpPr/>
          <p:nvPr/>
        </p:nvSpPr>
        <p:spPr>
          <a:xfrm>
            <a:off x="4309834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95">
            <a:extLst>
              <a:ext uri="{FF2B5EF4-FFF2-40B4-BE49-F238E27FC236}">
                <a16:creationId xmlns:a16="http://schemas.microsoft.com/office/drawing/2014/main" id="{FC49EB74-A683-5F0E-00C9-447C8DD4FD1E}"/>
              </a:ext>
            </a:extLst>
          </p:cNvPr>
          <p:cNvSpPr/>
          <p:nvPr/>
        </p:nvSpPr>
        <p:spPr>
          <a:xfrm>
            <a:off x="6217811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371-6436-095C-1E72-1BCCF32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BCC80-2BAF-96DF-067D-94A17BE4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t="16462" r="1429" b="6258"/>
          <a:stretch/>
        </p:blipFill>
        <p:spPr>
          <a:xfrm>
            <a:off x="213048" y="1091682"/>
            <a:ext cx="11765903" cy="52997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BFCADB-ACDC-910C-6873-DC0249B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SHA256 Hash and Mining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C49D7-C4A2-246F-B4E8-68CE7F7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1A48AC-53E9-5D8A-CE73-34D14455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Distributed P2P N/W and Consensus Protocol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3A1B3-3DA2-F8B5-F21E-9B85E96E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1" t="16326" r="-1" b="10068"/>
          <a:stretch/>
        </p:blipFill>
        <p:spPr>
          <a:xfrm>
            <a:off x="816427" y="1465521"/>
            <a:ext cx="10708433" cy="504786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7AB8909-C709-6529-D4E4-C574D773113A}"/>
              </a:ext>
            </a:extLst>
          </p:cNvPr>
          <p:cNvSpPr/>
          <p:nvPr/>
        </p:nvSpPr>
        <p:spPr>
          <a:xfrm rot="2013110">
            <a:off x="8573635" y="2833541"/>
            <a:ext cx="1280977" cy="247424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180085-E0C7-1423-7BF3-FAECECAA0BBB}"/>
              </a:ext>
            </a:extLst>
          </p:cNvPr>
          <p:cNvSpPr/>
          <p:nvPr/>
        </p:nvSpPr>
        <p:spPr>
          <a:xfrm rot="17703745">
            <a:off x="8951811" y="4700414"/>
            <a:ext cx="1728924" cy="250207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BB1FC0-A7E9-6273-D1B9-3700C5E98FA2}"/>
              </a:ext>
            </a:extLst>
          </p:cNvPr>
          <p:cNvSpPr/>
          <p:nvPr/>
        </p:nvSpPr>
        <p:spPr>
          <a:xfrm rot="20952303">
            <a:off x="7165175" y="3897143"/>
            <a:ext cx="2464625" cy="32599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F08B-5C22-FDC5-2E1A-62AAEF67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CA1A-DEDB-4B16-2236-A9F81EAD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DA33D-F887-2CDE-D5C8-28CB44E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Current and Potential Future Uses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Nft Images - Free Download on Freepik">
            <a:extLst>
              <a:ext uri="{FF2B5EF4-FFF2-40B4-BE49-F238E27FC236}">
                <a16:creationId xmlns:a16="http://schemas.microsoft.com/office/drawing/2014/main" id="{B89FE424-B861-8C89-512D-E820A723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0" y="2352024"/>
            <a:ext cx="2961935" cy="29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8E78F-0C6C-6A3D-04AE-4780BFC716C9}"/>
              </a:ext>
            </a:extLst>
          </p:cNvPr>
          <p:cNvSpPr txBox="1"/>
          <p:nvPr/>
        </p:nvSpPr>
        <p:spPr>
          <a:xfrm>
            <a:off x="4429108" y="3363903"/>
            <a:ext cx="589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Tamper proof Smart Contracts </a:t>
            </a:r>
            <a:r>
              <a:rPr lang="en-US" sz="2800" dirty="0"/>
              <a:t>– for physical and digital items (</a:t>
            </a:r>
            <a:r>
              <a:rPr lang="en-US" sz="2800" dirty="0" err="1"/>
              <a:t>eg</a:t>
            </a:r>
            <a:r>
              <a:rPr lang="en-US" sz="2800" dirty="0"/>
              <a:t>: NFT)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33961-2F22-BB1E-C45B-45089632F08E}"/>
              </a:ext>
            </a:extLst>
          </p:cNvPr>
          <p:cNvSpPr txBox="1"/>
          <p:nvPr/>
        </p:nvSpPr>
        <p:spPr>
          <a:xfrm>
            <a:off x="425924" y="1397917"/>
            <a:ext cx="8184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Cryptocurrency</a:t>
            </a:r>
            <a:r>
              <a:rPr lang="en-US" sz="2800" dirty="0"/>
              <a:t> – secure decentralized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C501F-BB2C-BFF9-0A63-7C2FE127EC3F}"/>
              </a:ext>
            </a:extLst>
          </p:cNvPr>
          <p:cNvSpPr txBox="1"/>
          <p:nvPr/>
        </p:nvSpPr>
        <p:spPr>
          <a:xfrm>
            <a:off x="425924" y="5753860"/>
            <a:ext cx="499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Tamper proof Voting Systems</a:t>
            </a:r>
          </a:p>
        </p:txBody>
      </p:sp>
      <p:pic>
        <p:nvPicPr>
          <p:cNvPr id="13" name="Picture 6" descr="Bitcoin - Wikipedia">
            <a:extLst>
              <a:ext uri="{FF2B5EF4-FFF2-40B4-BE49-F238E27FC236}">
                <a16:creationId xmlns:a16="http://schemas.microsoft.com/office/drawing/2014/main" id="{7B2D50FF-9902-6261-122E-6A64BD11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187134"/>
            <a:ext cx="1006978" cy="10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0420ED-A324-0DFD-2C4B-B553A9472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4" y="1073615"/>
            <a:ext cx="757263" cy="12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 Blockchain Change How We Vote?">
            <a:extLst>
              <a:ext uri="{FF2B5EF4-FFF2-40B4-BE49-F238E27FC236}">
                <a16:creationId xmlns:a16="http://schemas.microsoft.com/office/drawing/2014/main" id="{772F0814-2AE8-1A29-33B0-F85EE94DA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8" r="27799"/>
          <a:stretch/>
        </p:blipFill>
        <p:spPr bwMode="auto">
          <a:xfrm>
            <a:off x="6692821" y="4645276"/>
            <a:ext cx="1845373" cy="20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0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F05CE2-6776-B9B9-DAD2-7D0D852E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348E-2742-6100-5655-368C445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5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7A2AA4-007D-34B1-CD56-8BCFF1AF3C21}"/>
              </a:ext>
            </a:extLst>
          </p:cNvPr>
          <p:cNvSpPr/>
          <p:nvPr/>
        </p:nvSpPr>
        <p:spPr>
          <a:xfrm>
            <a:off x="4860759" y="3911675"/>
            <a:ext cx="6493041" cy="7893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Unlike traditional institutions, blockchains are managed by all stakeholders, guaranteeing transparency.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DCB2-2B5E-F410-21DC-5D7EBDCC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Need?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8F49-6D95-8F0E-CE0D-E3857DB8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2</a:t>
            </a:fld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EE75E96-984C-99B8-3065-7A21F513725A}"/>
              </a:ext>
            </a:extLst>
          </p:cNvPr>
          <p:cNvSpPr/>
          <p:nvPr/>
        </p:nvSpPr>
        <p:spPr>
          <a:xfrm>
            <a:off x="693821" y="3952452"/>
            <a:ext cx="2547257" cy="2136710"/>
          </a:xfrm>
          <a:prstGeom prst="hexagon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Blockchain?</a:t>
            </a:r>
            <a:endParaRPr lang="en-IN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5B0A03-7EB2-C01E-8AFC-E9C28DF9A463}"/>
              </a:ext>
            </a:extLst>
          </p:cNvPr>
          <p:cNvSpPr/>
          <p:nvPr/>
        </p:nvSpPr>
        <p:spPr>
          <a:xfrm>
            <a:off x="2978020" y="5314107"/>
            <a:ext cx="2027118" cy="84230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Immutable</a:t>
            </a:r>
            <a:endParaRPr lang="en-IN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FA12F69-006F-3E19-F054-7F4FD853F501}"/>
              </a:ext>
            </a:extLst>
          </p:cNvPr>
          <p:cNvSpPr/>
          <p:nvPr/>
        </p:nvSpPr>
        <p:spPr>
          <a:xfrm>
            <a:off x="2978020" y="3885201"/>
            <a:ext cx="2027118" cy="84230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Decentralized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30D14-AB4D-3A92-E071-85E8F1CC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073522"/>
            <a:ext cx="7362825" cy="2428875"/>
          </a:xfrm>
          <a:prstGeom prst="rect">
            <a:avLst/>
          </a:prstGeom>
        </p:spPr>
      </p:pic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78B19371-8407-621A-D7B1-793FB612A50A}"/>
              </a:ext>
            </a:extLst>
          </p:cNvPr>
          <p:cNvSpPr/>
          <p:nvPr/>
        </p:nvSpPr>
        <p:spPr>
          <a:xfrm>
            <a:off x="693821" y="1860884"/>
            <a:ext cx="814137" cy="8021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629FC-4C3E-C1C8-696B-8C1054A9B5A4}"/>
              </a:ext>
            </a:extLst>
          </p:cNvPr>
          <p:cNvSpPr txBox="1"/>
          <p:nvPr/>
        </p:nvSpPr>
        <p:spPr>
          <a:xfrm>
            <a:off x="1640263" y="2000326"/>
            <a:ext cx="3056606" cy="523220"/>
          </a:xfrm>
          <a:prstGeom prst="rect">
            <a:avLst/>
          </a:prstGeom>
          <a:solidFill>
            <a:srgbClr val="EB757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100% Trust on Bank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B16F2-B604-849E-8376-C34699375DA5}"/>
              </a:ext>
            </a:extLst>
          </p:cNvPr>
          <p:cNvSpPr/>
          <p:nvPr/>
        </p:nvSpPr>
        <p:spPr>
          <a:xfrm>
            <a:off x="4829175" y="5340581"/>
            <a:ext cx="6493041" cy="7893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Transactions/data stored cannot be changed or undone.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A39-FF59-1DD4-B31D-EA32F130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Concept &amp; Development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1D5C3-80D8-6DE9-047B-492556FE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Curiosity always fuels innovation, says Stuart Haber">
            <a:extLst>
              <a:ext uri="{FF2B5EF4-FFF2-40B4-BE49-F238E27FC236}">
                <a16:creationId xmlns:a16="http://schemas.microsoft.com/office/drawing/2014/main" id="{13894B60-D33F-4653-376B-08C160E90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40" y="1435479"/>
            <a:ext cx="2811849" cy="280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. Scott Stornetta - Legal Talk Network">
            <a:extLst>
              <a:ext uri="{FF2B5EF4-FFF2-40B4-BE49-F238E27FC236}">
                <a16:creationId xmlns:a16="http://schemas.microsoft.com/office/drawing/2014/main" id="{1B50B4C6-BB8E-831B-D289-D304D2BD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12" y="1426396"/>
            <a:ext cx="2811849" cy="281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4367C-B3DB-3FD2-2971-E4903ADA33F2}"/>
              </a:ext>
            </a:extLst>
          </p:cNvPr>
          <p:cNvSpPr txBox="1"/>
          <p:nvPr/>
        </p:nvSpPr>
        <p:spPr>
          <a:xfrm>
            <a:off x="8075384" y="4317394"/>
            <a:ext cx="221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effectLst/>
                <a:latin typeface="Google Sans"/>
              </a:rPr>
              <a:t>W. Scott </a:t>
            </a:r>
            <a:r>
              <a:rPr lang="en-IN" b="0" i="0" u="none" strike="noStrike" dirty="0" err="1">
                <a:effectLst/>
                <a:latin typeface="Google Sans"/>
              </a:rPr>
              <a:t>Stornetta</a:t>
            </a:r>
            <a:endParaRPr lang="en-IN" b="0" i="0" u="none" strike="noStrike" dirty="0">
              <a:effectLst/>
              <a:latin typeface="Google Sans"/>
              <a:hlinkClick r:id="rId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17D49-3FE2-880C-E815-34BC99138E36}"/>
              </a:ext>
            </a:extLst>
          </p:cNvPr>
          <p:cNvSpPr txBox="1"/>
          <p:nvPr/>
        </p:nvSpPr>
        <p:spPr>
          <a:xfrm>
            <a:off x="2513046" y="42382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Stuart Haber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55155-2B1D-54D6-F84D-C3295226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89" y="3356336"/>
            <a:ext cx="2600325" cy="281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AB5DA-08D6-35BA-EEF1-9FD3E0597C33}"/>
              </a:ext>
            </a:extLst>
          </p:cNvPr>
          <p:cNvSpPr txBox="1"/>
          <p:nvPr/>
        </p:nvSpPr>
        <p:spPr>
          <a:xfrm>
            <a:off x="5477848" y="2310073"/>
            <a:ext cx="1025589" cy="584775"/>
          </a:xfrm>
          <a:prstGeom prst="rect">
            <a:avLst/>
          </a:prstGeom>
          <a:noFill/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3200" dirty="0"/>
              <a:t>1991 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D0956-6723-0B18-845D-577209D80287}"/>
              </a:ext>
            </a:extLst>
          </p:cNvPr>
          <p:cNvSpPr txBox="1"/>
          <p:nvPr/>
        </p:nvSpPr>
        <p:spPr>
          <a:xfrm>
            <a:off x="5505256" y="6136700"/>
            <a:ext cx="1025589" cy="5847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3200" dirty="0"/>
              <a:t>2009</a:t>
            </a:r>
            <a:endParaRPr lang="en-IN" sz="3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BB472B-0C10-26BA-1EFF-5BE9B1231FB0}"/>
              </a:ext>
            </a:extLst>
          </p:cNvPr>
          <p:cNvSpPr/>
          <p:nvPr/>
        </p:nvSpPr>
        <p:spPr>
          <a:xfrm>
            <a:off x="6500424" y="2445581"/>
            <a:ext cx="895739" cy="292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82C73F-E158-F74B-9188-2F69504E6504}"/>
              </a:ext>
            </a:extLst>
          </p:cNvPr>
          <p:cNvSpPr/>
          <p:nvPr/>
        </p:nvSpPr>
        <p:spPr>
          <a:xfrm rot="10800000">
            <a:off x="4609517" y="2456266"/>
            <a:ext cx="895739" cy="292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Bitcoin - Wikipedia">
            <a:extLst>
              <a:ext uri="{FF2B5EF4-FFF2-40B4-BE49-F238E27FC236}">
                <a16:creationId xmlns:a16="http://schemas.microsoft.com/office/drawing/2014/main" id="{A32ED280-3293-FF34-EC06-BF408E20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17" y="5787125"/>
            <a:ext cx="1006978" cy="10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1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D3B8-0B8E-6125-E601-2605C9C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is Blockchain? How does it work?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9C96-FC07-C08F-EE60-63F627FB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25" y="1119569"/>
            <a:ext cx="119865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A blockchain is a continuously growing list of records, called blocks which are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linked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 and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secured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 using cryptography.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Blockchain: 			</a:t>
            </a:r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Block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+ </a:t>
            </a:r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Chain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44B2-6A05-3EDC-EEF3-1A6CEF3371D5}"/>
              </a:ext>
            </a:extLst>
          </p:cNvPr>
          <p:cNvSpPr/>
          <p:nvPr/>
        </p:nvSpPr>
        <p:spPr>
          <a:xfrm>
            <a:off x="676225" y="3286245"/>
            <a:ext cx="1755339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8F8E9-03C1-A76F-D915-7347E8875925}"/>
              </a:ext>
            </a:extLst>
          </p:cNvPr>
          <p:cNvSpPr txBox="1"/>
          <p:nvPr/>
        </p:nvSpPr>
        <p:spPr>
          <a:xfrm>
            <a:off x="218310" y="5115045"/>
            <a:ext cx="24422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Data:   “Hello World!”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D7214-00A7-5D8A-7DDF-4F4EB3B262F4}"/>
              </a:ext>
            </a:extLst>
          </p:cNvPr>
          <p:cNvSpPr txBox="1"/>
          <p:nvPr/>
        </p:nvSpPr>
        <p:spPr>
          <a:xfrm>
            <a:off x="218310" y="5572245"/>
            <a:ext cx="29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Prev. Hash: 034DFA357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21FB3-6876-D34C-8359-D5C53F23BE63}"/>
              </a:ext>
            </a:extLst>
          </p:cNvPr>
          <p:cNvSpPr txBox="1"/>
          <p:nvPr/>
        </p:nvSpPr>
        <p:spPr>
          <a:xfrm>
            <a:off x="218310" y="6042915"/>
            <a:ext cx="24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Hash: 	     4D56E1F05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BA172-C2F4-DC77-445A-8F92962F90FE}"/>
              </a:ext>
            </a:extLst>
          </p:cNvPr>
          <p:cNvSpPr txBox="1"/>
          <p:nvPr/>
        </p:nvSpPr>
        <p:spPr>
          <a:xfrm>
            <a:off x="2651657" y="5496046"/>
            <a:ext cx="390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8EABC-B7F4-FE26-6BAA-5BAA8DCAE30C}"/>
              </a:ext>
            </a:extLst>
          </p:cNvPr>
          <p:cNvSpPr txBox="1"/>
          <p:nvPr/>
        </p:nvSpPr>
        <p:spPr>
          <a:xfrm>
            <a:off x="2889479" y="5800845"/>
            <a:ext cx="32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SHA algorithms (SHA256)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C994B6-DAD3-74FB-5001-2B6559189EF7}"/>
              </a:ext>
            </a:extLst>
          </p:cNvPr>
          <p:cNvCxnSpPr>
            <a:cxnSpLocks/>
          </p:cNvCxnSpPr>
          <p:nvPr/>
        </p:nvCxnSpPr>
        <p:spPr>
          <a:xfrm flipH="1">
            <a:off x="2431564" y="2407534"/>
            <a:ext cx="2487677" cy="7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DEA9E1-148F-FAD8-05E4-BE30166978C4}"/>
              </a:ext>
            </a:extLst>
          </p:cNvPr>
          <p:cNvSpPr txBox="1"/>
          <p:nvPr/>
        </p:nvSpPr>
        <p:spPr>
          <a:xfrm>
            <a:off x="2651657" y="51347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can be a message or transaction info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5F067-A3DD-043D-AA3E-003E599CFB22}"/>
              </a:ext>
            </a:extLst>
          </p:cNvPr>
          <p:cNvSpPr txBox="1"/>
          <p:nvPr/>
        </p:nvSpPr>
        <p:spPr>
          <a:xfrm>
            <a:off x="6096000" y="3540775"/>
            <a:ext cx="561758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chain of such blocks linked by the hash of the previous block, forms the block chain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0EC6DC-F6D3-0884-9C58-DB82A7945E8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250329" y="2445132"/>
            <a:ext cx="2654461" cy="10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2F59D4-11AF-B11C-A874-FAEB427B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4</a:t>
            </a:fld>
            <a:endParaRPr lang="en-IN"/>
          </a:p>
        </p:txBody>
      </p:sp>
      <p:pic>
        <p:nvPicPr>
          <p:cNvPr id="2056" name="Picture 8" descr="Download Fingerprint Free PNG photo images and clipart | FreePNGImg">
            <a:extLst>
              <a:ext uri="{FF2B5EF4-FFF2-40B4-BE49-F238E27FC236}">
                <a16:creationId xmlns:a16="http://schemas.microsoft.com/office/drawing/2014/main" id="{DC8C3EC6-5597-CEC8-9915-3EC12990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1" y="3301168"/>
            <a:ext cx="1597846" cy="15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A9EE8D4-A929-4803-5E1C-4B777FE9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797460">
            <a:off x="9998059" y="2332514"/>
            <a:ext cx="1447800" cy="14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8DDA905-37C0-3430-E89F-688F151F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797460">
            <a:off x="6640019" y="2343326"/>
            <a:ext cx="1447800" cy="14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67292AC-C91B-AEEE-5265-B961813F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797460">
            <a:off x="3053022" y="2256314"/>
            <a:ext cx="1447800" cy="14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156143-9AD2-205A-50C8-D60AAB7B11E9}"/>
              </a:ext>
            </a:extLst>
          </p:cNvPr>
          <p:cNvSpPr/>
          <p:nvPr/>
        </p:nvSpPr>
        <p:spPr>
          <a:xfrm>
            <a:off x="4736325" y="2186651"/>
            <a:ext cx="1755339" cy="16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F6E4C-D816-C8A6-8CBA-F39227BEFA6F}"/>
              </a:ext>
            </a:extLst>
          </p:cNvPr>
          <p:cNvSpPr txBox="1"/>
          <p:nvPr/>
        </p:nvSpPr>
        <p:spPr>
          <a:xfrm>
            <a:off x="4278411" y="4472651"/>
            <a:ext cx="29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Prev. Hash: 034DFA357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11BB2-90A1-6488-0BA5-3666E09A69BB}"/>
              </a:ext>
            </a:extLst>
          </p:cNvPr>
          <p:cNvSpPr txBox="1"/>
          <p:nvPr/>
        </p:nvSpPr>
        <p:spPr>
          <a:xfrm>
            <a:off x="4278411" y="4929851"/>
            <a:ext cx="28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Hash: 	     4D56E1F05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85E32-C766-9653-80FB-2F5EEA2A813D}"/>
              </a:ext>
            </a:extLst>
          </p:cNvPr>
          <p:cNvSpPr/>
          <p:nvPr/>
        </p:nvSpPr>
        <p:spPr>
          <a:xfrm>
            <a:off x="8170685" y="2186651"/>
            <a:ext cx="1755339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56A46-4730-BC82-CF12-72F10BED213F}"/>
              </a:ext>
            </a:extLst>
          </p:cNvPr>
          <p:cNvSpPr txBox="1"/>
          <p:nvPr/>
        </p:nvSpPr>
        <p:spPr>
          <a:xfrm>
            <a:off x="7712770" y="4472651"/>
            <a:ext cx="29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Prev. Hash:  4D56E1F05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629B6-D5DF-5712-97B8-FDFF7A91F5F1}"/>
              </a:ext>
            </a:extLst>
          </p:cNvPr>
          <p:cNvSpPr txBox="1"/>
          <p:nvPr/>
        </p:nvSpPr>
        <p:spPr>
          <a:xfrm>
            <a:off x="7712770" y="4929851"/>
            <a:ext cx="28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Hash: 	      7364AEB2F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3A579-9F64-A4D6-2306-9BF99A838378}"/>
              </a:ext>
            </a:extLst>
          </p:cNvPr>
          <p:cNvSpPr/>
          <p:nvPr/>
        </p:nvSpPr>
        <p:spPr>
          <a:xfrm>
            <a:off x="1149328" y="2186651"/>
            <a:ext cx="1755339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A27A59-7B94-01EB-421B-92BB8679E472}"/>
              </a:ext>
            </a:extLst>
          </p:cNvPr>
          <p:cNvSpPr txBox="1"/>
          <p:nvPr/>
        </p:nvSpPr>
        <p:spPr>
          <a:xfrm>
            <a:off x="691413" y="4015451"/>
            <a:ext cx="24422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Data:                   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A91A1-5379-E2DD-08A2-928312107E17}"/>
              </a:ext>
            </a:extLst>
          </p:cNvPr>
          <p:cNvSpPr txBox="1"/>
          <p:nvPr/>
        </p:nvSpPr>
        <p:spPr>
          <a:xfrm>
            <a:off x="691413" y="4472651"/>
            <a:ext cx="29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Prev. Hash:  000000000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0A926-FECF-352D-C316-56E3835727DC}"/>
              </a:ext>
            </a:extLst>
          </p:cNvPr>
          <p:cNvSpPr txBox="1"/>
          <p:nvPr/>
        </p:nvSpPr>
        <p:spPr>
          <a:xfrm>
            <a:off x="691414" y="4929851"/>
            <a:ext cx="28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Hash: 	      034DFA357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22E4E0-C393-AF93-52CD-DA2D6EE69B47}"/>
              </a:ext>
            </a:extLst>
          </p:cNvPr>
          <p:cNvSpPr txBox="1"/>
          <p:nvPr/>
        </p:nvSpPr>
        <p:spPr>
          <a:xfrm>
            <a:off x="1225647" y="1817319"/>
            <a:ext cx="16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Genesis 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FA5CA-659B-7EDC-2352-DF1AB4C09A7F}"/>
              </a:ext>
            </a:extLst>
          </p:cNvPr>
          <p:cNvSpPr txBox="1"/>
          <p:nvPr/>
        </p:nvSpPr>
        <p:spPr>
          <a:xfrm>
            <a:off x="4278411" y="4015451"/>
            <a:ext cx="24422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Data:                    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C0B8C-9120-2AF1-BD9C-FAB18F2FD16E}"/>
              </a:ext>
            </a:extLst>
          </p:cNvPr>
          <p:cNvSpPr txBox="1"/>
          <p:nvPr/>
        </p:nvSpPr>
        <p:spPr>
          <a:xfrm>
            <a:off x="7712770" y="4015451"/>
            <a:ext cx="24422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Data:                     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1BD0DB-A301-AE33-997A-5023579664D8}"/>
              </a:ext>
            </a:extLst>
          </p:cNvPr>
          <p:cNvSpPr/>
          <p:nvPr/>
        </p:nvSpPr>
        <p:spPr>
          <a:xfrm>
            <a:off x="4278411" y="4396451"/>
            <a:ext cx="2594849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E019C-50A9-BD2F-24D6-564350289499}"/>
              </a:ext>
            </a:extLst>
          </p:cNvPr>
          <p:cNvSpPr/>
          <p:nvPr/>
        </p:nvSpPr>
        <p:spPr>
          <a:xfrm>
            <a:off x="7712770" y="4396451"/>
            <a:ext cx="2594849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B5672-412F-BB0F-075E-F5EED8596F49}"/>
              </a:ext>
            </a:extLst>
          </p:cNvPr>
          <p:cNvCxnSpPr>
            <a:stCxn id="21" idx="2"/>
          </p:cNvCxnSpPr>
          <p:nvPr/>
        </p:nvCxnSpPr>
        <p:spPr>
          <a:xfrm rot="10800000" flipV="1">
            <a:off x="3286263" y="4663151"/>
            <a:ext cx="992148" cy="495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5F1E31-A32C-6C69-3621-46EFE50049BF}"/>
              </a:ext>
            </a:extLst>
          </p:cNvPr>
          <p:cNvCxnSpPr/>
          <p:nvPr/>
        </p:nvCxnSpPr>
        <p:spPr>
          <a:xfrm rot="10800000" flipV="1">
            <a:off x="6720622" y="4625051"/>
            <a:ext cx="992148" cy="495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D421-7A73-DCC8-C4FA-5BFED733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5</a:t>
            </a:fld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178DC05-F536-7FC0-0D3C-DC004D3A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Blockchain Works?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59AC78-5D10-1ED6-5ABA-64C980EE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9" y="1556559"/>
            <a:ext cx="10080842" cy="40791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412237-1753-4077-DA75-E56E8DB8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Various concepts which makes this work: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6EEF8-290C-856F-D1C5-3888227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3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191A-AEE9-9688-2908-442A89F2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7</a:t>
            </a:fld>
            <a:endParaRPr lang="en-IN"/>
          </a:p>
        </p:txBody>
      </p:sp>
      <p:pic>
        <p:nvPicPr>
          <p:cNvPr id="3074" name="Picture 2" descr="Person Clipart Images – Browse 549,564 Stock Photos, Vectors, and Video |  Adobe Stock">
            <a:extLst>
              <a:ext uri="{FF2B5EF4-FFF2-40B4-BE49-F238E27FC236}">
                <a16:creationId xmlns:a16="http://schemas.microsoft.com/office/drawing/2014/main" id="{500EBE3A-9A02-613C-8C38-A1B2BE57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76" y="1590425"/>
            <a:ext cx="1213435" cy="207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ownload Fingerprint Free PNG photo images and clipart | FreePNGImg">
            <a:extLst>
              <a:ext uri="{FF2B5EF4-FFF2-40B4-BE49-F238E27FC236}">
                <a16:creationId xmlns:a16="http://schemas.microsoft.com/office/drawing/2014/main" id="{F9A9DDA0-7710-AECA-5B39-62B5A00A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677" y="1690688"/>
            <a:ext cx="1597846" cy="15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B8A2C2-6840-22EB-A0DD-26003490F199}"/>
              </a:ext>
            </a:extLst>
          </p:cNvPr>
          <p:cNvSpPr/>
          <p:nvPr/>
        </p:nvSpPr>
        <p:spPr>
          <a:xfrm>
            <a:off x="3814424" y="2216895"/>
            <a:ext cx="3849277" cy="5454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22CC1-695A-A534-04D0-FBA729B28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62" y="4031506"/>
            <a:ext cx="4229062" cy="200906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3E6F59-C6A6-C53E-08E6-74BE4A55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313" y="4760379"/>
            <a:ext cx="4106925" cy="679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644bcc7e564373040999aac89e7622f3ca71fba1d972fd94a31c3bfbf24e3938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7F861E-1358-F75C-3EE8-27B132291680}"/>
              </a:ext>
            </a:extLst>
          </p:cNvPr>
          <p:cNvSpPr/>
          <p:nvPr/>
        </p:nvSpPr>
        <p:spPr>
          <a:xfrm>
            <a:off x="4940825" y="4795405"/>
            <a:ext cx="2310354" cy="5454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6FC48-7294-8640-72F1-C7315CBA5834}"/>
              </a:ext>
            </a:extLst>
          </p:cNvPr>
          <p:cNvSpPr/>
          <p:nvPr/>
        </p:nvSpPr>
        <p:spPr>
          <a:xfrm>
            <a:off x="5967663" y="3932136"/>
            <a:ext cx="5512575" cy="545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https://tools/superdatascience.com/blockchain/hash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3B1F3C-B613-6D58-0F3D-AA2CF47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SHA256 Hash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9FC7D-75BA-ABB5-7F35-BBFEBE06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Blockchain as an Immutable Ledger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72115ECC-ECA1-67B1-2F28-DA2C6885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7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D72510F0-DB84-9A02-BD9D-51553B88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8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108F1-A8A1-BC0A-D875-C425684C78C5}"/>
              </a:ext>
            </a:extLst>
          </p:cNvPr>
          <p:cNvSpPr txBox="1"/>
          <p:nvPr/>
        </p:nvSpPr>
        <p:spPr>
          <a:xfrm>
            <a:off x="1028113" y="1325563"/>
            <a:ext cx="211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Buying a House</a:t>
            </a:r>
          </a:p>
        </p:txBody>
      </p:sp>
      <p:pic>
        <p:nvPicPr>
          <p:cNvPr id="8" name="Picture 2" descr="C:\Users\Lenovo\AppData\Local\Microsoft\Windows\INetCache\IE\FXN9XOP1\4-2-money-png-clipart[1].png">
            <a:extLst>
              <a:ext uri="{FF2B5EF4-FFF2-40B4-BE49-F238E27FC236}">
                <a16:creationId xmlns:a16="http://schemas.microsoft.com/office/drawing/2014/main" id="{F43DDA6C-190F-5099-1E36-02D465D9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" y="2087563"/>
            <a:ext cx="1531933" cy="939937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57431A3E-DB39-56CE-D641-5BBDDA54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8527" y="2011362"/>
            <a:ext cx="1067410" cy="1066800"/>
          </a:xfrm>
          <a:prstGeom prst="rect">
            <a:avLst/>
          </a:prstGeom>
          <a:noFill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29162AA-BF5E-5341-20B5-79CEF3F6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723" y="1858962"/>
            <a:ext cx="1366284" cy="130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B5EEF55F-69FB-432D-AFCC-3DC02D42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12935" y="1477963"/>
            <a:ext cx="183165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0">
            <a:extLst>
              <a:ext uri="{FF2B5EF4-FFF2-40B4-BE49-F238E27FC236}">
                <a16:creationId xmlns:a16="http://schemas.microsoft.com/office/drawing/2014/main" id="{DEB05032-B13E-C87D-572D-484A7B613295}"/>
              </a:ext>
            </a:extLst>
          </p:cNvPr>
          <p:cNvSpPr/>
          <p:nvPr/>
        </p:nvSpPr>
        <p:spPr>
          <a:xfrm>
            <a:off x="2936090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D9EFCD7E-17A6-DDB0-BE1C-B255253EA9AE}"/>
              </a:ext>
            </a:extLst>
          </p:cNvPr>
          <p:cNvSpPr/>
          <p:nvPr/>
        </p:nvSpPr>
        <p:spPr>
          <a:xfrm>
            <a:off x="514934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2">
            <a:extLst>
              <a:ext uri="{FF2B5EF4-FFF2-40B4-BE49-F238E27FC236}">
                <a16:creationId xmlns:a16="http://schemas.microsoft.com/office/drawing/2014/main" id="{EB327856-C107-EDEB-6779-31C65A38895B}"/>
              </a:ext>
            </a:extLst>
          </p:cNvPr>
          <p:cNvSpPr/>
          <p:nvPr/>
        </p:nvSpPr>
        <p:spPr>
          <a:xfrm>
            <a:off x="766787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26B88-1879-9BD6-D339-899A93572712}"/>
              </a:ext>
            </a:extLst>
          </p:cNvPr>
          <p:cNvSpPr txBox="1"/>
          <p:nvPr/>
        </p:nvSpPr>
        <p:spPr>
          <a:xfrm>
            <a:off x="799156" y="5821817"/>
            <a:ext cx="158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A23D2-7BED-2AB3-5E0B-E70E9EC592FD}"/>
              </a:ext>
            </a:extLst>
          </p:cNvPr>
          <p:cNvSpPr/>
          <p:nvPr/>
        </p:nvSpPr>
        <p:spPr>
          <a:xfrm>
            <a:off x="2554495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C0CD6-50EE-1F25-EDFF-A2C79F0835A6}"/>
              </a:ext>
            </a:extLst>
          </p:cNvPr>
          <p:cNvSpPr/>
          <p:nvPr/>
        </p:nvSpPr>
        <p:spPr>
          <a:xfrm>
            <a:off x="3165048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5F330B5C-ED17-63E8-8CBA-3869844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69" y="603213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5ECB362F-0928-D7A2-EA6E-628191FF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7" y="602590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793384-192A-CFCA-566A-ECA3CEB33767}"/>
              </a:ext>
            </a:extLst>
          </p:cNvPr>
          <p:cNvSpPr/>
          <p:nvPr/>
        </p:nvSpPr>
        <p:spPr>
          <a:xfrm>
            <a:off x="2554494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99D1C7-C48E-FE54-5957-4FAEE5FBADAF}"/>
              </a:ext>
            </a:extLst>
          </p:cNvPr>
          <p:cNvSpPr/>
          <p:nvPr/>
        </p:nvSpPr>
        <p:spPr>
          <a:xfrm>
            <a:off x="3165047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DA9E14D-1BB3-5F90-16CC-C65CFA50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718367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5E424391-11F4-1E0C-245F-41CB23F4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107815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1DDE55-30FE-9F67-F16B-6DFDA7DCAB5F}"/>
              </a:ext>
            </a:extLst>
          </p:cNvPr>
          <p:cNvSpPr/>
          <p:nvPr/>
        </p:nvSpPr>
        <p:spPr>
          <a:xfrm>
            <a:off x="3769293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4E17B-64E2-455B-5FBC-72D47A64235D}"/>
              </a:ext>
            </a:extLst>
          </p:cNvPr>
          <p:cNvSpPr/>
          <p:nvPr/>
        </p:nvSpPr>
        <p:spPr>
          <a:xfrm>
            <a:off x="4379845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67ED5258-C081-F53E-E5AA-B5EB8A92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945781" y="603836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034BE2B2-411B-257E-6E60-9BF7AD5D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335229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9F76F14-781E-81C2-6974-9E1D2442A120}"/>
              </a:ext>
            </a:extLst>
          </p:cNvPr>
          <p:cNvSpPr/>
          <p:nvPr/>
        </p:nvSpPr>
        <p:spPr>
          <a:xfrm>
            <a:off x="4996706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A6521-6BD3-6D97-745E-30599A45D9D4}"/>
              </a:ext>
            </a:extLst>
          </p:cNvPr>
          <p:cNvSpPr/>
          <p:nvPr/>
        </p:nvSpPr>
        <p:spPr>
          <a:xfrm>
            <a:off x="5607259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3895218B-91FA-9AA3-2341-05839CA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8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114F7329-6F6A-6A7A-7A7E-DB1DA920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DF7729A-8F66-F41F-4C24-4235B5A4F1BF}"/>
              </a:ext>
            </a:extLst>
          </p:cNvPr>
          <p:cNvSpPr/>
          <p:nvPr/>
        </p:nvSpPr>
        <p:spPr>
          <a:xfrm>
            <a:off x="6211504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374087-AA48-40A9-8AC2-BB273C45346D}"/>
              </a:ext>
            </a:extLst>
          </p:cNvPr>
          <p:cNvSpPr/>
          <p:nvPr/>
        </p:nvSpPr>
        <p:spPr>
          <a:xfrm>
            <a:off x="6822056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A8DB4EE5-0130-9136-3D8F-2FA9E9EC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7" y="601967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51461DD3-1B7E-3897-F609-F69A22F0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5" y="601344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90F1CC-AD0B-953D-88C9-323E973BF119}"/>
              </a:ext>
            </a:extLst>
          </p:cNvPr>
          <p:cNvSpPr/>
          <p:nvPr/>
        </p:nvSpPr>
        <p:spPr>
          <a:xfrm>
            <a:off x="6211503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72376-9A3B-F1DB-579F-15B4537352DA}"/>
              </a:ext>
            </a:extLst>
          </p:cNvPr>
          <p:cNvSpPr/>
          <p:nvPr/>
        </p:nvSpPr>
        <p:spPr>
          <a:xfrm>
            <a:off x="6822055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5">
            <a:extLst>
              <a:ext uri="{FF2B5EF4-FFF2-40B4-BE49-F238E27FC236}">
                <a16:creationId xmlns:a16="http://schemas.microsoft.com/office/drawing/2014/main" id="{D6A3A468-80DA-5560-3BA5-291861B8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37537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29EED78D-A007-3869-9487-8D026134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764824" y="600721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275D6D-86A3-977A-ED5B-4BD448B6FFAD}"/>
              </a:ext>
            </a:extLst>
          </p:cNvPr>
          <p:cNvSpPr/>
          <p:nvPr/>
        </p:nvSpPr>
        <p:spPr>
          <a:xfrm>
            <a:off x="7426301" y="595552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1ED8FE-EDF0-CE2E-FFA8-C2C97D484FDE}"/>
              </a:ext>
            </a:extLst>
          </p:cNvPr>
          <p:cNvSpPr/>
          <p:nvPr/>
        </p:nvSpPr>
        <p:spPr>
          <a:xfrm>
            <a:off x="8036854" y="5955526"/>
            <a:ext cx="305276" cy="304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8178F698-6C21-76CC-56F6-90ADE248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9602789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5">
            <a:extLst>
              <a:ext uri="{FF2B5EF4-FFF2-40B4-BE49-F238E27FC236}">
                <a16:creationId xmlns:a16="http://schemas.microsoft.com/office/drawing/2014/main" id="{11CC480B-311A-A92F-3B8A-0075CC22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992237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66028E-DBA9-6E68-2FE8-EE9B52B156D8}"/>
              </a:ext>
            </a:extLst>
          </p:cNvPr>
          <p:cNvSpPr/>
          <p:nvPr/>
        </p:nvSpPr>
        <p:spPr>
          <a:xfrm>
            <a:off x="8653715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93FBD-1159-E0F9-0D9D-64EC0B1EA0C3}"/>
              </a:ext>
            </a:extLst>
          </p:cNvPr>
          <p:cNvSpPr/>
          <p:nvPr/>
        </p:nvSpPr>
        <p:spPr>
          <a:xfrm>
            <a:off x="9264267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CEBBFDEC-D6EC-E313-4106-63F7EDB0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21965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B5A15DE-4F1B-AD74-086E-165C7F7022D2}"/>
              </a:ext>
            </a:extLst>
          </p:cNvPr>
          <p:cNvSpPr/>
          <p:nvPr/>
        </p:nvSpPr>
        <p:spPr>
          <a:xfrm>
            <a:off x="9881128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5">
            <a:extLst>
              <a:ext uri="{FF2B5EF4-FFF2-40B4-BE49-F238E27FC236}">
                <a16:creationId xmlns:a16="http://schemas.microsoft.com/office/drawing/2014/main" id="{B3884288-797F-73AC-6C89-D10DF203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830203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33095C-C2BC-6468-476B-FCE97F80DC95}"/>
              </a:ext>
            </a:extLst>
          </p:cNvPr>
          <p:cNvSpPr/>
          <p:nvPr/>
        </p:nvSpPr>
        <p:spPr>
          <a:xfrm>
            <a:off x="10491681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AA665D87-AE12-E1DB-4E1E-AA0DF63E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3150" y="5440363"/>
            <a:ext cx="457915" cy="457653"/>
          </a:xfrm>
          <a:prstGeom prst="rect">
            <a:avLst/>
          </a:prstGeom>
          <a:noFill/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DEDC29-E4AD-5282-D53F-456FDF4DB5E8}"/>
              </a:ext>
            </a:extLst>
          </p:cNvPr>
          <p:cNvSpPr txBox="1"/>
          <p:nvPr/>
        </p:nvSpPr>
        <p:spPr>
          <a:xfrm>
            <a:off x="875475" y="4176094"/>
            <a:ext cx="24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Traditional Ledger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5078AF2-5B06-C120-C03C-A3E5460B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7686" y="3916363"/>
            <a:ext cx="890389" cy="94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BBFDD829-3797-8592-BCBC-7AC24D33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25663" y="4012284"/>
            <a:ext cx="890389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40565A2E-D068-E5A8-2CEC-6D634EB4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2598" y="4160802"/>
            <a:ext cx="553472" cy="553156"/>
          </a:xfrm>
          <a:prstGeom prst="rect">
            <a:avLst/>
          </a:prstGeom>
          <a:noFill/>
        </p:spPr>
      </p:pic>
      <p:sp>
        <p:nvSpPr>
          <p:cNvPr id="56" name="&quot;No&quot; Symbol 93">
            <a:extLst>
              <a:ext uri="{FF2B5EF4-FFF2-40B4-BE49-F238E27FC236}">
                <a16:creationId xmlns:a16="http://schemas.microsoft.com/office/drawing/2014/main" id="{CCE2D163-0CE8-F452-8184-18730B791D10}"/>
              </a:ext>
            </a:extLst>
          </p:cNvPr>
          <p:cNvSpPr/>
          <p:nvPr/>
        </p:nvSpPr>
        <p:spPr>
          <a:xfrm>
            <a:off x="7057321" y="3951958"/>
            <a:ext cx="1068467" cy="990600"/>
          </a:xfrm>
          <a:prstGeom prst="noSmoking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94">
            <a:extLst>
              <a:ext uri="{FF2B5EF4-FFF2-40B4-BE49-F238E27FC236}">
                <a16:creationId xmlns:a16="http://schemas.microsoft.com/office/drawing/2014/main" id="{FDF951C6-A52A-9023-E8DF-65BA678F9DB0}"/>
              </a:ext>
            </a:extLst>
          </p:cNvPr>
          <p:cNvSpPr/>
          <p:nvPr/>
        </p:nvSpPr>
        <p:spPr>
          <a:xfrm>
            <a:off x="4309834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95">
            <a:extLst>
              <a:ext uri="{FF2B5EF4-FFF2-40B4-BE49-F238E27FC236}">
                <a16:creationId xmlns:a16="http://schemas.microsoft.com/office/drawing/2014/main" id="{FC49EB74-A683-5F0E-00C9-447C8DD4FD1E}"/>
              </a:ext>
            </a:extLst>
          </p:cNvPr>
          <p:cNvSpPr/>
          <p:nvPr/>
        </p:nvSpPr>
        <p:spPr>
          <a:xfrm>
            <a:off x="6217811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4E1C3-37BA-BCCD-B751-769DD60E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0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9FC7D-75BA-ABB5-7F35-BBFEBE06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Blockchain as an Immutable Ledger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72115ECC-ECA1-67B1-2F28-DA2C6885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7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D72510F0-DB84-9A02-BD9D-51553B88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8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108F1-A8A1-BC0A-D875-C425684C78C5}"/>
              </a:ext>
            </a:extLst>
          </p:cNvPr>
          <p:cNvSpPr txBox="1"/>
          <p:nvPr/>
        </p:nvSpPr>
        <p:spPr>
          <a:xfrm>
            <a:off x="1028113" y="1325563"/>
            <a:ext cx="211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Buying a House</a:t>
            </a:r>
          </a:p>
        </p:txBody>
      </p:sp>
      <p:pic>
        <p:nvPicPr>
          <p:cNvPr id="8" name="Picture 2" descr="C:\Users\Lenovo\AppData\Local\Microsoft\Windows\INetCache\IE\FXN9XOP1\4-2-money-png-clipart[1].png">
            <a:extLst>
              <a:ext uri="{FF2B5EF4-FFF2-40B4-BE49-F238E27FC236}">
                <a16:creationId xmlns:a16="http://schemas.microsoft.com/office/drawing/2014/main" id="{F43DDA6C-190F-5099-1E36-02D465D9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" y="2087563"/>
            <a:ext cx="1531933" cy="939937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57431A3E-DB39-56CE-D641-5BBDDA54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8527" y="2011362"/>
            <a:ext cx="1067410" cy="1066800"/>
          </a:xfrm>
          <a:prstGeom prst="rect">
            <a:avLst/>
          </a:prstGeom>
          <a:noFill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29162AA-BF5E-5341-20B5-79CEF3F6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723" y="1858962"/>
            <a:ext cx="1366284" cy="130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B5EEF55F-69FB-432D-AFCC-3DC02D42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12935" y="1477963"/>
            <a:ext cx="183165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0">
            <a:extLst>
              <a:ext uri="{FF2B5EF4-FFF2-40B4-BE49-F238E27FC236}">
                <a16:creationId xmlns:a16="http://schemas.microsoft.com/office/drawing/2014/main" id="{DEB05032-B13E-C87D-572D-484A7B613295}"/>
              </a:ext>
            </a:extLst>
          </p:cNvPr>
          <p:cNvSpPr/>
          <p:nvPr/>
        </p:nvSpPr>
        <p:spPr>
          <a:xfrm>
            <a:off x="2936090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D9EFCD7E-17A6-DDB0-BE1C-B255253EA9AE}"/>
              </a:ext>
            </a:extLst>
          </p:cNvPr>
          <p:cNvSpPr/>
          <p:nvPr/>
        </p:nvSpPr>
        <p:spPr>
          <a:xfrm>
            <a:off x="514934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2">
            <a:extLst>
              <a:ext uri="{FF2B5EF4-FFF2-40B4-BE49-F238E27FC236}">
                <a16:creationId xmlns:a16="http://schemas.microsoft.com/office/drawing/2014/main" id="{EB327856-C107-EDEB-6779-31C65A38895B}"/>
              </a:ext>
            </a:extLst>
          </p:cNvPr>
          <p:cNvSpPr/>
          <p:nvPr/>
        </p:nvSpPr>
        <p:spPr>
          <a:xfrm>
            <a:off x="7667874" y="23161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26B88-1879-9BD6-D339-899A93572712}"/>
              </a:ext>
            </a:extLst>
          </p:cNvPr>
          <p:cNvSpPr txBox="1"/>
          <p:nvPr/>
        </p:nvSpPr>
        <p:spPr>
          <a:xfrm>
            <a:off x="799156" y="5821817"/>
            <a:ext cx="158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A23D2-7BED-2AB3-5E0B-E70E9EC592FD}"/>
              </a:ext>
            </a:extLst>
          </p:cNvPr>
          <p:cNvSpPr/>
          <p:nvPr/>
        </p:nvSpPr>
        <p:spPr>
          <a:xfrm>
            <a:off x="2554495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C0CD6-50EE-1F25-EDFF-A2C79F0835A6}"/>
              </a:ext>
            </a:extLst>
          </p:cNvPr>
          <p:cNvSpPr/>
          <p:nvPr/>
        </p:nvSpPr>
        <p:spPr>
          <a:xfrm>
            <a:off x="3165048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5F330B5C-ED17-63E8-8CBA-3869844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3503569" y="603213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5ECB362F-0928-D7A2-EA6E-628191FF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2893017" y="602590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793384-192A-CFCA-566A-ECA3CEB33767}"/>
              </a:ext>
            </a:extLst>
          </p:cNvPr>
          <p:cNvSpPr/>
          <p:nvPr/>
        </p:nvSpPr>
        <p:spPr>
          <a:xfrm>
            <a:off x="2554494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99D1C7-C48E-FE54-5957-4FAEE5FBADAF}"/>
              </a:ext>
            </a:extLst>
          </p:cNvPr>
          <p:cNvSpPr/>
          <p:nvPr/>
        </p:nvSpPr>
        <p:spPr>
          <a:xfrm>
            <a:off x="3165047" y="597421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DA9E14D-1BB3-5F90-16CC-C65CFA50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718367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5E424391-11F4-1E0C-245F-41CB23F4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4107815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1DDE55-30FE-9F67-F16B-6DFDA7DCAB5F}"/>
              </a:ext>
            </a:extLst>
          </p:cNvPr>
          <p:cNvSpPr/>
          <p:nvPr/>
        </p:nvSpPr>
        <p:spPr>
          <a:xfrm>
            <a:off x="3769293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24E17B-64E2-455B-5FBC-72D47A64235D}"/>
              </a:ext>
            </a:extLst>
          </p:cNvPr>
          <p:cNvSpPr/>
          <p:nvPr/>
        </p:nvSpPr>
        <p:spPr>
          <a:xfrm>
            <a:off x="4379845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67ED5258-C081-F53E-E5AA-B5EB8A92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945781" y="603836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034BE2B2-411B-257E-6E60-9BF7AD5D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5335229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9F76F14-781E-81C2-6974-9E1D2442A120}"/>
              </a:ext>
            </a:extLst>
          </p:cNvPr>
          <p:cNvSpPr/>
          <p:nvPr/>
        </p:nvSpPr>
        <p:spPr>
          <a:xfrm>
            <a:off x="4996706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A6521-6BD3-6D97-745E-30599A45D9D4}"/>
              </a:ext>
            </a:extLst>
          </p:cNvPr>
          <p:cNvSpPr/>
          <p:nvPr/>
        </p:nvSpPr>
        <p:spPr>
          <a:xfrm>
            <a:off x="5607259" y="598044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3895218B-91FA-9AA3-2341-05839CA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8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114F7329-6F6A-6A7A-7A7E-DB1DA920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DF7729A-8F66-F41F-4C24-4235B5A4F1BF}"/>
              </a:ext>
            </a:extLst>
          </p:cNvPr>
          <p:cNvSpPr/>
          <p:nvPr/>
        </p:nvSpPr>
        <p:spPr>
          <a:xfrm>
            <a:off x="6211504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374087-AA48-40A9-8AC2-BB273C45346D}"/>
              </a:ext>
            </a:extLst>
          </p:cNvPr>
          <p:cNvSpPr/>
          <p:nvPr/>
        </p:nvSpPr>
        <p:spPr>
          <a:xfrm>
            <a:off x="6822056" y="596175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A8DB4EE5-0130-9136-3D8F-2FA9E9EC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160577" y="601967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51461DD3-1B7E-3897-F609-F69A22F0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6550025" y="6013440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90F1CC-AD0B-953D-88C9-323E973BF119}"/>
              </a:ext>
            </a:extLst>
          </p:cNvPr>
          <p:cNvSpPr/>
          <p:nvPr/>
        </p:nvSpPr>
        <p:spPr>
          <a:xfrm>
            <a:off x="6211503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72376-9A3B-F1DB-579F-15B4537352DA}"/>
              </a:ext>
            </a:extLst>
          </p:cNvPr>
          <p:cNvSpPr/>
          <p:nvPr/>
        </p:nvSpPr>
        <p:spPr>
          <a:xfrm>
            <a:off x="6822055" y="5961755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5">
            <a:extLst>
              <a:ext uri="{FF2B5EF4-FFF2-40B4-BE49-F238E27FC236}">
                <a16:creationId xmlns:a16="http://schemas.microsoft.com/office/drawing/2014/main" id="{D6A3A468-80DA-5560-3BA5-291861B8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375376" y="601344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29EED78D-A007-3869-9487-8D026134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7764824" y="600721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275D6D-86A3-977A-ED5B-4BD448B6FFAD}"/>
              </a:ext>
            </a:extLst>
          </p:cNvPr>
          <p:cNvSpPr/>
          <p:nvPr/>
        </p:nvSpPr>
        <p:spPr>
          <a:xfrm>
            <a:off x="7426301" y="595552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1ED8FE-EDF0-CE2E-FFA8-C2C97D484FDE}"/>
              </a:ext>
            </a:extLst>
          </p:cNvPr>
          <p:cNvSpPr/>
          <p:nvPr/>
        </p:nvSpPr>
        <p:spPr>
          <a:xfrm>
            <a:off x="8036854" y="5955526"/>
            <a:ext cx="305276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8178F698-6C21-76CC-56F6-90ADE248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9602789" y="602590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5">
            <a:extLst>
              <a:ext uri="{FF2B5EF4-FFF2-40B4-BE49-F238E27FC236}">
                <a16:creationId xmlns:a16="http://schemas.microsoft.com/office/drawing/2014/main" id="{11CC480B-311A-A92F-3B8A-0075CC22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8992237" y="601967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66028E-DBA9-6E68-2FE8-EE9B52B156D8}"/>
              </a:ext>
            </a:extLst>
          </p:cNvPr>
          <p:cNvSpPr/>
          <p:nvPr/>
        </p:nvSpPr>
        <p:spPr>
          <a:xfrm>
            <a:off x="8653715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93FBD-1159-E0F9-0D9D-64EC0B1EA0C3}"/>
              </a:ext>
            </a:extLst>
          </p:cNvPr>
          <p:cNvSpPr/>
          <p:nvPr/>
        </p:nvSpPr>
        <p:spPr>
          <a:xfrm>
            <a:off x="9264267" y="596798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CEBBFDEC-D6EC-E313-4106-63F7EDB0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219650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B5A15DE-4F1B-AD74-086E-165C7F7022D2}"/>
              </a:ext>
            </a:extLst>
          </p:cNvPr>
          <p:cNvSpPr/>
          <p:nvPr/>
        </p:nvSpPr>
        <p:spPr>
          <a:xfrm>
            <a:off x="9881128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5">
            <a:extLst>
              <a:ext uri="{FF2B5EF4-FFF2-40B4-BE49-F238E27FC236}">
                <a16:creationId xmlns:a16="http://schemas.microsoft.com/office/drawing/2014/main" id="{B3884288-797F-73AC-6C89-D10DF203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96638">
            <a:off x="10830203" y="6032131"/>
            <a:ext cx="245093" cy="1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33095C-C2BC-6468-476B-FCE97F80DC95}"/>
              </a:ext>
            </a:extLst>
          </p:cNvPr>
          <p:cNvSpPr/>
          <p:nvPr/>
        </p:nvSpPr>
        <p:spPr>
          <a:xfrm>
            <a:off x="10491681" y="5974216"/>
            <a:ext cx="3052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AA665D87-AE12-E1DB-4E1E-AA0DF63E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3150" y="5440363"/>
            <a:ext cx="457915" cy="457653"/>
          </a:xfrm>
          <a:prstGeom prst="rect">
            <a:avLst/>
          </a:prstGeom>
          <a:noFill/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D7D93EEC-FB41-5F31-8D9F-E809B319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4956" y="6355216"/>
            <a:ext cx="43611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DEDC29-E4AD-5282-D53F-456FDF4DB5E8}"/>
              </a:ext>
            </a:extLst>
          </p:cNvPr>
          <p:cNvSpPr txBox="1"/>
          <p:nvPr/>
        </p:nvSpPr>
        <p:spPr>
          <a:xfrm>
            <a:off x="875475" y="4176094"/>
            <a:ext cx="24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Traditional Ledger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5078AF2-5B06-C120-C03C-A3E5460B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7686" y="3916363"/>
            <a:ext cx="890389" cy="94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BBFDD829-3797-8592-BCBC-7AC24D33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25663" y="4012284"/>
            <a:ext cx="890389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3" descr="C:\Program Files (x86)\Microsoft Office\MEDIA\CAGCAT10\j0185604.wmf">
            <a:extLst>
              <a:ext uri="{FF2B5EF4-FFF2-40B4-BE49-F238E27FC236}">
                <a16:creationId xmlns:a16="http://schemas.microsoft.com/office/drawing/2014/main" id="{40565A2E-D068-E5A8-2CEC-6D634EB4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2598" y="4160802"/>
            <a:ext cx="553472" cy="553156"/>
          </a:xfrm>
          <a:prstGeom prst="rect">
            <a:avLst/>
          </a:prstGeom>
          <a:noFill/>
        </p:spPr>
      </p:pic>
      <p:sp>
        <p:nvSpPr>
          <p:cNvPr id="56" name="&quot;No&quot; Symbol 93">
            <a:extLst>
              <a:ext uri="{FF2B5EF4-FFF2-40B4-BE49-F238E27FC236}">
                <a16:creationId xmlns:a16="http://schemas.microsoft.com/office/drawing/2014/main" id="{CCE2D163-0CE8-F452-8184-18730B791D10}"/>
              </a:ext>
            </a:extLst>
          </p:cNvPr>
          <p:cNvSpPr/>
          <p:nvPr/>
        </p:nvSpPr>
        <p:spPr>
          <a:xfrm>
            <a:off x="7057321" y="3951958"/>
            <a:ext cx="1068467" cy="990600"/>
          </a:xfrm>
          <a:prstGeom prst="noSmoking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94">
            <a:extLst>
              <a:ext uri="{FF2B5EF4-FFF2-40B4-BE49-F238E27FC236}">
                <a16:creationId xmlns:a16="http://schemas.microsoft.com/office/drawing/2014/main" id="{FDF951C6-A52A-9023-E8DF-65BA678F9DB0}"/>
              </a:ext>
            </a:extLst>
          </p:cNvPr>
          <p:cNvSpPr/>
          <p:nvPr/>
        </p:nvSpPr>
        <p:spPr>
          <a:xfrm>
            <a:off x="4309834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95">
            <a:extLst>
              <a:ext uri="{FF2B5EF4-FFF2-40B4-BE49-F238E27FC236}">
                <a16:creationId xmlns:a16="http://schemas.microsoft.com/office/drawing/2014/main" id="{FC49EB74-A683-5F0E-00C9-447C8DD4FD1E}"/>
              </a:ext>
            </a:extLst>
          </p:cNvPr>
          <p:cNvSpPr/>
          <p:nvPr/>
        </p:nvSpPr>
        <p:spPr>
          <a:xfrm>
            <a:off x="6217811" y="4297362"/>
            <a:ext cx="763191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ED708-3049-159B-EF60-33E6BF3A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8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334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Unicode MS</vt:lpstr>
      <vt:lpstr>Bahnschrift Light SemiCondensed</vt:lpstr>
      <vt:lpstr>Calibri</vt:lpstr>
      <vt:lpstr>Calibri Light</vt:lpstr>
      <vt:lpstr>Cambria</vt:lpstr>
      <vt:lpstr>Google Sans</vt:lpstr>
      <vt:lpstr>Menlo</vt:lpstr>
      <vt:lpstr>Sitka Heading</vt:lpstr>
      <vt:lpstr>Office Theme</vt:lpstr>
      <vt:lpstr>Blockchain Basics</vt:lpstr>
      <vt:lpstr>Need?</vt:lpstr>
      <vt:lpstr>Concept &amp; Development</vt:lpstr>
      <vt:lpstr>What is Blockchain? How does it work?</vt:lpstr>
      <vt:lpstr>How Blockchain Works?</vt:lpstr>
      <vt:lpstr>Various concepts which makes this work:</vt:lpstr>
      <vt:lpstr>SHA256 Hash</vt:lpstr>
      <vt:lpstr>Blockchain as an Immutable Ledger</vt:lpstr>
      <vt:lpstr>Blockchain as an Immutable Ledger</vt:lpstr>
      <vt:lpstr>Blockchain as an Immutable Ledger</vt:lpstr>
      <vt:lpstr>SHA256 Hash and Mining</vt:lpstr>
      <vt:lpstr>Distributed P2P N/W and Consensus Protocol</vt:lpstr>
      <vt:lpstr>Current and Potential Future Uses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value of Pi was found?</dc:title>
  <dc:creator>Chirantan Ganguly</dc:creator>
  <cp:lastModifiedBy>Chirantan Ganguly</cp:lastModifiedBy>
  <cp:revision>17</cp:revision>
  <dcterms:created xsi:type="dcterms:W3CDTF">2023-08-16T12:55:48Z</dcterms:created>
  <dcterms:modified xsi:type="dcterms:W3CDTF">2023-09-27T07:34:56Z</dcterms:modified>
</cp:coreProperties>
</file>