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3"/>
  </p:notesMasterIdLst>
  <p:sldIdLst>
    <p:sldId id="256" r:id="rId2"/>
    <p:sldId id="287" r:id="rId3"/>
    <p:sldId id="289" r:id="rId4"/>
    <p:sldId id="291" r:id="rId5"/>
    <p:sldId id="292" r:id="rId6"/>
    <p:sldId id="275" r:id="rId7"/>
    <p:sldId id="282" r:id="rId8"/>
    <p:sldId id="296" r:id="rId9"/>
    <p:sldId id="297" r:id="rId10"/>
    <p:sldId id="284" r:id="rId11"/>
    <p:sldId id="286" r:id="rId12"/>
  </p:sldIdLst>
  <p:sldSz cx="13258800" cy="7315200"/>
  <p:notesSz cx="6858000" cy="9144000"/>
  <p:defaultTextStyle>
    <a:defPPr>
      <a:defRPr lang="en-US"/>
    </a:defPPr>
    <a:lvl1pPr marL="0" algn="l" defTabSz="493776" rtl="0" eaLnBrk="1" latinLnBrk="0" hangingPunct="1">
      <a:defRPr sz="1900" kern="1200">
        <a:solidFill>
          <a:schemeClr val="tx1"/>
        </a:solidFill>
        <a:latin typeface="+mn-lt"/>
        <a:ea typeface="+mn-ea"/>
        <a:cs typeface="+mn-cs"/>
      </a:defRPr>
    </a:lvl1pPr>
    <a:lvl2pPr marL="493776" algn="l" defTabSz="493776" rtl="0" eaLnBrk="1" latinLnBrk="0" hangingPunct="1">
      <a:defRPr sz="1900" kern="1200">
        <a:solidFill>
          <a:schemeClr val="tx1"/>
        </a:solidFill>
        <a:latin typeface="+mn-lt"/>
        <a:ea typeface="+mn-ea"/>
        <a:cs typeface="+mn-cs"/>
      </a:defRPr>
    </a:lvl2pPr>
    <a:lvl3pPr marL="987552" algn="l" defTabSz="493776" rtl="0" eaLnBrk="1" latinLnBrk="0" hangingPunct="1">
      <a:defRPr sz="1900" kern="1200">
        <a:solidFill>
          <a:schemeClr val="tx1"/>
        </a:solidFill>
        <a:latin typeface="+mn-lt"/>
        <a:ea typeface="+mn-ea"/>
        <a:cs typeface="+mn-cs"/>
      </a:defRPr>
    </a:lvl3pPr>
    <a:lvl4pPr marL="1481328" algn="l" defTabSz="493776" rtl="0" eaLnBrk="1" latinLnBrk="0" hangingPunct="1">
      <a:defRPr sz="1900" kern="1200">
        <a:solidFill>
          <a:schemeClr val="tx1"/>
        </a:solidFill>
        <a:latin typeface="+mn-lt"/>
        <a:ea typeface="+mn-ea"/>
        <a:cs typeface="+mn-cs"/>
      </a:defRPr>
    </a:lvl4pPr>
    <a:lvl5pPr marL="1975104" algn="l" defTabSz="493776" rtl="0" eaLnBrk="1" latinLnBrk="0" hangingPunct="1">
      <a:defRPr sz="1900" kern="1200">
        <a:solidFill>
          <a:schemeClr val="tx1"/>
        </a:solidFill>
        <a:latin typeface="+mn-lt"/>
        <a:ea typeface="+mn-ea"/>
        <a:cs typeface="+mn-cs"/>
      </a:defRPr>
    </a:lvl5pPr>
    <a:lvl6pPr marL="2468880" algn="l" defTabSz="493776" rtl="0" eaLnBrk="1" latinLnBrk="0" hangingPunct="1">
      <a:defRPr sz="1900" kern="1200">
        <a:solidFill>
          <a:schemeClr val="tx1"/>
        </a:solidFill>
        <a:latin typeface="+mn-lt"/>
        <a:ea typeface="+mn-ea"/>
        <a:cs typeface="+mn-cs"/>
      </a:defRPr>
    </a:lvl6pPr>
    <a:lvl7pPr marL="2962656" algn="l" defTabSz="493776" rtl="0" eaLnBrk="1" latinLnBrk="0" hangingPunct="1">
      <a:defRPr sz="1900" kern="1200">
        <a:solidFill>
          <a:schemeClr val="tx1"/>
        </a:solidFill>
        <a:latin typeface="+mn-lt"/>
        <a:ea typeface="+mn-ea"/>
        <a:cs typeface="+mn-cs"/>
      </a:defRPr>
    </a:lvl7pPr>
    <a:lvl8pPr marL="3456432" algn="l" defTabSz="493776" rtl="0" eaLnBrk="1" latinLnBrk="0" hangingPunct="1">
      <a:defRPr sz="1900" kern="1200">
        <a:solidFill>
          <a:schemeClr val="tx1"/>
        </a:solidFill>
        <a:latin typeface="+mn-lt"/>
        <a:ea typeface="+mn-ea"/>
        <a:cs typeface="+mn-cs"/>
      </a:defRPr>
    </a:lvl8pPr>
    <a:lvl9pPr marL="3950208" algn="l" defTabSz="49377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1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rittik Majumder" initials="WM" lastIdx="1" clrIdx="0">
    <p:extLst>
      <p:ext uri="{19B8F6BF-5375-455C-9EA6-DF929625EA0E}">
        <p15:presenceInfo xmlns:p15="http://schemas.microsoft.com/office/powerpoint/2012/main" userId="04209138f26c78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autoAdjust="0"/>
  </p:normalViewPr>
  <p:slideViewPr>
    <p:cSldViewPr snapToGrid="0">
      <p:cViewPr varScale="1">
        <p:scale>
          <a:sx n="76" d="100"/>
          <a:sy n="76" d="100"/>
        </p:scale>
        <p:origin x="106" y="62"/>
      </p:cViewPr>
      <p:guideLst>
        <p:guide orient="horz" pos="2304"/>
        <p:guide pos="417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1A4DD-CF73-4A76-84B1-8C216E986C8F}" type="doc">
      <dgm:prSet loTypeId="urn:microsoft.com/office/officeart/2005/8/layout/chevron2" loCatId="process" qsTypeId="urn:microsoft.com/office/officeart/2005/8/quickstyle/simple1" qsCatId="simple" csTypeId="urn:microsoft.com/office/officeart/2005/8/colors/colorful1#1" csCatId="colorful" phldr="1"/>
      <dgm:spPr/>
      <dgm:t>
        <a:bodyPr/>
        <a:lstStyle/>
        <a:p>
          <a:endParaRPr lang="en-US"/>
        </a:p>
      </dgm:t>
    </dgm:pt>
    <dgm:pt modelId="{7E0762DF-673A-4946-B727-FC83FC495EB2}">
      <dgm:prSet phldrT="[Text]"/>
      <dgm:spPr/>
      <dgm:t>
        <a:bodyPr/>
        <a:lstStyle/>
        <a:p>
          <a:r>
            <a:rPr lang="en-US" b="1" dirty="0">
              <a:latin typeface="Sitka Heading" pitchFamily="2" charset="0"/>
            </a:rPr>
            <a:t>Setting Target</a:t>
          </a:r>
        </a:p>
      </dgm:t>
    </dgm:pt>
    <dgm:pt modelId="{C42A3596-80BD-4BA3-BBF1-9302CE8BDDD2}" type="parTrans" cxnId="{43835182-F5FF-415D-943B-7ADEAF78CB6D}">
      <dgm:prSet/>
      <dgm:spPr/>
      <dgm:t>
        <a:bodyPr/>
        <a:lstStyle/>
        <a:p>
          <a:endParaRPr lang="en-US">
            <a:latin typeface="Sitka Heading" pitchFamily="2" charset="0"/>
          </a:endParaRPr>
        </a:p>
      </dgm:t>
    </dgm:pt>
    <dgm:pt modelId="{5F2018BC-ECC5-4F3B-B170-E27C11F2E631}" type="sibTrans" cxnId="{43835182-F5FF-415D-943B-7ADEAF78CB6D}">
      <dgm:prSet/>
      <dgm:spPr/>
      <dgm:t>
        <a:bodyPr/>
        <a:lstStyle/>
        <a:p>
          <a:endParaRPr lang="en-US">
            <a:latin typeface="Sitka Heading" pitchFamily="2" charset="0"/>
          </a:endParaRPr>
        </a:p>
      </dgm:t>
    </dgm:pt>
    <dgm:pt modelId="{71AC913D-84D9-49D2-B15B-3FCBE7A21B31}">
      <dgm:prSet phldrT="[Text]"/>
      <dgm:spPr/>
      <dgm:t>
        <a:bodyPr/>
        <a:lstStyle/>
        <a:p>
          <a:r>
            <a:rPr lang="en-US" dirty="0">
              <a:latin typeface="Sitka Heading" pitchFamily="2" charset="0"/>
            </a:rPr>
            <a:t>Figure out Performance  Requirement of </a:t>
          </a:r>
          <a:r>
            <a:rPr lang="en-US" dirty="0" err="1">
              <a:latin typeface="Sitka Heading" pitchFamily="2" charset="0"/>
            </a:rPr>
            <a:t>PhC</a:t>
          </a:r>
          <a:r>
            <a:rPr lang="en-US" dirty="0">
              <a:latin typeface="Sitka Heading" pitchFamily="2" charset="0"/>
            </a:rPr>
            <a:t> (</a:t>
          </a:r>
          <a:r>
            <a:rPr lang="en-US" dirty="0" err="1">
              <a:latin typeface="Sitka Heading" pitchFamily="2" charset="0"/>
            </a:rPr>
            <a:t>bandgap</a:t>
          </a:r>
          <a:r>
            <a:rPr lang="en-US" dirty="0">
              <a:latin typeface="Sitka Heading" pitchFamily="2" charset="0"/>
            </a:rPr>
            <a:t>, central freq. of </a:t>
          </a:r>
          <a:r>
            <a:rPr lang="en-US" dirty="0" err="1">
              <a:latin typeface="Sitka Heading" pitchFamily="2" charset="0"/>
            </a:rPr>
            <a:t>bandgap</a:t>
          </a:r>
          <a:r>
            <a:rPr lang="en-US" dirty="0">
              <a:latin typeface="Sitka Heading" pitchFamily="2" charset="0"/>
            </a:rPr>
            <a:t> etc.)</a:t>
          </a:r>
        </a:p>
      </dgm:t>
    </dgm:pt>
    <dgm:pt modelId="{6A255EE0-1FE4-4862-9CD1-307F296D548A}" type="parTrans" cxnId="{76052E33-946E-4E65-A36E-AA60E48E180A}">
      <dgm:prSet/>
      <dgm:spPr/>
      <dgm:t>
        <a:bodyPr/>
        <a:lstStyle/>
        <a:p>
          <a:endParaRPr lang="en-US">
            <a:latin typeface="Sitka Heading" pitchFamily="2" charset="0"/>
          </a:endParaRPr>
        </a:p>
      </dgm:t>
    </dgm:pt>
    <dgm:pt modelId="{48C3B45C-A389-46E7-AEB2-5176ED7CF4F4}" type="sibTrans" cxnId="{76052E33-946E-4E65-A36E-AA60E48E180A}">
      <dgm:prSet/>
      <dgm:spPr/>
      <dgm:t>
        <a:bodyPr/>
        <a:lstStyle/>
        <a:p>
          <a:endParaRPr lang="en-US">
            <a:latin typeface="Sitka Heading" pitchFamily="2" charset="0"/>
          </a:endParaRPr>
        </a:p>
      </dgm:t>
    </dgm:pt>
    <dgm:pt modelId="{3B0BBE50-F7C2-41C0-879E-7F599C95463D}">
      <dgm:prSet phldrT="[Text]"/>
      <dgm:spPr/>
      <dgm:t>
        <a:bodyPr/>
        <a:lstStyle/>
        <a:p>
          <a:r>
            <a:rPr lang="en-US" b="1" dirty="0">
              <a:latin typeface="Sitka Heading" pitchFamily="2" charset="0"/>
            </a:rPr>
            <a:t>Finding apt. design</a:t>
          </a:r>
        </a:p>
      </dgm:t>
    </dgm:pt>
    <dgm:pt modelId="{1EEB99AA-7BC2-49C9-84B0-14F0B2CD5CE8}" type="parTrans" cxnId="{2D4A19F8-0307-4AE4-9F74-517E23E28D15}">
      <dgm:prSet/>
      <dgm:spPr/>
      <dgm:t>
        <a:bodyPr/>
        <a:lstStyle/>
        <a:p>
          <a:endParaRPr lang="en-US">
            <a:latin typeface="Sitka Heading" pitchFamily="2" charset="0"/>
          </a:endParaRPr>
        </a:p>
      </dgm:t>
    </dgm:pt>
    <dgm:pt modelId="{8066C02A-4975-47F3-BD95-7E5E65ECAD61}" type="sibTrans" cxnId="{2D4A19F8-0307-4AE4-9F74-517E23E28D15}">
      <dgm:prSet/>
      <dgm:spPr/>
      <dgm:t>
        <a:bodyPr/>
        <a:lstStyle/>
        <a:p>
          <a:endParaRPr lang="en-US">
            <a:latin typeface="Sitka Heading" pitchFamily="2" charset="0"/>
          </a:endParaRPr>
        </a:p>
      </dgm:t>
    </dgm:pt>
    <dgm:pt modelId="{21816B72-76D1-486D-A01A-1A17244546B9}">
      <dgm:prSet phldrT="[Text]"/>
      <dgm:spPr/>
      <dgm:t>
        <a:bodyPr/>
        <a:lstStyle/>
        <a:p>
          <a:r>
            <a:rPr lang="en-US" dirty="0">
              <a:latin typeface="Sitka Heading" pitchFamily="2" charset="0"/>
            </a:rPr>
            <a:t>Search suitable material from a wide array of available materials (Intelligent guesses)</a:t>
          </a:r>
        </a:p>
      </dgm:t>
    </dgm:pt>
    <dgm:pt modelId="{80C3C84C-6CB7-428E-90A8-1AF40ABF88CF}" type="parTrans" cxnId="{D6C62222-8F10-48C8-BE8E-64EE083040AC}">
      <dgm:prSet/>
      <dgm:spPr/>
      <dgm:t>
        <a:bodyPr/>
        <a:lstStyle/>
        <a:p>
          <a:endParaRPr lang="en-US">
            <a:latin typeface="Sitka Heading" pitchFamily="2" charset="0"/>
          </a:endParaRPr>
        </a:p>
      </dgm:t>
    </dgm:pt>
    <dgm:pt modelId="{271B5001-8680-4FCE-BCAD-96836E829614}" type="sibTrans" cxnId="{D6C62222-8F10-48C8-BE8E-64EE083040AC}">
      <dgm:prSet/>
      <dgm:spPr/>
      <dgm:t>
        <a:bodyPr/>
        <a:lstStyle/>
        <a:p>
          <a:endParaRPr lang="en-US">
            <a:latin typeface="Sitka Heading" pitchFamily="2" charset="0"/>
          </a:endParaRPr>
        </a:p>
      </dgm:t>
    </dgm:pt>
    <dgm:pt modelId="{798FF2C8-9FAC-4A21-BC3D-6E987A271D51}">
      <dgm:prSet phldrT="[Text]"/>
      <dgm:spPr/>
      <dgm:t>
        <a:bodyPr/>
        <a:lstStyle/>
        <a:p>
          <a:r>
            <a:rPr lang="en-US" dirty="0">
              <a:latin typeface="Sitka Heading" pitchFamily="2" charset="0"/>
            </a:rPr>
            <a:t>Solve equations to figure out the design specifications (layer thickness, number of layers etc.)</a:t>
          </a:r>
        </a:p>
      </dgm:t>
    </dgm:pt>
    <dgm:pt modelId="{C3A799A6-3B04-4CFA-890A-B5F429988339}" type="parTrans" cxnId="{45302BC8-32A9-448A-BC29-95106B2A5D54}">
      <dgm:prSet/>
      <dgm:spPr/>
      <dgm:t>
        <a:bodyPr/>
        <a:lstStyle/>
        <a:p>
          <a:endParaRPr lang="en-US">
            <a:latin typeface="Sitka Heading" pitchFamily="2" charset="0"/>
          </a:endParaRPr>
        </a:p>
      </dgm:t>
    </dgm:pt>
    <dgm:pt modelId="{C6C78569-070A-4A0D-86CC-7A042E31C165}" type="sibTrans" cxnId="{45302BC8-32A9-448A-BC29-95106B2A5D54}">
      <dgm:prSet/>
      <dgm:spPr/>
      <dgm:t>
        <a:bodyPr/>
        <a:lstStyle/>
        <a:p>
          <a:endParaRPr lang="en-US">
            <a:latin typeface="Sitka Heading" pitchFamily="2" charset="0"/>
          </a:endParaRPr>
        </a:p>
      </dgm:t>
    </dgm:pt>
    <dgm:pt modelId="{01178B0E-5DCC-41C4-849C-5E5A39818F48}">
      <dgm:prSet phldrT="[Text]"/>
      <dgm:spPr/>
      <dgm:t>
        <a:bodyPr/>
        <a:lstStyle/>
        <a:p>
          <a:r>
            <a:rPr lang="en-US" b="1" dirty="0">
              <a:latin typeface="Sitka Heading" pitchFamily="2" charset="0"/>
            </a:rPr>
            <a:t>Experiment and see if works</a:t>
          </a:r>
        </a:p>
      </dgm:t>
    </dgm:pt>
    <dgm:pt modelId="{74F2B9F3-F22E-4D18-AF95-CDC1D3DF113A}" type="parTrans" cxnId="{8A4E26C7-3481-49B1-8F9E-7BE251910619}">
      <dgm:prSet/>
      <dgm:spPr/>
      <dgm:t>
        <a:bodyPr/>
        <a:lstStyle/>
        <a:p>
          <a:endParaRPr lang="en-US">
            <a:latin typeface="Sitka Heading" pitchFamily="2" charset="0"/>
          </a:endParaRPr>
        </a:p>
      </dgm:t>
    </dgm:pt>
    <dgm:pt modelId="{A97A98B7-12DF-4E68-963F-7B7B3261F39B}" type="sibTrans" cxnId="{8A4E26C7-3481-49B1-8F9E-7BE251910619}">
      <dgm:prSet/>
      <dgm:spPr/>
      <dgm:t>
        <a:bodyPr/>
        <a:lstStyle/>
        <a:p>
          <a:endParaRPr lang="en-US">
            <a:latin typeface="Sitka Heading" pitchFamily="2" charset="0"/>
          </a:endParaRPr>
        </a:p>
      </dgm:t>
    </dgm:pt>
    <dgm:pt modelId="{093FF5EE-EF2E-486A-8FC3-2AD03E1B2433}">
      <dgm:prSet phldrT="[Text]"/>
      <dgm:spPr/>
      <dgm:t>
        <a:bodyPr/>
        <a:lstStyle/>
        <a:p>
          <a:r>
            <a:rPr lang="en-US" dirty="0">
              <a:latin typeface="Sitka Heading" pitchFamily="2" charset="0"/>
            </a:rPr>
            <a:t>Simulate the design -&gt; get output.</a:t>
          </a:r>
        </a:p>
      </dgm:t>
    </dgm:pt>
    <dgm:pt modelId="{972C8354-C0E6-41E6-9E0A-433517A01E50}" type="parTrans" cxnId="{E1ADB2D9-1408-4CD7-8A11-A5A272957F38}">
      <dgm:prSet/>
      <dgm:spPr/>
      <dgm:t>
        <a:bodyPr/>
        <a:lstStyle/>
        <a:p>
          <a:endParaRPr lang="en-US">
            <a:latin typeface="Sitka Heading" pitchFamily="2" charset="0"/>
          </a:endParaRPr>
        </a:p>
      </dgm:t>
    </dgm:pt>
    <dgm:pt modelId="{CB1621A0-971F-4142-9797-55F88A47B69A}" type="sibTrans" cxnId="{E1ADB2D9-1408-4CD7-8A11-A5A272957F38}">
      <dgm:prSet/>
      <dgm:spPr/>
      <dgm:t>
        <a:bodyPr/>
        <a:lstStyle/>
        <a:p>
          <a:endParaRPr lang="en-US">
            <a:latin typeface="Sitka Heading" pitchFamily="2" charset="0"/>
          </a:endParaRPr>
        </a:p>
      </dgm:t>
    </dgm:pt>
    <dgm:pt modelId="{F0383D02-5F21-4995-B0AF-CF0590C8FCD9}">
      <dgm:prSet phldrT="[Text]"/>
      <dgm:spPr/>
      <dgm:t>
        <a:bodyPr/>
        <a:lstStyle/>
        <a:p>
          <a:r>
            <a:rPr lang="en-US" dirty="0">
              <a:latin typeface="Sitka Heading" pitchFamily="2" charset="0"/>
            </a:rPr>
            <a:t>If design does not satisfy requirement, repeat step 2 and find different structural specifications. </a:t>
          </a:r>
        </a:p>
      </dgm:t>
    </dgm:pt>
    <dgm:pt modelId="{E9B0CABC-2750-4AA0-8273-63406A670B96}" type="parTrans" cxnId="{0342FEFB-DF85-4779-992F-87A4FC552674}">
      <dgm:prSet/>
      <dgm:spPr/>
      <dgm:t>
        <a:bodyPr/>
        <a:lstStyle/>
        <a:p>
          <a:endParaRPr lang="en-US">
            <a:latin typeface="Sitka Heading" pitchFamily="2" charset="0"/>
          </a:endParaRPr>
        </a:p>
      </dgm:t>
    </dgm:pt>
    <dgm:pt modelId="{D14F569A-509F-4781-A2FB-D5FC83BD3687}" type="sibTrans" cxnId="{0342FEFB-DF85-4779-992F-87A4FC552674}">
      <dgm:prSet/>
      <dgm:spPr/>
      <dgm:t>
        <a:bodyPr/>
        <a:lstStyle/>
        <a:p>
          <a:endParaRPr lang="en-US">
            <a:latin typeface="Sitka Heading" pitchFamily="2" charset="0"/>
          </a:endParaRPr>
        </a:p>
      </dgm:t>
    </dgm:pt>
    <dgm:pt modelId="{06E4CB26-0A9A-4137-AFC5-65B52793A815}">
      <dgm:prSet phldrT="[Text]"/>
      <dgm:spPr/>
      <dgm:t>
        <a:bodyPr/>
        <a:lstStyle/>
        <a:p>
          <a:r>
            <a:rPr lang="en-US" dirty="0">
              <a:latin typeface="Sitka Heading" pitchFamily="2" charset="0"/>
            </a:rPr>
            <a:t>Select the application</a:t>
          </a:r>
        </a:p>
      </dgm:t>
    </dgm:pt>
    <dgm:pt modelId="{3670DDD2-72BF-415E-B626-D980E827CFF0}" type="parTrans" cxnId="{53510F73-4E14-4C45-AE54-2936430EC239}">
      <dgm:prSet/>
      <dgm:spPr/>
      <dgm:t>
        <a:bodyPr/>
        <a:lstStyle/>
        <a:p>
          <a:endParaRPr lang="en-US">
            <a:latin typeface="Sitka Heading" pitchFamily="2" charset="0"/>
          </a:endParaRPr>
        </a:p>
      </dgm:t>
    </dgm:pt>
    <dgm:pt modelId="{B2246B12-5074-4FC0-B433-2CA45C3B0260}" type="sibTrans" cxnId="{53510F73-4E14-4C45-AE54-2936430EC239}">
      <dgm:prSet/>
      <dgm:spPr/>
      <dgm:t>
        <a:bodyPr/>
        <a:lstStyle/>
        <a:p>
          <a:endParaRPr lang="en-US">
            <a:latin typeface="Sitka Heading" pitchFamily="2" charset="0"/>
          </a:endParaRPr>
        </a:p>
      </dgm:t>
    </dgm:pt>
    <dgm:pt modelId="{EF29803B-A708-4FB1-B62F-961B0AF476E0}">
      <dgm:prSet phldrT="[Text]"/>
      <dgm:spPr/>
      <dgm:t>
        <a:bodyPr/>
        <a:lstStyle/>
        <a:p>
          <a:r>
            <a:rPr lang="en-US" dirty="0">
              <a:latin typeface="Sitka Heading" pitchFamily="2" charset="0"/>
            </a:rPr>
            <a:t>If set target is met – go ahead with fabrication</a:t>
          </a:r>
        </a:p>
      </dgm:t>
    </dgm:pt>
    <dgm:pt modelId="{411DB26B-CB8E-40C2-BB24-95CFC41D65D7}" type="parTrans" cxnId="{91F2C1C2-1EF2-4C61-B3F0-3A05A08DBBB2}">
      <dgm:prSet/>
      <dgm:spPr/>
      <dgm:t>
        <a:bodyPr/>
        <a:lstStyle/>
        <a:p>
          <a:endParaRPr lang="en-US"/>
        </a:p>
      </dgm:t>
    </dgm:pt>
    <dgm:pt modelId="{6454E22F-8C35-4316-8425-ECA2BA77953F}" type="sibTrans" cxnId="{91F2C1C2-1EF2-4C61-B3F0-3A05A08DBBB2}">
      <dgm:prSet/>
      <dgm:spPr/>
      <dgm:t>
        <a:bodyPr/>
        <a:lstStyle/>
        <a:p>
          <a:endParaRPr lang="en-US"/>
        </a:p>
      </dgm:t>
    </dgm:pt>
    <dgm:pt modelId="{132475A8-C45B-4B0D-92C5-614C9BB169B4}" type="pres">
      <dgm:prSet presAssocID="{BA41A4DD-CF73-4A76-84B1-8C216E986C8F}" presName="linearFlow" presStyleCnt="0">
        <dgm:presLayoutVars>
          <dgm:dir/>
          <dgm:animLvl val="lvl"/>
          <dgm:resizeHandles val="exact"/>
        </dgm:presLayoutVars>
      </dgm:prSet>
      <dgm:spPr/>
    </dgm:pt>
    <dgm:pt modelId="{C64F5ECA-B58C-4051-80F8-480F184EB451}" type="pres">
      <dgm:prSet presAssocID="{7E0762DF-673A-4946-B727-FC83FC495EB2}" presName="composite" presStyleCnt="0"/>
      <dgm:spPr/>
    </dgm:pt>
    <dgm:pt modelId="{DB950F94-0922-4202-A338-2886C1DC7BE5}" type="pres">
      <dgm:prSet presAssocID="{7E0762DF-673A-4946-B727-FC83FC495EB2}" presName="parentText" presStyleLbl="alignNode1" presStyleIdx="0" presStyleCnt="3">
        <dgm:presLayoutVars>
          <dgm:chMax val="1"/>
          <dgm:bulletEnabled val="1"/>
        </dgm:presLayoutVars>
      </dgm:prSet>
      <dgm:spPr/>
    </dgm:pt>
    <dgm:pt modelId="{A623F6CC-1541-416A-AD81-81AFA8D93223}" type="pres">
      <dgm:prSet presAssocID="{7E0762DF-673A-4946-B727-FC83FC495EB2}" presName="descendantText" presStyleLbl="alignAcc1" presStyleIdx="0" presStyleCnt="3">
        <dgm:presLayoutVars>
          <dgm:bulletEnabled val="1"/>
        </dgm:presLayoutVars>
      </dgm:prSet>
      <dgm:spPr/>
    </dgm:pt>
    <dgm:pt modelId="{E6400C77-C870-4DB4-A42B-E09E4CAFC5CD}" type="pres">
      <dgm:prSet presAssocID="{5F2018BC-ECC5-4F3B-B170-E27C11F2E631}" presName="sp" presStyleCnt="0"/>
      <dgm:spPr/>
    </dgm:pt>
    <dgm:pt modelId="{53B368B0-E7A3-4FF0-9BF3-8695BAD07DFB}" type="pres">
      <dgm:prSet presAssocID="{3B0BBE50-F7C2-41C0-879E-7F599C95463D}" presName="composite" presStyleCnt="0"/>
      <dgm:spPr/>
    </dgm:pt>
    <dgm:pt modelId="{EFE0CCD3-0389-4DF8-86AD-61D834272A77}" type="pres">
      <dgm:prSet presAssocID="{3B0BBE50-F7C2-41C0-879E-7F599C95463D}" presName="parentText" presStyleLbl="alignNode1" presStyleIdx="1" presStyleCnt="3">
        <dgm:presLayoutVars>
          <dgm:chMax val="1"/>
          <dgm:bulletEnabled val="1"/>
        </dgm:presLayoutVars>
      </dgm:prSet>
      <dgm:spPr/>
    </dgm:pt>
    <dgm:pt modelId="{9566DCE6-B439-4897-834D-C257CF301824}" type="pres">
      <dgm:prSet presAssocID="{3B0BBE50-F7C2-41C0-879E-7F599C95463D}" presName="descendantText" presStyleLbl="alignAcc1" presStyleIdx="1" presStyleCnt="3">
        <dgm:presLayoutVars>
          <dgm:bulletEnabled val="1"/>
        </dgm:presLayoutVars>
      </dgm:prSet>
      <dgm:spPr/>
    </dgm:pt>
    <dgm:pt modelId="{C41452EE-EC8D-4F43-883F-6266160DFED8}" type="pres">
      <dgm:prSet presAssocID="{8066C02A-4975-47F3-BD95-7E5E65ECAD61}" presName="sp" presStyleCnt="0"/>
      <dgm:spPr/>
    </dgm:pt>
    <dgm:pt modelId="{74C7D76E-E764-440A-9D65-9505E21560A5}" type="pres">
      <dgm:prSet presAssocID="{01178B0E-5DCC-41C4-849C-5E5A39818F48}" presName="composite" presStyleCnt="0"/>
      <dgm:spPr/>
    </dgm:pt>
    <dgm:pt modelId="{C07F115A-CCA8-46B3-AB20-A027E743A41D}" type="pres">
      <dgm:prSet presAssocID="{01178B0E-5DCC-41C4-849C-5E5A39818F48}" presName="parentText" presStyleLbl="alignNode1" presStyleIdx="2" presStyleCnt="3">
        <dgm:presLayoutVars>
          <dgm:chMax val="1"/>
          <dgm:bulletEnabled val="1"/>
        </dgm:presLayoutVars>
      </dgm:prSet>
      <dgm:spPr/>
    </dgm:pt>
    <dgm:pt modelId="{4E6E8090-A96A-4E64-B2F6-6152B8602004}" type="pres">
      <dgm:prSet presAssocID="{01178B0E-5DCC-41C4-849C-5E5A39818F48}" presName="descendantText" presStyleLbl="alignAcc1" presStyleIdx="2" presStyleCnt="3">
        <dgm:presLayoutVars>
          <dgm:bulletEnabled val="1"/>
        </dgm:presLayoutVars>
      </dgm:prSet>
      <dgm:spPr/>
    </dgm:pt>
  </dgm:ptLst>
  <dgm:cxnLst>
    <dgm:cxn modelId="{E8215F1C-242E-476A-9E36-45A37F2A0812}" type="presOf" srcId="{EF29803B-A708-4FB1-B62F-961B0AF476E0}" destId="{4E6E8090-A96A-4E64-B2F6-6152B8602004}" srcOrd="0" destOrd="2" presId="urn:microsoft.com/office/officeart/2005/8/layout/chevron2"/>
    <dgm:cxn modelId="{D6C62222-8F10-48C8-BE8E-64EE083040AC}" srcId="{3B0BBE50-F7C2-41C0-879E-7F599C95463D}" destId="{21816B72-76D1-486D-A01A-1A17244546B9}" srcOrd="0" destOrd="0" parTransId="{80C3C84C-6CB7-428E-90A8-1AF40ABF88CF}" sibTransId="{271B5001-8680-4FCE-BCAD-96836E829614}"/>
    <dgm:cxn modelId="{76052E33-946E-4E65-A36E-AA60E48E180A}" srcId="{7E0762DF-673A-4946-B727-FC83FC495EB2}" destId="{71AC913D-84D9-49D2-B15B-3FCBE7A21B31}" srcOrd="1" destOrd="0" parTransId="{6A255EE0-1FE4-4862-9CD1-307F296D548A}" sibTransId="{48C3B45C-A389-46E7-AEB2-5176ED7CF4F4}"/>
    <dgm:cxn modelId="{560FDD5F-45B6-469F-88C1-932DCF13863A}" type="presOf" srcId="{3B0BBE50-F7C2-41C0-879E-7F599C95463D}" destId="{EFE0CCD3-0389-4DF8-86AD-61D834272A77}" srcOrd="0" destOrd="0" presId="urn:microsoft.com/office/officeart/2005/8/layout/chevron2"/>
    <dgm:cxn modelId="{55C01C66-ECDB-4B82-9211-E2446F60BC7E}" type="presOf" srcId="{798FF2C8-9FAC-4A21-BC3D-6E987A271D51}" destId="{9566DCE6-B439-4897-834D-C257CF301824}" srcOrd="0" destOrd="1" presId="urn:microsoft.com/office/officeart/2005/8/layout/chevron2"/>
    <dgm:cxn modelId="{40CB3B72-1390-444F-A457-DCA45AFE25DA}" type="presOf" srcId="{01178B0E-5DCC-41C4-849C-5E5A39818F48}" destId="{C07F115A-CCA8-46B3-AB20-A027E743A41D}" srcOrd="0" destOrd="0" presId="urn:microsoft.com/office/officeart/2005/8/layout/chevron2"/>
    <dgm:cxn modelId="{53510F73-4E14-4C45-AE54-2936430EC239}" srcId="{7E0762DF-673A-4946-B727-FC83FC495EB2}" destId="{06E4CB26-0A9A-4137-AFC5-65B52793A815}" srcOrd="0" destOrd="0" parTransId="{3670DDD2-72BF-415E-B626-D980E827CFF0}" sibTransId="{B2246B12-5074-4FC0-B433-2CA45C3B0260}"/>
    <dgm:cxn modelId="{ECD0AC7F-C9B8-4FEB-8E2D-6BB0F53E1961}" type="presOf" srcId="{06E4CB26-0A9A-4137-AFC5-65B52793A815}" destId="{A623F6CC-1541-416A-AD81-81AFA8D93223}" srcOrd="0" destOrd="0" presId="urn:microsoft.com/office/officeart/2005/8/layout/chevron2"/>
    <dgm:cxn modelId="{43835182-F5FF-415D-943B-7ADEAF78CB6D}" srcId="{BA41A4DD-CF73-4A76-84B1-8C216E986C8F}" destId="{7E0762DF-673A-4946-B727-FC83FC495EB2}" srcOrd="0" destOrd="0" parTransId="{C42A3596-80BD-4BA3-BBF1-9302CE8BDDD2}" sibTransId="{5F2018BC-ECC5-4F3B-B170-E27C11F2E631}"/>
    <dgm:cxn modelId="{556F728A-52DF-469D-9F44-E871751D09F2}" type="presOf" srcId="{21816B72-76D1-486D-A01A-1A17244546B9}" destId="{9566DCE6-B439-4897-834D-C257CF301824}" srcOrd="0" destOrd="0" presId="urn:microsoft.com/office/officeart/2005/8/layout/chevron2"/>
    <dgm:cxn modelId="{C91CB28B-4119-4C6C-94CC-49AC0F36F009}" type="presOf" srcId="{71AC913D-84D9-49D2-B15B-3FCBE7A21B31}" destId="{A623F6CC-1541-416A-AD81-81AFA8D93223}" srcOrd="0" destOrd="1" presId="urn:microsoft.com/office/officeart/2005/8/layout/chevron2"/>
    <dgm:cxn modelId="{6C0D948E-6BE4-4A17-B84C-B767B7DCC536}" type="presOf" srcId="{093FF5EE-EF2E-486A-8FC3-2AD03E1B2433}" destId="{4E6E8090-A96A-4E64-B2F6-6152B8602004}" srcOrd="0" destOrd="0" presId="urn:microsoft.com/office/officeart/2005/8/layout/chevron2"/>
    <dgm:cxn modelId="{BE432A97-F4E5-45AE-AE8B-28AF73EE3752}" type="presOf" srcId="{7E0762DF-673A-4946-B727-FC83FC495EB2}" destId="{DB950F94-0922-4202-A338-2886C1DC7BE5}" srcOrd="0" destOrd="0" presId="urn:microsoft.com/office/officeart/2005/8/layout/chevron2"/>
    <dgm:cxn modelId="{91F2C1C2-1EF2-4C61-B3F0-3A05A08DBBB2}" srcId="{01178B0E-5DCC-41C4-849C-5E5A39818F48}" destId="{EF29803B-A708-4FB1-B62F-961B0AF476E0}" srcOrd="2" destOrd="0" parTransId="{411DB26B-CB8E-40C2-BB24-95CFC41D65D7}" sibTransId="{6454E22F-8C35-4316-8425-ECA2BA77953F}"/>
    <dgm:cxn modelId="{8A4E26C7-3481-49B1-8F9E-7BE251910619}" srcId="{BA41A4DD-CF73-4A76-84B1-8C216E986C8F}" destId="{01178B0E-5DCC-41C4-849C-5E5A39818F48}" srcOrd="2" destOrd="0" parTransId="{74F2B9F3-F22E-4D18-AF95-CDC1D3DF113A}" sibTransId="{A97A98B7-12DF-4E68-963F-7B7B3261F39B}"/>
    <dgm:cxn modelId="{45302BC8-32A9-448A-BC29-95106B2A5D54}" srcId="{3B0BBE50-F7C2-41C0-879E-7F599C95463D}" destId="{798FF2C8-9FAC-4A21-BC3D-6E987A271D51}" srcOrd="1" destOrd="0" parTransId="{C3A799A6-3B04-4CFA-890A-B5F429988339}" sibTransId="{C6C78569-070A-4A0D-86CC-7A042E31C165}"/>
    <dgm:cxn modelId="{D58348D8-B377-4A19-B8AC-4FD4EF59D901}" type="presOf" srcId="{F0383D02-5F21-4995-B0AF-CF0590C8FCD9}" destId="{4E6E8090-A96A-4E64-B2F6-6152B8602004}" srcOrd="0" destOrd="1" presId="urn:microsoft.com/office/officeart/2005/8/layout/chevron2"/>
    <dgm:cxn modelId="{E1ADB2D9-1408-4CD7-8A11-A5A272957F38}" srcId="{01178B0E-5DCC-41C4-849C-5E5A39818F48}" destId="{093FF5EE-EF2E-486A-8FC3-2AD03E1B2433}" srcOrd="0" destOrd="0" parTransId="{972C8354-C0E6-41E6-9E0A-433517A01E50}" sibTransId="{CB1621A0-971F-4142-9797-55F88A47B69A}"/>
    <dgm:cxn modelId="{F184E9F7-1027-432E-BDBA-6DDE23EFEEF0}" type="presOf" srcId="{BA41A4DD-CF73-4A76-84B1-8C216E986C8F}" destId="{132475A8-C45B-4B0D-92C5-614C9BB169B4}" srcOrd="0" destOrd="0" presId="urn:microsoft.com/office/officeart/2005/8/layout/chevron2"/>
    <dgm:cxn modelId="{2D4A19F8-0307-4AE4-9F74-517E23E28D15}" srcId="{BA41A4DD-CF73-4A76-84B1-8C216E986C8F}" destId="{3B0BBE50-F7C2-41C0-879E-7F599C95463D}" srcOrd="1" destOrd="0" parTransId="{1EEB99AA-7BC2-49C9-84B0-14F0B2CD5CE8}" sibTransId="{8066C02A-4975-47F3-BD95-7E5E65ECAD61}"/>
    <dgm:cxn modelId="{0342FEFB-DF85-4779-992F-87A4FC552674}" srcId="{01178B0E-5DCC-41C4-849C-5E5A39818F48}" destId="{F0383D02-5F21-4995-B0AF-CF0590C8FCD9}" srcOrd="1" destOrd="0" parTransId="{E9B0CABC-2750-4AA0-8273-63406A670B96}" sibTransId="{D14F569A-509F-4781-A2FB-D5FC83BD3687}"/>
    <dgm:cxn modelId="{A461FDAF-88C2-4F0B-8B72-3085EC3BE983}" type="presParOf" srcId="{132475A8-C45B-4B0D-92C5-614C9BB169B4}" destId="{C64F5ECA-B58C-4051-80F8-480F184EB451}" srcOrd="0" destOrd="0" presId="urn:microsoft.com/office/officeart/2005/8/layout/chevron2"/>
    <dgm:cxn modelId="{6C90686A-42B0-49A4-8699-43BEBC0442E2}" type="presParOf" srcId="{C64F5ECA-B58C-4051-80F8-480F184EB451}" destId="{DB950F94-0922-4202-A338-2886C1DC7BE5}" srcOrd="0" destOrd="0" presId="urn:microsoft.com/office/officeart/2005/8/layout/chevron2"/>
    <dgm:cxn modelId="{4AA69CE2-D181-4FF2-A296-FC8DCCF899F1}" type="presParOf" srcId="{C64F5ECA-B58C-4051-80F8-480F184EB451}" destId="{A623F6CC-1541-416A-AD81-81AFA8D93223}" srcOrd="1" destOrd="0" presId="urn:microsoft.com/office/officeart/2005/8/layout/chevron2"/>
    <dgm:cxn modelId="{EBB73CB9-6C21-43B9-AFAB-21A5F4B37477}" type="presParOf" srcId="{132475A8-C45B-4B0D-92C5-614C9BB169B4}" destId="{E6400C77-C870-4DB4-A42B-E09E4CAFC5CD}" srcOrd="1" destOrd="0" presId="urn:microsoft.com/office/officeart/2005/8/layout/chevron2"/>
    <dgm:cxn modelId="{AD4B658E-D1B5-4ED5-9F70-6734FCEF88AC}" type="presParOf" srcId="{132475A8-C45B-4B0D-92C5-614C9BB169B4}" destId="{53B368B0-E7A3-4FF0-9BF3-8695BAD07DFB}" srcOrd="2" destOrd="0" presId="urn:microsoft.com/office/officeart/2005/8/layout/chevron2"/>
    <dgm:cxn modelId="{66527571-1240-4ECD-9D2F-AE041006E75B}" type="presParOf" srcId="{53B368B0-E7A3-4FF0-9BF3-8695BAD07DFB}" destId="{EFE0CCD3-0389-4DF8-86AD-61D834272A77}" srcOrd="0" destOrd="0" presId="urn:microsoft.com/office/officeart/2005/8/layout/chevron2"/>
    <dgm:cxn modelId="{CA1CABC8-798D-4C8D-AD3E-DB99DCDF7EB7}" type="presParOf" srcId="{53B368B0-E7A3-4FF0-9BF3-8695BAD07DFB}" destId="{9566DCE6-B439-4897-834D-C257CF301824}" srcOrd="1" destOrd="0" presId="urn:microsoft.com/office/officeart/2005/8/layout/chevron2"/>
    <dgm:cxn modelId="{3087FA1D-8922-4B7B-B61E-57E72D334CF0}" type="presParOf" srcId="{132475A8-C45B-4B0D-92C5-614C9BB169B4}" destId="{C41452EE-EC8D-4F43-883F-6266160DFED8}" srcOrd="3" destOrd="0" presId="urn:microsoft.com/office/officeart/2005/8/layout/chevron2"/>
    <dgm:cxn modelId="{5E17AFE0-2EAC-41AA-8A98-D9A27B63F7C1}" type="presParOf" srcId="{132475A8-C45B-4B0D-92C5-614C9BB169B4}" destId="{74C7D76E-E764-440A-9D65-9505E21560A5}" srcOrd="4" destOrd="0" presId="urn:microsoft.com/office/officeart/2005/8/layout/chevron2"/>
    <dgm:cxn modelId="{DD4C4E9E-60DD-4938-B368-1D13FC95C5D6}" type="presParOf" srcId="{74C7D76E-E764-440A-9D65-9505E21560A5}" destId="{C07F115A-CCA8-46B3-AB20-A027E743A41D}" srcOrd="0" destOrd="0" presId="urn:microsoft.com/office/officeart/2005/8/layout/chevron2"/>
    <dgm:cxn modelId="{B2845980-E480-4F45-8DC4-179183000408}" type="presParOf" srcId="{74C7D76E-E764-440A-9D65-9505E21560A5}" destId="{4E6E8090-A96A-4E64-B2F6-6152B860200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1A4DD-CF73-4A76-84B1-8C216E986C8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7E0762DF-673A-4946-B727-FC83FC495EB2}">
      <dgm:prSet phldrT="[Text]"/>
      <dgm:spPr/>
      <dgm:t>
        <a:bodyPr/>
        <a:lstStyle/>
        <a:p>
          <a:r>
            <a:rPr lang="en-US" b="1" dirty="0">
              <a:latin typeface="Sitka Heading" pitchFamily="2" charset="0"/>
            </a:rPr>
            <a:t>Setting Target</a:t>
          </a:r>
        </a:p>
      </dgm:t>
    </dgm:pt>
    <dgm:pt modelId="{C42A3596-80BD-4BA3-BBF1-9302CE8BDDD2}" type="parTrans" cxnId="{43835182-F5FF-415D-943B-7ADEAF78CB6D}">
      <dgm:prSet/>
      <dgm:spPr/>
      <dgm:t>
        <a:bodyPr/>
        <a:lstStyle/>
        <a:p>
          <a:endParaRPr lang="en-US">
            <a:latin typeface="Sitka Heading" pitchFamily="2" charset="0"/>
          </a:endParaRPr>
        </a:p>
      </dgm:t>
    </dgm:pt>
    <dgm:pt modelId="{5F2018BC-ECC5-4F3B-B170-E27C11F2E631}" type="sibTrans" cxnId="{43835182-F5FF-415D-943B-7ADEAF78CB6D}">
      <dgm:prSet/>
      <dgm:spPr/>
      <dgm:t>
        <a:bodyPr/>
        <a:lstStyle/>
        <a:p>
          <a:endParaRPr lang="en-US">
            <a:latin typeface="Sitka Heading" pitchFamily="2" charset="0"/>
          </a:endParaRPr>
        </a:p>
      </dgm:t>
    </dgm:pt>
    <dgm:pt modelId="{71AC913D-84D9-49D2-B15B-3FCBE7A21B31}">
      <dgm:prSet phldrT="[Text]"/>
      <dgm:spPr/>
      <dgm:t>
        <a:bodyPr/>
        <a:lstStyle/>
        <a:p>
          <a:r>
            <a:rPr lang="en-US" dirty="0">
              <a:latin typeface="Sitka Heading" pitchFamily="2" charset="0"/>
            </a:rPr>
            <a:t>Figure out Performance Requirement of </a:t>
          </a:r>
          <a:r>
            <a:rPr lang="en-US" dirty="0" err="1">
              <a:latin typeface="Sitka Heading" pitchFamily="2" charset="0"/>
            </a:rPr>
            <a:t>PhC</a:t>
          </a:r>
          <a:r>
            <a:rPr lang="en-US" dirty="0">
              <a:latin typeface="Sitka Heading" pitchFamily="2" charset="0"/>
            </a:rPr>
            <a:t> (</a:t>
          </a:r>
          <a:r>
            <a:rPr lang="en-US" dirty="0" err="1">
              <a:latin typeface="Sitka Heading" pitchFamily="2" charset="0"/>
            </a:rPr>
            <a:t>bandgap</a:t>
          </a:r>
          <a:r>
            <a:rPr lang="en-US" dirty="0">
              <a:latin typeface="Sitka Heading" pitchFamily="2" charset="0"/>
            </a:rPr>
            <a:t>, central freq. of </a:t>
          </a:r>
          <a:r>
            <a:rPr lang="en-US" dirty="0" err="1">
              <a:latin typeface="Sitka Heading" pitchFamily="2" charset="0"/>
            </a:rPr>
            <a:t>bandgap</a:t>
          </a:r>
          <a:r>
            <a:rPr lang="en-US" dirty="0">
              <a:latin typeface="Sitka Heading" pitchFamily="2" charset="0"/>
            </a:rPr>
            <a:t> etc.)</a:t>
          </a:r>
        </a:p>
      </dgm:t>
    </dgm:pt>
    <dgm:pt modelId="{6A255EE0-1FE4-4862-9CD1-307F296D548A}" type="parTrans" cxnId="{76052E33-946E-4E65-A36E-AA60E48E180A}">
      <dgm:prSet/>
      <dgm:spPr/>
      <dgm:t>
        <a:bodyPr/>
        <a:lstStyle/>
        <a:p>
          <a:endParaRPr lang="en-US">
            <a:latin typeface="Sitka Heading" pitchFamily="2" charset="0"/>
          </a:endParaRPr>
        </a:p>
      </dgm:t>
    </dgm:pt>
    <dgm:pt modelId="{48C3B45C-A389-46E7-AEB2-5176ED7CF4F4}" type="sibTrans" cxnId="{76052E33-946E-4E65-A36E-AA60E48E180A}">
      <dgm:prSet/>
      <dgm:spPr/>
      <dgm:t>
        <a:bodyPr/>
        <a:lstStyle/>
        <a:p>
          <a:endParaRPr lang="en-US">
            <a:latin typeface="Sitka Heading" pitchFamily="2" charset="0"/>
          </a:endParaRPr>
        </a:p>
      </dgm:t>
    </dgm:pt>
    <dgm:pt modelId="{3B0BBE50-F7C2-41C0-879E-7F599C95463D}">
      <dgm:prSet phldrT="[Text]"/>
      <dgm:spPr/>
      <dgm:t>
        <a:bodyPr/>
        <a:lstStyle/>
        <a:p>
          <a:r>
            <a:rPr lang="en-US" b="1" dirty="0">
              <a:latin typeface="Sitka Heading" pitchFamily="2" charset="0"/>
            </a:rPr>
            <a:t>Train ML/DL model</a:t>
          </a:r>
        </a:p>
      </dgm:t>
    </dgm:pt>
    <dgm:pt modelId="{1EEB99AA-7BC2-49C9-84B0-14F0B2CD5CE8}" type="parTrans" cxnId="{2D4A19F8-0307-4AE4-9F74-517E23E28D15}">
      <dgm:prSet/>
      <dgm:spPr/>
      <dgm:t>
        <a:bodyPr/>
        <a:lstStyle/>
        <a:p>
          <a:endParaRPr lang="en-US">
            <a:latin typeface="Sitka Heading" pitchFamily="2" charset="0"/>
          </a:endParaRPr>
        </a:p>
      </dgm:t>
    </dgm:pt>
    <dgm:pt modelId="{8066C02A-4975-47F3-BD95-7E5E65ECAD61}" type="sibTrans" cxnId="{2D4A19F8-0307-4AE4-9F74-517E23E28D15}">
      <dgm:prSet/>
      <dgm:spPr/>
      <dgm:t>
        <a:bodyPr/>
        <a:lstStyle/>
        <a:p>
          <a:endParaRPr lang="en-US">
            <a:latin typeface="Sitka Heading" pitchFamily="2" charset="0"/>
          </a:endParaRPr>
        </a:p>
      </dgm:t>
    </dgm:pt>
    <dgm:pt modelId="{21816B72-76D1-486D-A01A-1A17244546B9}">
      <dgm:prSet phldrT="[Text]"/>
      <dgm:spPr/>
      <dgm:t>
        <a:bodyPr/>
        <a:lstStyle/>
        <a:p>
          <a:r>
            <a:rPr lang="en-US" dirty="0">
              <a:latin typeface="Sitka Heading" pitchFamily="2" charset="0"/>
            </a:rPr>
            <a:t>Train the ML/DL inverse design model with lots of example designs (structural specs. + </a:t>
          </a:r>
          <a:r>
            <a:rPr lang="en-US" dirty="0" err="1">
              <a:latin typeface="Sitka Heading" pitchFamily="2" charset="0"/>
            </a:rPr>
            <a:t>bandgap</a:t>
          </a:r>
          <a:r>
            <a:rPr lang="en-US" dirty="0">
              <a:latin typeface="Sitka Heading" pitchFamily="2" charset="0"/>
            </a:rPr>
            <a:t> </a:t>
          </a:r>
          <a:r>
            <a:rPr lang="en-US" dirty="0" err="1">
              <a:latin typeface="Sitka Heading" pitchFamily="2" charset="0"/>
            </a:rPr>
            <a:t>struct</a:t>
          </a:r>
          <a:r>
            <a:rPr lang="en-US" dirty="0">
              <a:latin typeface="Sitka Heading" pitchFamily="2" charset="0"/>
            </a:rPr>
            <a:t>)</a:t>
          </a:r>
        </a:p>
      </dgm:t>
    </dgm:pt>
    <dgm:pt modelId="{80C3C84C-6CB7-428E-90A8-1AF40ABF88CF}" type="parTrans" cxnId="{D6C62222-8F10-48C8-BE8E-64EE083040AC}">
      <dgm:prSet/>
      <dgm:spPr/>
      <dgm:t>
        <a:bodyPr/>
        <a:lstStyle/>
        <a:p>
          <a:endParaRPr lang="en-US">
            <a:latin typeface="Sitka Heading" pitchFamily="2" charset="0"/>
          </a:endParaRPr>
        </a:p>
      </dgm:t>
    </dgm:pt>
    <dgm:pt modelId="{271B5001-8680-4FCE-BCAD-96836E829614}" type="sibTrans" cxnId="{D6C62222-8F10-48C8-BE8E-64EE083040AC}">
      <dgm:prSet/>
      <dgm:spPr/>
      <dgm:t>
        <a:bodyPr/>
        <a:lstStyle/>
        <a:p>
          <a:endParaRPr lang="en-US">
            <a:latin typeface="Sitka Heading" pitchFamily="2" charset="0"/>
          </a:endParaRPr>
        </a:p>
      </dgm:t>
    </dgm:pt>
    <dgm:pt modelId="{01178B0E-5DCC-41C4-849C-5E5A39818F48}">
      <dgm:prSet phldrT="[Text]"/>
      <dgm:spPr/>
      <dgm:t>
        <a:bodyPr/>
        <a:lstStyle/>
        <a:p>
          <a:r>
            <a:rPr lang="en-US" b="1" dirty="0">
              <a:latin typeface="Sitka Heading" pitchFamily="2" charset="0"/>
            </a:rPr>
            <a:t>Get Result</a:t>
          </a:r>
        </a:p>
      </dgm:t>
    </dgm:pt>
    <dgm:pt modelId="{74F2B9F3-F22E-4D18-AF95-CDC1D3DF113A}" type="parTrans" cxnId="{8A4E26C7-3481-49B1-8F9E-7BE251910619}">
      <dgm:prSet/>
      <dgm:spPr/>
      <dgm:t>
        <a:bodyPr/>
        <a:lstStyle/>
        <a:p>
          <a:endParaRPr lang="en-US">
            <a:latin typeface="Sitka Heading" pitchFamily="2" charset="0"/>
          </a:endParaRPr>
        </a:p>
      </dgm:t>
    </dgm:pt>
    <dgm:pt modelId="{A97A98B7-12DF-4E68-963F-7B7B3261F39B}" type="sibTrans" cxnId="{8A4E26C7-3481-49B1-8F9E-7BE251910619}">
      <dgm:prSet/>
      <dgm:spPr/>
      <dgm:t>
        <a:bodyPr/>
        <a:lstStyle/>
        <a:p>
          <a:endParaRPr lang="en-US">
            <a:latin typeface="Sitka Heading" pitchFamily="2" charset="0"/>
          </a:endParaRPr>
        </a:p>
      </dgm:t>
    </dgm:pt>
    <dgm:pt modelId="{093FF5EE-EF2E-486A-8FC3-2AD03E1B2433}">
      <dgm:prSet phldrT="[Text]"/>
      <dgm:spPr/>
      <dgm:t>
        <a:bodyPr/>
        <a:lstStyle/>
        <a:p>
          <a:r>
            <a:rPr lang="en-US" dirty="0">
              <a:latin typeface="Sitka Heading" pitchFamily="2" charset="0"/>
            </a:rPr>
            <a:t>Input the required </a:t>
          </a:r>
          <a:r>
            <a:rPr lang="en-US" dirty="0" err="1">
              <a:latin typeface="Sitka Heading" pitchFamily="2" charset="0"/>
            </a:rPr>
            <a:t>bandgap</a:t>
          </a:r>
          <a:r>
            <a:rPr lang="en-US" dirty="0">
              <a:latin typeface="Sitka Heading" pitchFamily="2" charset="0"/>
            </a:rPr>
            <a:t> structure into the model</a:t>
          </a:r>
        </a:p>
      </dgm:t>
    </dgm:pt>
    <dgm:pt modelId="{972C8354-C0E6-41E6-9E0A-433517A01E50}" type="parTrans" cxnId="{E1ADB2D9-1408-4CD7-8A11-A5A272957F38}">
      <dgm:prSet/>
      <dgm:spPr/>
      <dgm:t>
        <a:bodyPr/>
        <a:lstStyle/>
        <a:p>
          <a:endParaRPr lang="en-US">
            <a:latin typeface="Sitka Heading" pitchFamily="2" charset="0"/>
          </a:endParaRPr>
        </a:p>
      </dgm:t>
    </dgm:pt>
    <dgm:pt modelId="{CB1621A0-971F-4142-9797-55F88A47B69A}" type="sibTrans" cxnId="{E1ADB2D9-1408-4CD7-8A11-A5A272957F38}">
      <dgm:prSet/>
      <dgm:spPr/>
      <dgm:t>
        <a:bodyPr/>
        <a:lstStyle/>
        <a:p>
          <a:endParaRPr lang="en-US">
            <a:latin typeface="Sitka Heading" pitchFamily="2" charset="0"/>
          </a:endParaRPr>
        </a:p>
      </dgm:t>
    </dgm:pt>
    <dgm:pt modelId="{06E4CB26-0A9A-4137-AFC5-65B52793A815}">
      <dgm:prSet phldrT="[Text]"/>
      <dgm:spPr/>
      <dgm:t>
        <a:bodyPr/>
        <a:lstStyle/>
        <a:p>
          <a:r>
            <a:rPr lang="en-US" dirty="0">
              <a:latin typeface="Sitka Heading" pitchFamily="2" charset="0"/>
            </a:rPr>
            <a:t>Select the application</a:t>
          </a:r>
        </a:p>
      </dgm:t>
    </dgm:pt>
    <dgm:pt modelId="{3670DDD2-72BF-415E-B626-D980E827CFF0}" type="parTrans" cxnId="{53510F73-4E14-4C45-AE54-2936430EC239}">
      <dgm:prSet/>
      <dgm:spPr/>
      <dgm:t>
        <a:bodyPr/>
        <a:lstStyle/>
        <a:p>
          <a:endParaRPr lang="en-US">
            <a:latin typeface="Sitka Heading" pitchFamily="2" charset="0"/>
          </a:endParaRPr>
        </a:p>
      </dgm:t>
    </dgm:pt>
    <dgm:pt modelId="{B2246B12-5074-4FC0-B433-2CA45C3B0260}" type="sibTrans" cxnId="{53510F73-4E14-4C45-AE54-2936430EC239}">
      <dgm:prSet/>
      <dgm:spPr/>
      <dgm:t>
        <a:bodyPr/>
        <a:lstStyle/>
        <a:p>
          <a:endParaRPr lang="en-US">
            <a:latin typeface="Sitka Heading" pitchFamily="2" charset="0"/>
          </a:endParaRPr>
        </a:p>
      </dgm:t>
    </dgm:pt>
    <dgm:pt modelId="{03836A5B-C795-4691-BDA8-935E779AD68A}">
      <dgm:prSet phldrT="[Text]"/>
      <dgm:spPr/>
      <dgm:t>
        <a:bodyPr/>
        <a:lstStyle/>
        <a:p>
          <a:endParaRPr lang="en-US" dirty="0">
            <a:latin typeface="Sitka Heading" pitchFamily="2" charset="0"/>
          </a:endParaRPr>
        </a:p>
      </dgm:t>
    </dgm:pt>
    <dgm:pt modelId="{298A0A47-AAFF-45FD-9D7A-FDABE173ACCB}" type="parTrans" cxnId="{B0CB348E-0614-4039-936A-4F58E5668106}">
      <dgm:prSet/>
      <dgm:spPr/>
      <dgm:t>
        <a:bodyPr/>
        <a:lstStyle/>
        <a:p>
          <a:endParaRPr lang="en-US"/>
        </a:p>
      </dgm:t>
    </dgm:pt>
    <dgm:pt modelId="{9F9AFC3F-BA50-4207-832F-F2EC3D27995F}" type="sibTrans" cxnId="{B0CB348E-0614-4039-936A-4F58E5668106}">
      <dgm:prSet/>
      <dgm:spPr/>
      <dgm:t>
        <a:bodyPr/>
        <a:lstStyle/>
        <a:p>
          <a:endParaRPr lang="en-US"/>
        </a:p>
      </dgm:t>
    </dgm:pt>
    <dgm:pt modelId="{415F0949-643C-4AD2-AE27-DA8641F30369}">
      <dgm:prSet phldrT="[Text]"/>
      <dgm:spPr/>
      <dgm:t>
        <a:bodyPr/>
        <a:lstStyle/>
        <a:p>
          <a:r>
            <a:rPr lang="en-US" dirty="0">
              <a:latin typeface="Sitka Heading" pitchFamily="2" charset="0"/>
            </a:rPr>
            <a:t>Validate the model</a:t>
          </a:r>
        </a:p>
      </dgm:t>
    </dgm:pt>
    <dgm:pt modelId="{5E6F40C5-40A7-4CE6-9514-23D1148F3E27}" type="parTrans" cxnId="{0CEE31C3-4A51-4DD6-8210-53EAF73F97E9}">
      <dgm:prSet/>
      <dgm:spPr/>
      <dgm:t>
        <a:bodyPr/>
        <a:lstStyle/>
        <a:p>
          <a:endParaRPr lang="en-US"/>
        </a:p>
      </dgm:t>
    </dgm:pt>
    <dgm:pt modelId="{91FDF6CF-BF9F-4EBE-8826-A10A86CA9AD3}" type="sibTrans" cxnId="{0CEE31C3-4A51-4DD6-8210-53EAF73F97E9}">
      <dgm:prSet/>
      <dgm:spPr/>
      <dgm:t>
        <a:bodyPr/>
        <a:lstStyle/>
        <a:p>
          <a:endParaRPr lang="en-US"/>
        </a:p>
      </dgm:t>
    </dgm:pt>
    <dgm:pt modelId="{CD1C0836-FC92-4027-8C59-128E824A96D2}">
      <dgm:prSet phldrT="[Text]"/>
      <dgm:spPr/>
      <dgm:t>
        <a:bodyPr/>
        <a:lstStyle/>
        <a:p>
          <a:r>
            <a:rPr lang="en-US" dirty="0">
              <a:latin typeface="Sitka Heading" pitchFamily="2" charset="0"/>
            </a:rPr>
            <a:t>Get the candidate structural specifications as output</a:t>
          </a:r>
        </a:p>
      </dgm:t>
    </dgm:pt>
    <dgm:pt modelId="{AED70847-48B6-4A51-8024-AF56C69CF5B2}" type="parTrans" cxnId="{65FFEAD6-28D9-489F-B2F4-16155FA34291}">
      <dgm:prSet/>
      <dgm:spPr/>
      <dgm:t>
        <a:bodyPr/>
        <a:lstStyle/>
        <a:p>
          <a:endParaRPr lang="en-US"/>
        </a:p>
      </dgm:t>
    </dgm:pt>
    <dgm:pt modelId="{D1CB2128-6F60-4AC0-A59A-A78B7224B034}" type="sibTrans" cxnId="{65FFEAD6-28D9-489F-B2F4-16155FA34291}">
      <dgm:prSet/>
      <dgm:spPr/>
      <dgm:t>
        <a:bodyPr/>
        <a:lstStyle/>
        <a:p>
          <a:endParaRPr lang="en-US"/>
        </a:p>
      </dgm:t>
    </dgm:pt>
    <dgm:pt modelId="{132475A8-C45B-4B0D-92C5-614C9BB169B4}" type="pres">
      <dgm:prSet presAssocID="{BA41A4DD-CF73-4A76-84B1-8C216E986C8F}" presName="linearFlow" presStyleCnt="0">
        <dgm:presLayoutVars>
          <dgm:dir/>
          <dgm:animLvl val="lvl"/>
          <dgm:resizeHandles val="exact"/>
        </dgm:presLayoutVars>
      </dgm:prSet>
      <dgm:spPr/>
    </dgm:pt>
    <dgm:pt modelId="{C64F5ECA-B58C-4051-80F8-480F184EB451}" type="pres">
      <dgm:prSet presAssocID="{7E0762DF-673A-4946-B727-FC83FC495EB2}" presName="composite" presStyleCnt="0"/>
      <dgm:spPr/>
    </dgm:pt>
    <dgm:pt modelId="{DB950F94-0922-4202-A338-2886C1DC7BE5}" type="pres">
      <dgm:prSet presAssocID="{7E0762DF-673A-4946-B727-FC83FC495EB2}" presName="parentText" presStyleLbl="alignNode1" presStyleIdx="0" presStyleCnt="3">
        <dgm:presLayoutVars>
          <dgm:chMax val="1"/>
          <dgm:bulletEnabled val="1"/>
        </dgm:presLayoutVars>
      </dgm:prSet>
      <dgm:spPr/>
    </dgm:pt>
    <dgm:pt modelId="{A623F6CC-1541-416A-AD81-81AFA8D93223}" type="pres">
      <dgm:prSet presAssocID="{7E0762DF-673A-4946-B727-FC83FC495EB2}" presName="descendantText" presStyleLbl="alignAcc1" presStyleIdx="0" presStyleCnt="3">
        <dgm:presLayoutVars>
          <dgm:bulletEnabled val="1"/>
        </dgm:presLayoutVars>
      </dgm:prSet>
      <dgm:spPr/>
    </dgm:pt>
    <dgm:pt modelId="{E6400C77-C870-4DB4-A42B-E09E4CAFC5CD}" type="pres">
      <dgm:prSet presAssocID="{5F2018BC-ECC5-4F3B-B170-E27C11F2E631}" presName="sp" presStyleCnt="0"/>
      <dgm:spPr/>
    </dgm:pt>
    <dgm:pt modelId="{53B368B0-E7A3-4FF0-9BF3-8695BAD07DFB}" type="pres">
      <dgm:prSet presAssocID="{3B0BBE50-F7C2-41C0-879E-7F599C95463D}" presName="composite" presStyleCnt="0"/>
      <dgm:spPr/>
    </dgm:pt>
    <dgm:pt modelId="{EFE0CCD3-0389-4DF8-86AD-61D834272A77}" type="pres">
      <dgm:prSet presAssocID="{3B0BBE50-F7C2-41C0-879E-7F599C95463D}" presName="parentText" presStyleLbl="alignNode1" presStyleIdx="1" presStyleCnt="3">
        <dgm:presLayoutVars>
          <dgm:chMax val="1"/>
          <dgm:bulletEnabled val="1"/>
        </dgm:presLayoutVars>
      </dgm:prSet>
      <dgm:spPr/>
    </dgm:pt>
    <dgm:pt modelId="{9566DCE6-B439-4897-834D-C257CF301824}" type="pres">
      <dgm:prSet presAssocID="{3B0BBE50-F7C2-41C0-879E-7F599C95463D}" presName="descendantText" presStyleLbl="alignAcc1" presStyleIdx="1" presStyleCnt="3">
        <dgm:presLayoutVars>
          <dgm:bulletEnabled val="1"/>
        </dgm:presLayoutVars>
      </dgm:prSet>
      <dgm:spPr/>
    </dgm:pt>
    <dgm:pt modelId="{C41452EE-EC8D-4F43-883F-6266160DFED8}" type="pres">
      <dgm:prSet presAssocID="{8066C02A-4975-47F3-BD95-7E5E65ECAD61}" presName="sp" presStyleCnt="0"/>
      <dgm:spPr/>
    </dgm:pt>
    <dgm:pt modelId="{74C7D76E-E764-440A-9D65-9505E21560A5}" type="pres">
      <dgm:prSet presAssocID="{01178B0E-5DCC-41C4-849C-5E5A39818F48}" presName="composite" presStyleCnt="0"/>
      <dgm:spPr/>
    </dgm:pt>
    <dgm:pt modelId="{C07F115A-CCA8-46B3-AB20-A027E743A41D}" type="pres">
      <dgm:prSet presAssocID="{01178B0E-5DCC-41C4-849C-5E5A39818F48}" presName="parentText" presStyleLbl="alignNode1" presStyleIdx="2" presStyleCnt="3">
        <dgm:presLayoutVars>
          <dgm:chMax val="1"/>
          <dgm:bulletEnabled val="1"/>
        </dgm:presLayoutVars>
      </dgm:prSet>
      <dgm:spPr/>
    </dgm:pt>
    <dgm:pt modelId="{4E6E8090-A96A-4E64-B2F6-6152B8602004}" type="pres">
      <dgm:prSet presAssocID="{01178B0E-5DCC-41C4-849C-5E5A39818F48}" presName="descendantText" presStyleLbl="alignAcc1" presStyleIdx="2" presStyleCnt="3">
        <dgm:presLayoutVars>
          <dgm:bulletEnabled val="1"/>
        </dgm:presLayoutVars>
      </dgm:prSet>
      <dgm:spPr/>
    </dgm:pt>
  </dgm:ptLst>
  <dgm:cxnLst>
    <dgm:cxn modelId="{F648A80E-84C6-41DE-8F51-18399D7C9187}" type="presOf" srcId="{21816B72-76D1-486D-A01A-1A17244546B9}" destId="{9566DCE6-B439-4897-834D-C257CF301824}" srcOrd="0" destOrd="0" presId="urn:microsoft.com/office/officeart/2005/8/layout/chevron2"/>
    <dgm:cxn modelId="{D6C62222-8F10-48C8-BE8E-64EE083040AC}" srcId="{3B0BBE50-F7C2-41C0-879E-7F599C95463D}" destId="{21816B72-76D1-486D-A01A-1A17244546B9}" srcOrd="0" destOrd="0" parTransId="{80C3C84C-6CB7-428E-90A8-1AF40ABF88CF}" sibTransId="{271B5001-8680-4FCE-BCAD-96836E829614}"/>
    <dgm:cxn modelId="{42050929-FED0-4ED3-84F1-016F314FAC39}" type="presOf" srcId="{7E0762DF-673A-4946-B727-FC83FC495EB2}" destId="{DB950F94-0922-4202-A338-2886C1DC7BE5}" srcOrd="0" destOrd="0" presId="urn:microsoft.com/office/officeart/2005/8/layout/chevron2"/>
    <dgm:cxn modelId="{DEAFAA2E-FD27-460F-A855-F6A20E4DBA5A}" type="presOf" srcId="{415F0949-643C-4AD2-AE27-DA8641F30369}" destId="{9566DCE6-B439-4897-834D-C257CF301824}" srcOrd="0" destOrd="1" presId="urn:microsoft.com/office/officeart/2005/8/layout/chevron2"/>
    <dgm:cxn modelId="{76052E33-946E-4E65-A36E-AA60E48E180A}" srcId="{7E0762DF-673A-4946-B727-FC83FC495EB2}" destId="{71AC913D-84D9-49D2-B15B-3FCBE7A21B31}" srcOrd="1" destOrd="0" parTransId="{6A255EE0-1FE4-4862-9CD1-307F296D548A}" sibTransId="{48C3B45C-A389-46E7-AEB2-5176ED7CF4F4}"/>
    <dgm:cxn modelId="{9FC69C5B-CE62-4695-9307-ABE746329D05}" type="presOf" srcId="{3B0BBE50-F7C2-41C0-879E-7F599C95463D}" destId="{EFE0CCD3-0389-4DF8-86AD-61D834272A77}" srcOrd="0" destOrd="0" presId="urn:microsoft.com/office/officeart/2005/8/layout/chevron2"/>
    <dgm:cxn modelId="{53510F73-4E14-4C45-AE54-2936430EC239}" srcId="{7E0762DF-673A-4946-B727-FC83FC495EB2}" destId="{06E4CB26-0A9A-4137-AFC5-65B52793A815}" srcOrd="0" destOrd="0" parTransId="{3670DDD2-72BF-415E-B626-D980E827CFF0}" sibTransId="{B2246B12-5074-4FC0-B433-2CA45C3B0260}"/>
    <dgm:cxn modelId="{43835182-F5FF-415D-943B-7ADEAF78CB6D}" srcId="{BA41A4DD-CF73-4A76-84B1-8C216E986C8F}" destId="{7E0762DF-673A-4946-B727-FC83FC495EB2}" srcOrd="0" destOrd="0" parTransId="{C42A3596-80BD-4BA3-BBF1-9302CE8BDDD2}" sibTransId="{5F2018BC-ECC5-4F3B-B170-E27C11F2E631}"/>
    <dgm:cxn modelId="{B0CB348E-0614-4039-936A-4F58E5668106}" srcId="{3B0BBE50-F7C2-41C0-879E-7F599C95463D}" destId="{03836A5B-C795-4691-BDA8-935E779AD68A}" srcOrd="2" destOrd="0" parTransId="{298A0A47-AAFF-45FD-9D7A-FDABE173ACCB}" sibTransId="{9F9AFC3F-BA50-4207-832F-F2EC3D27995F}"/>
    <dgm:cxn modelId="{0CEE31C3-4A51-4DD6-8210-53EAF73F97E9}" srcId="{3B0BBE50-F7C2-41C0-879E-7F599C95463D}" destId="{415F0949-643C-4AD2-AE27-DA8641F30369}" srcOrd="1" destOrd="0" parTransId="{5E6F40C5-40A7-4CE6-9514-23D1148F3E27}" sibTransId="{91FDF6CF-BF9F-4EBE-8826-A10A86CA9AD3}"/>
    <dgm:cxn modelId="{8A4E26C7-3481-49B1-8F9E-7BE251910619}" srcId="{BA41A4DD-CF73-4A76-84B1-8C216E986C8F}" destId="{01178B0E-5DCC-41C4-849C-5E5A39818F48}" srcOrd="2" destOrd="0" parTransId="{74F2B9F3-F22E-4D18-AF95-CDC1D3DF113A}" sibTransId="{A97A98B7-12DF-4E68-963F-7B7B3261F39B}"/>
    <dgm:cxn modelId="{65FFEAD6-28D9-489F-B2F4-16155FA34291}" srcId="{01178B0E-5DCC-41C4-849C-5E5A39818F48}" destId="{CD1C0836-FC92-4027-8C59-128E824A96D2}" srcOrd="1" destOrd="0" parTransId="{AED70847-48B6-4A51-8024-AF56C69CF5B2}" sibTransId="{D1CB2128-6F60-4AC0-A59A-A78B7224B034}"/>
    <dgm:cxn modelId="{E1ADB2D9-1408-4CD7-8A11-A5A272957F38}" srcId="{01178B0E-5DCC-41C4-849C-5E5A39818F48}" destId="{093FF5EE-EF2E-486A-8FC3-2AD03E1B2433}" srcOrd="0" destOrd="0" parTransId="{972C8354-C0E6-41E6-9E0A-433517A01E50}" sibTransId="{CB1621A0-971F-4142-9797-55F88A47B69A}"/>
    <dgm:cxn modelId="{69144FEA-E627-45F4-A516-4DF5AECF1630}" type="presOf" srcId="{01178B0E-5DCC-41C4-849C-5E5A39818F48}" destId="{C07F115A-CCA8-46B3-AB20-A027E743A41D}" srcOrd="0" destOrd="0" presId="urn:microsoft.com/office/officeart/2005/8/layout/chevron2"/>
    <dgm:cxn modelId="{0FDD4BEB-7161-4C9A-AE15-FDFA17F933BE}" type="presOf" srcId="{71AC913D-84D9-49D2-B15B-3FCBE7A21B31}" destId="{A623F6CC-1541-416A-AD81-81AFA8D93223}" srcOrd="0" destOrd="1" presId="urn:microsoft.com/office/officeart/2005/8/layout/chevron2"/>
    <dgm:cxn modelId="{7CEDDAEC-1ED8-4971-8C81-DC030F625190}" type="presOf" srcId="{BA41A4DD-CF73-4A76-84B1-8C216E986C8F}" destId="{132475A8-C45B-4B0D-92C5-614C9BB169B4}" srcOrd="0" destOrd="0" presId="urn:microsoft.com/office/officeart/2005/8/layout/chevron2"/>
    <dgm:cxn modelId="{7FA46BED-4463-4498-8013-8298634DC7AD}" type="presOf" srcId="{03836A5B-C795-4691-BDA8-935E779AD68A}" destId="{9566DCE6-B439-4897-834D-C257CF301824}" srcOrd="0" destOrd="2" presId="urn:microsoft.com/office/officeart/2005/8/layout/chevron2"/>
    <dgm:cxn modelId="{9BBC24F4-623F-461F-A252-72E55C1D0B86}" type="presOf" srcId="{093FF5EE-EF2E-486A-8FC3-2AD03E1B2433}" destId="{4E6E8090-A96A-4E64-B2F6-6152B8602004}" srcOrd="0" destOrd="0" presId="urn:microsoft.com/office/officeart/2005/8/layout/chevron2"/>
    <dgm:cxn modelId="{2D4A19F8-0307-4AE4-9F74-517E23E28D15}" srcId="{BA41A4DD-CF73-4A76-84B1-8C216E986C8F}" destId="{3B0BBE50-F7C2-41C0-879E-7F599C95463D}" srcOrd="1" destOrd="0" parTransId="{1EEB99AA-7BC2-49C9-84B0-14F0B2CD5CE8}" sibTransId="{8066C02A-4975-47F3-BD95-7E5E65ECAD61}"/>
    <dgm:cxn modelId="{DF8DB2F8-DF84-4795-B333-F9E6411563D8}" type="presOf" srcId="{06E4CB26-0A9A-4137-AFC5-65B52793A815}" destId="{A623F6CC-1541-416A-AD81-81AFA8D93223}" srcOrd="0" destOrd="0" presId="urn:microsoft.com/office/officeart/2005/8/layout/chevron2"/>
    <dgm:cxn modelId="{A989E9FC-B00B-426D-875F-DAA0B6639024}" type="presOf" srcId="{CD1C0836-FC92-4027-8C59-128E824A96D2}" destId="{4E6E8090-A96A-4E64-B2F6-6152B8602004}" srcOrd="0" destOrd="1" presId="urn:microsoft.com/office/officeart/2005/8/layout/chevron2"/>
    <dgm:cxn modelId="{68FA5881-167B-4B5C-8DBC-919BA7ADC5E5}" type="presParOf" srcId="{132475A8-C45B-4B0D-92C5-614C9BB169B4}" destId="{C64F5ECA-B58C-4051-80F8-480F184EB451}" srcOrd="0" destOrd="0" presId="urn:microsoft.com/office/officeart/2005/8/layout/chevron2"/>
    <dgm:cxn modelId="{15E368F1-44A3-4FC1-83D4-237A3D4B5478}" type="presParOf" srcId="{C64F5ECA-B58C-4051-80F8-480F184EB451}" destId="{DB950F94-0922-4202-A338-2886C1DC7BE5}" srcOrd="0" destOrd="0" presId="urn:microsoft.com/office/officeart/2005/8/layout/chevron2"/>
    <dgm:cxn modelId="{084FCA20-D64D-424C-AAD4-FF650850A28E}" type="presParOf" srcId="{C64F5ECA-B58C-4051-80F8-480F184EB451}" destId="{A623F6CC-1541-416A-AD81-81AFA8D93223}" srcOrd="1" destOrd="0" presId="urn:microsoft.com/office/officeart/2005/8/layout/chevron2"/>
    <dgm:cxn modelId="{288217A1-14C7-4F0D-AC98-ED871E91B88E}" type="presParOf" srcId="{132475A8-C45B-4B0D-92C5-614C9BB169B4}" destId="{E6400C77-C870-4DB4-A42B-E09E4CAFC5CD}" srcOrd="1" destOrd="0" presId="urn:microsoft.com/office/officeart/2005/8/layout/chevron2"/>
    <dgm:cxn modelId="{0C9459EB-9AE4-4522-8FA4-57CE744E170A}" type="presParOf" srcId="{132475A8-C45B-4B0D-92C5-614C9BB169B4}" destId="{53B368B0-E7A3-4FF0-9BF3-8695BAD07DFB}" srcOrd="2" destOrd="0" presId="urn:microsoft.com/office/officeart/2005/8/layout/chevron2"/>
    <dgm:cxn modelId="{7FE74E29-F3D7-47D8-A23A-C7AB8EC2CBC2}" type="presParOf" srcId="{53B368B0-E7A3-4FF0-9BF3-8695BAD07DFB}" destId="{EFE0CCD3-0389-4DF8-86AD-61D834272A77}" srcOrd="0" destOrd="0" presId="urn:microsoft.com/office/officeart/2005/8/layout/chevron2"/>
    <dgm:cxn modelId="{84360C4A-6CFA-43AA-BE55-AA910E0CF597}" type="presParOf" srcId="{53B368B0-E7A3-4FF0-9BF3-8695BAD07DFB}" destId="{9566DCE6-B439-4897-834D-C257CF301824}" srcOrd="1" destOrd="0" presId="urn:microsoft.com/office/officeart/2005/8/layout/chevron2"/>
    <dgm:cxn modelId="{4874721E-089F-40E8-BA5E-4A42E557C217}" type="presParOf" srcId="{132475A8-C45B-4B0D-92C5-614C9BB169B4}" destId="{C41452EE-EC8D-4F43-883F-6266160DFED8}" srcOrd="3" destOrd="0" presId="urn:microsoft.com/office/officeart/2005/8/layout/chevron2"/>
    <dgm:cxn modelId="{EC722D70-F7E8-4992-92BB-3D4396313DA0}" type="presParOf" srcId="{132475A8-C45B-4B0D-92C5-614C9BB169B4}" destId="{74C7D76E-E764-440A-9D65-9505E21560A5}" srcOrd="4" destOrd="0" presId="urn:microsoft.com/office/officeart/2005/8/layout/chevron2"/>
    <dgm:cxn modelId="{5369F63F-51F5-49C1-B7E3-500F3C9F94E0}" type="presParOf" srcId="{74C7D76E-E764-440A-9D65-9505E21560A5}" destId="{C07F115A-CCA8-46B3-AB20-A027E743A41D}" srcOrd="0" destOrd="0" presId="urn:microsoft.com/office/officeart/2005/8/layout/chevron2"/>
    <dgm:cxn modelId="{6E008DE1-FEFA-4F80-BFFE-5D6B7806936B}" type="presParOf" srcId="{74C7D76E-E764-440A-9D65-9505E21560A5}" destId="{4E6E8090-A96A-4E64-B2F6-6152B860200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50F94-0922-4202-A338-2886C1DC7BE5}">
      <dsp:nvSpPr>
        <dsp:cNvPr id="0" name=""/>
        <dsp:cNvSpPr/>
      </dsp:nvSpPr>
      <dsp:spPr>
        <a:xfrm rot="5400000">
          <a:off x="-293340" y="294078"/>
          <a:ext cx="1955601" cy="136892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itka Heading" pitchFamily="2" charset="0"/>
            </a:rPr>
            <a:t>Setting Target</a:t>
          </a:r>
        </a:p>
      </dsp:txBody>
      <dsp:txXfrm rot="-5400000">
        <a:off x="1" y="685197"/>
        <a:ext cx="1368920" cy="586681"/>
      </dsp:txXfrm>
    </dsp:sp>
    <dsp:sp modelId="{A623F6CC-1541-416A-AD81-81AFA8D93223}">
      <dsp:nvSpPr>
        <dsp:cNvPr id="0" name=""/>
        <dsp:cNvSpPr/>
      </dsp:nvSpPr>
      <dsp:spPr>
        <a:xfrm rot="5400000">
          <a:off x="5164800" y="-3795141"/>
          <a:ext cx="1271140" cy="8862900"/>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Heading" pitchFamily="2" charset="0"/>
            </a:rPr>
            <a:t>Select the application</a:t>
          </a:r>
        </a:p>
        <a:p>
          <a:pPr marL="171450" lvl="1" indent="-171450" algn="l" defTabSz="800100">
            <a:lnSpc>
              <a:spcPct val="90000"/>
            </a:lnSpc>
            <a:spcBef>
              <a:spcPct val="0"/>
            </a:spcBef>
            <a:spcAft>
              <a:spcPct val="15000"/>
            </a:spcAft>
            <a:buChar char="•"/>
          </a:pPr>
          <a:r>
            <a:rPr lang="en-US" sz="1800" kern="1200" dirty="0">
              <a:latin typeface="Sitka Heading" pitchFamily="2" charset="0"/>
            </a:rPr>
            <a:t>Figure out Performance  Requirement of </a:t>
          </a:r>
          <a:r>
            <a:rPr lang="en-US" sz="1800" kern="1200" dirty="0" err="1">
              <a:latin typeface="Sitka Heading" pitchFamily="2" charset="0"/>
            </a:rPr>
            <a:t>PhC</a:t>
          </a:r>
          <a:r>
            <a:rPr lang="en-US" sz="1800" kern="1200" dirty="0">
              <a:latin typeface="Sitka Heading" pitchFamily="2" charset="0"/>
            </a:rPr>
            <a:t> (</a:t>
          </a:r>
          <a:r>
            <a:rPr lang="en-US" sz="1800" kern="1200" dirty="0" err="1">
              <a:latin typeface="Sitka Heading" pitchFamily="2" charset="0"/>
            </a:rPr>
            <a:t>bandgap</a:t>
          </a:r>
          <a:r>
            <a:rPr lang="en-US" sz="1800" kern="1200" dirty="0">
              <a:latin typeface="Sitka Heading" pitchFamily="2" charset="0"/>
            </a:rPr>
            <a:t>, central freq. of </a:t>
          </a:r>
          <a:r>
            <a:rPr lang="en-US" sz="1800" kern="1200" dirty="0" err="1">
              <a:latin typeface="Sitka Heading" pitchFamily="2" charset="0"/>
            </a:rPr>
            <a:t>bandgap</a:t>
          </a:r>
          <a:r>
            <a:rPr lang="en-US" sz="1800" kern="1200" dirty="0">
              <a:latin typeface="Sitka Heading" pitchFamily="2" charset="0"/>
            </a:rPr>
            <a:t> etc.)</a:t>
          </a:r>
        </a:p>
      </dsp:txBody>
      <dsp:txXfrm rot="-5400000">
        <a:off x="1368920" y="62791"/>
        <a:ext cx="8800848" cy="1147036"/>
      </dsp:txXfrm>
    </dsp:sp>
    <dsp:sp modelId="{EFE0CCD3-0389-4DF8-86AD-61D834272A77}">
      <dsp:nvSpPr>
        <dsp:cNvPr id="0" name=""/>
        <dsp:cNvSpPr/>
      </dsp:nvSpPr>
      <dsp:spPr>
        <a:xfrm rot="5400000">
          <a:off x="-293340" y="2058739"/>
          <a:ext cx="1955601" cy="136892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itka Heading" pitchFamily="2" charset="0"/>
            </a:rPr>
            <a:t>Finding apt. design</a:t>
          </a:r>
        </a:p>
      </dsp:txBody>
      <dsp:txXfrm rot="-5400000">
        <a:off x="1" y="2449858"/>
        <a:ext cx="1368920" cy="586681"/>
      </dsp:txXfrm>
    </dsp:sp>
    <dsp:sp modelId="{9566DCE6-B439-4897-834D-C257CF301824}">
      <dsp:nvSpPr>
        <dsp:cNvPr id="0" name=""/>
        <dsp:cNvSpPr/>
      </dsp:nvSpPr>
      <dsp:spPr>
        <a:xfrm rot="5400000">
          <a:off x="5164800" y="-2030480"/>
          <a:ext cx="1271140" cy="8862900"/>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Heading" pitchFamily="2" charset="0"/>
            </a:rPr>
            <a:t>Search suitable material from a wide array of available materials (Intelligent guesses)</a:t>
          </a:r>
        </a:p>
        <a:p>
          <a:pPr marL="171450" lvl="1" indent="-171450" algn="l" defTabSz="800100">
            <a:lnSpc>
              <a:spcPct val="90000"/>
            </a:lnSpc>
            <a:spcBef>
              <a:spcPct val="0"/>
            </a:spcBef>
            <a:spcAft>
              <a:spcPct val="15000"/>
            </a:spcAft>
            <a:buChar char="•"/>
          </a:pPr>
          <a:r>
            <a:rPr lang="en-US" sz="1800" kern="1200" dirty="0">
              <a:latin typeface="Sitka Heading" pitchFamily="2" charset="0"/>
            </a:rPr>
            <a:t>Solve equations to figure out the design specifications (layer thickness, number of layers etc.)</a:t>
          </a:r>
        </a:p>
      </dsp:txBody>
      <dsp:txXfrm rot="-5400000">
        <a:off x="1368920" y="1827452"/>
        <a:ext cx="8800848" cy="1147036"/>
      </dsp:txXfrm>
    </dsp:sp>
    <dsp:sp modelId="{C07F115A-CCA8-46B3-AB20-A027E743A41D}">
      <dsp:nvSpPr>
        <dsp:cNvPr id="0" name=""/>
        <dsp:cNvSpPr/>
      </dsp:nvSpPr>
      <dsp:spPr>
        <a:xfrm rot="5400000">
          <a:off x="-293340" y="3823399"/>
          <a:ext cx="1955601" cy="136892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Sitka Heading" pitchFamily="2" charset="0"/>
            </a:rPr>
            <a:t>Experiment and see if works</a:t>
          </a:r>
        </a:p>
      </dsp:txBody>
      <dsp:txXfrm rot="-5400000">
        <a:off x="1" y="4214518"/>
        <a:ext cx="1368920" cy="586681"/>
      </dsp:txXfrm>
    </dsp:sp>
    <dsp:sp modelId="{4E6E8090-A96A-4E64-B2F6-6152B8602004}">
      <dsp:nvSpPr>
        <dsp:cNvPr id="0" name=""/>
        <dsp:cNvSpPr/>
      </dsp:nvSpPr>
      <dsp:spPr>
        <a:xfrm rot="5400000">
          <a:off x="5164800" y="-265820"/>
          <a:ext cx="1271140" cy="8862900"/>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Heading" pitchFamily="2" charset="0"/>
            </a:rPr>
            <a:t>Simulate the design -&gt; get output.</a:t>
          </a:r>
        </a:p>
        <a:p>
          <a:pPr marL="171450" lvl="1" indent="-171450" algn="l" defTabSz="800100">
            <a:lnSpc>
              <a:spcPct val="90000"/>
            </a:lnSpc>
            <a:spcBef>
              <a:spcPct val="0"/>
            </a:spcBef>
            <a:spcAft>
              <a:spcPct val="15000"/>
            </a:spcAft>
            <a:buChar char="•"/>
          </a:pPr>
          <a:r>
            <a:rPr lang="en-US" sz="1800" kern="1200" dirty="0">
              <a:latin typeface="Sitka Heading" pitchFamily="2" charset="0"/>
            </a:rPr>
            <a:t>If design does not satisfy requirement, repeat step 2 and find different structural specifications. </a:t>
          </a:r>
        </a:p>
        <a:p>
          <a:pPr marL="171450" lvl="1" indent="-171450" algn="l" defTabSz="800100">
            <a:lnSpc>
              <a:spcPct val="90000"/>
            </a:lnSpc>
            <a:spcBef>
              <a:spcPct val="0"/>
            </a:spcBef>
            <a:spcAft>
              <a:spcPct val="15000"/>
            </a:spcAft>
            <a:buChar char="•"/>
          </a:pPr>
          <a:r>
            <a:rPr lang="en-US" sz="1800" kern="1200" dirty="0">
              <a:latin typeface="Sitka Heading" pitchFamily="2" charset="0"/>
            </a:rPr>
            <a:t>If set target is met – go ahead with fabrication</a:t>
          </a:r>
        </a:p>
      </dsp:txBody>
      <dsp:txXfrm rot="-5400000">
        <a:off x="1368920" y="3592112"/>
        <a:ext cx="8800848" cy="1147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50F94-0922-4202-A338-2886C1DC7BE5}">
      <dsp:nvSpPr>
        <dsp:cNvPr id="0" name=""/>
        <dsp:cNvSpPr/>
      </dsp:nvSpPr>
      <dsp:spPr>
        <a:xfrm rot="5400000">
          <a:off x="-307245" y="310039"/>
          <a:ext cx="2048300" cy="143381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Sitka Heading" pitchFamily="2" charset="0"/>
            </a:rPr>
            <a:t>Setting Target</a:t>
          </a:r>
        </a:p>
      </dsp:txBody>
      <dsp:txXfrm rot="-5400000">
        <a:off x="0" y="719699"/>
        <a:ext cx="1433810" cy="614490"/>
      </dsp:txXfrm>
    </dsp:sp>
    <dsp:sp modelId="{A623F6CC-1541-416A-AD81-81AFA8D93223}">
      <dsp:nvSpPr>
        <dsp:cNvPr id="0" name=""/>
        <dsp:cNvSpPr/>
      </dsp:nvSpPr>
      <dsp:spPr>
        <a:xfrm rot="5400000">
          <a:off x="4670503" y="-3233898"/>
          <a:ext cx="1331395" cy="7804781"/>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Sitka Heading" pitchFamily="2" charset="0"/>
            </a:rPr>
            <a:t>Select the application</a:t>
          </a:r>
        </a:p>
        <a:p>
          <a:pPr marL="171450" lvl="1" indent="-171450" algn="l" defTabSz="844550">
            <a:lnSpc>
              <a:spcPct val="90000"/>
            </a:lnSpc>
            <a:spcBef>
              <a:spcPct val="0"/>
            </a:spcBef>
            <a:spcAft>
              <a:spcPct val="15000"/>
            </a:spcAft>
            <a:buChar char="•"/>
          </a:pPr>
          <a:r>
            <a:rPr lang="en-US" sz="1900" kern="1200" dirty="0">
              <a:latin typeface="Sitka Heading" pitchFamily="2" charset="0"/>
            </a:rPr>
            <a:t>Figure out Performance Requirement of </a:t>
          </a:r>
          <a:r>
            <a:rPr lang="en-US" sz="1900" kern="1200" dirty="0" err="1">
              <a:latin typeface="Sitka Heading" pitchFamily="2" charset="0"/>
            </a:rPr>
            <a:t>PhC</a:t>
          </a:r>
          <a:r>
            <a:rPr lang="en-US" sz="1900" kern="1200" dirty="0">
              <a:latin typeface="Sitka Heading" pitchFamily="2" charset="0"/>
            </a:rPr>
            <a:t> (</a:t>
          </a:r>
          <a:r>
            <a:rPr lang="en-US" sz="1900" kern="1200" dirty="0" err="1">
              <a:latin typeface="Sitka Heading" pitchFamily="2" charset="0"/>
            </a:rPr>
            <a:t>bandgap</a:t>
          </a:r>
          <a:r>
            <a:rPr lang="en-US" sz="1900" kern="1200" dirty="0">
              <a:latin typeface="Sitka Heading" pitchFamily="2" charset="0"/>
            </a:rPr>
            <a:t>, central freq. of </a:t>
          </a:r>
          <a:r>
            <a:rPr lang="en-US" sz="1900" kern="1200" dirty="0" err="1">
              <a:latin typeface="Sitka Heading" pitchFamily="2" charset="0"/>
            </a:rPr>
            <a:t>bandgap</a:t>
          </a:r>
          <a:r>
            <a:rPr lang="en-US" sz="1900" kern="1200" dirty="0">
              <a:latin typeface="Sitka Heading" pitchFamily="2" charset="0"/>
            </a:rPr>
            <a:t> etc.)</a:t>
          </a:r>
        </a:p>
      </dsp:txBody>
      <dsp:txXfrm rot="-5400000">
        <a:off x="1433811" y="67787"/>
        <a:ext cx="7739788" cy="1201409"/>
      </dsp:txXfrm>
    </dsp:sp>
    <dsp:sp modelId="{EFE0CCD3-0389-4DF8-86AD-61D834272A77}">
      <dsp:nvSpPr>
        <dsp:cNvPr id="0" name=""/>
        <dsp:cNvSpPr/>
      </dsp:nvSpPr>
      <dsp:spPr>
        <a:xfrm rot="5400000">
          <a:off x="-307245" y="2168183"/>
          <a:ext cx="2048300" cy="1433810"/>
        </a:xfrm>
        <a:prstGeom prst="chevron">
          <a:avLst/>
        </a:prstGeom>
        <a:solidFill>
          <a:schemeClr val="accent4">
            <a:hueOff val="-2232385"/>
            <a:satOff val="13449"/>
            <a:lumOff val="1078"/>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Sitka Heading" pitchFamily="2" charset="0"/>
            </a:rPr>
            <a:t>Train ML/DL model</a:t>
          </a:r>
        </a:p>
      </dsp:txBody>
      <dsp:txXfrm rot="-5400000">
        <a:off x="0" y="2577843"/>
        <a:ext cx="1433810" cy="614490"/>
      </dsp:txXfrm>
    </dsp:sp>
    <dsp:sp modelId="{9566DCE6-B439-4897-834D-C257CF301824}">
      <dsp:nvSpPr>
        <dsp:cNvPr id="0" name=""/>
        <dsp:cNvSpPr/>
      </dsp:nvSpPr>
      <dsp:spPr>
        <a:xfrm rot="5400000">
          <a:off x="4670503" y="-1375754"/>
          <a:ext cx="1331395" cy="7804781"/>
        </a:xfrm>
        <a:prstGeom prst="round2Same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Sitka Heading" pitchFamily="2" charset="0"/>
            </a:rPr>
            <a:t>Train the ML/DL inverse design model with lots of example designs (structural specs. + </a:t>
          </a:r>
          <a:r>
            <a:rPr lang="en-US" sz="1900" kern="1200" dirty="0" err="1">
              <a:latin typeface="Sitka Heading" pitchFamily="2" charset="0"/>
            </a:rPr>
            <a:t>bandgap</a:t>
          </a:r>
          <a:r>
            <a:rPr lang="en-US" sz="1900" kern="1200" dirty="0">
              <a:latin typeface="Sitka Heading" pitchFamily="2" charset="0"/>
            </a:rPr>
            <a:t> </a:t>
          </a:r>
          <a:r>
            <a:rPr lang="en-US" sz="1900" kern="1200" dirty="0" err="1">
              <a:latin typeface="Sitka Heading" pitchFamily="2" charset="0"/>
            </a:rPr>
            <a:t>struct</a:t>
          </a:r>
          <a:r>
            <a:rPr lang="en-US" sz="1900" kern="1200" dirty="0">
              <a:latin typeface="Sitka Heading" pitchFamily="2" charset="0"/>
            </a:rPr>
            <a:t>)</a:t>
          </a:r>
        </a:p>
        <a:p>
          <a:pPr marL="171450" lvl="1" indent="-171450" algn="l" defTabSz="844550">
            <a:lnSpc>
              <a:spcPct val="90000"/>
            </a:lnSpc>
            <a:spcBef>
              <a:spcPct val="0"/>
            </a:spcBef>
            <a:spcAft>
              <a:spcPct val="15000"/>
            </a:spcAft>
            <a:buChar char="•"/>
          </a:pPr>
          <a:r>
            <a:rPr lang="en-US" sz="1900" kern="1200" dirty="0">
              <a:latin typeface="Sitka Heading" pitchFamily="2" charset="0"/>
            </a:rPr>
            <a:t>Validate the model</a:t>
          </a:r>
        </a:p>
        <a:p>
          <a:pPr marL="171450" lvl="1" indent="-171450" algn="l" defTabSz="844550">
            <a:lnSpc>
              <a:spcPct val="90000"/>
            </a:lnSpc>
            <a:spcBef>
              <a:spcPct val="0"/>
            </a:spcBef>
            <a:spcAft>
              <a:spcPct val="15000"/>
            </a:spcAft>
            <a:buChar char="•"/>
          </a:pPr>
          <a:endParaRPr lang="en-US" sz="1900" kern="1200" dirty="0">
            <a:latin typeface="Sitka Heading" pitchFamily="2" charset="0"/>
          </a:endParaRPr>
        </a:p>
      </dsp:txBody>
      <dsp:txXfrm rot="-5400000">
        <a:off x="1433811" y="1925931"/>
        <a:ext cx="7739788" cy="1201409"/>
      </dsp:txXfrm>
    </dsp:sp>
    <dsp:sp modelId="{C07F115A-CCA8-46B3-AB20-A027E743A41D}">
      <dsp:nvSpPr>
        <dsp:cNvPr id="0" name=""/>
        <dsp:cNvSpPr/>
      </dsp:nvSpPr>
      <dsp:spPr>
        <a:xfrm rot="5400000">
          <a:off x="-307245" y="4026328"/>
          <a:ext cx="2048300" cy="1433810"/>
        </a:xfrm>
        <a:prstGeom prst="chevron">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Sitka Heading" pitchFamily="2" charset="0"/>
            </a:rPr>
            <a:t>Get Result</a:t>
          </a:r>
        </a:p>
      </dsp:txBody>
      <dsp:txXfrm rot="-5400000">
        <a:off x="0" y="4435988"/>
        <a:ext cx="1433810" cy="614490"/>
      </dsp:txXfrm>
    </dsp:sp>
    <dsp:sp modelId="{4E6E8090-A96A-4E64-B2F6-6152B8602004}">
      <dsp:nvSpPr>
        <dsp:cNvPr id="0" name=""/>
        <dsp:cNvSpPr/>
      </dsp:nvSpPr>
      <dsp:spPr>
        <a:xfrm rot="5400000">
          <a:off x="4670503" y="482390"/>
          <a:ext cx="1331395" cy="7804781"/>
        </a:xfrm>
        <a:prstGeom prst="round2Same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Sitka Heading" pitchFamily="2" charset="0"/>
            </a:rPr>
            <a:t>Input the required </a:t>
          </a:r>
          <a:r>
            <a:rPr lang="en-US" sz="1900" kern="1200" dirty="0" err="1">
              <a:latin typeface="Sitka Heading" pitchFamily="2" charset="0"/>
            </a:rPr>
            <a:t>bandgap</a:t>
          </a:r>
          <a:r>
            <a:rPr lang="en-US" sz="1900" kern="1200" dirty="0">
              <a:latin typeface="Sitka Heading" pitchFamily="2" charset="0"/>
            </a:rPr>
            <a:t> structure into the model</a:t>
          </a:r>
        </a:p>
        <a:p>
          <a:pPr marL="171450" lvl="1" indent="-171450" algn="l" defTabSz="844550">
            <a:lnSpc>
              <a:spcPct val="90000"/>
            </a:lnSpc>
            <a:spcBef>
              <a:spcPct val="0"/>
            </a:spcBef>
            <a:spcAft>
              <a:spcPct val="15000"/>
            </a:spcAft>
            <a:buChar char="•"/>
          </a:pPr>
          <a:r>
            <a:rPr lang="en-US" sz="1900" kern="1200" dirty="0">
              <a:latin typeface="Sitka Heading" pitchFamily="2" charset="0"/>
            </a:rPr>
            <a:t>Get the candidate structural specifications as output</a:t>
          </a:r>
        </a:p>
      </dsp:txBody>
      <dsp:txXfrm rot="-5400000">
        <a:off x="1433811" y="3784076"/>
        <a:ext cx="7739788" cy="12014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D7248-20FA-4FCB-8551-D65201FC5A04}" type="datetimeFigureOut">
              <a:rPr lang="en-IN" smtClean="0"/>
              <a:pPr/>
              <a:t>09-08-2023</a:t>
            </a:fld>
            <a:endParaRPr lang="en-IN"/>
          </a:p>
        </p:txBody>
      </p:sp>
      <p:sp>
        <p:nvSpPr>
          <p:cNvPr id="4" name="Slide Image Placeholder 3"/>
          <p:cNvSpPr>
            <a:spLocks noGrp="1" noRot="1" noChangeAspect="1"/>
          </p:cNvSpPr>
          <p:nvPr>
            <p:ph type="sldImg" idx="2"/>
          </p:nvPr>
        </p:nvSpPr>
        <p:spPr>
          <a:xfrm>
            <a:off x="633413" y="1143000"/>
            <a:ext cx="55911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E3D6F-9552-4D78-B9E5-0B047E697CD3}" type="slidenum">
              <a:rPr lang="en-IN" smtClean="0"/>
              <a:pPr/>
              <a:t>‹#›</a:t>
            </a:fld>
            <a:endParaRPr lang="en-IN"/>
          </a:p>
        </p:txBody>
      </p:sp>
    </p:spTree>
    <p:extLst>
      <p:ext uri="{BB962C8B-B14F-4D97-AF65-F5344CB8AC3E}">
        <p14:creationId xmlns:p14="http://schemas.microsoft.com/office/powerpoint/2010/main" val="4251120819"/>
      </p:ext>
    </p:extLst>
  </p:cSld>
  <p:clrMap bg1="lt1" tx1="dk1" bg2="lt2" tx2="dk2" accent1="accent1" accent2="accent2" accent3="accent3" accent4="accent4" accent5="accent5" accent6="accent6" hlink="hlink" folHlink="folHlink"/>
  <p:notesStyle>
    <a:lvl1pPr marL="0" algn="l" defTabSz="987552" rtl="0" eaLnBrk="1" latinLnBrk="0" hangingPunct="1">
      <a:defRPr sz="1300" kern="1200">
        <a:solidFill>
          <a:schemeClr val="tx1"/>
        </a:solidFill>
        <a:latin typeface="+mn-lt"/>
        <a:ea typeface="+mn-ea"/>
        <a:cs typeface="+mn-cs"/>
      </a:defRPr>
    </a:lvl1pPr>
    <a:lvl2pPr marL="493776" algn="l" defTabSz="987552" rtl="0" eaLnBrk="1" latinLnBrk="0" hangingPunct="1">
      <a:defRPr sz="1300" kern="1200">
        <a:solidFill>
          <a:schemeClr val="tx1"/>
        </a:solidFill>
        <a:latin typeface="+mn-lt"/>
        <a:ea typeface="+mn-ea"/>
        <a:cs typeface="+mn-cs"/>
      </a:defRPr>
    </a:lvl2pPr>
    <a:lvl3pPr marL="987552" algn="l" defTabSz="987552" rtl="0" eaLnBrk="1" latinLnBrk="0" hangingPunct="1">
      <a:defRPr sz="1300" kern="1200">
        <a:solidFill>
          <a:schemeClr val="tx1"/>
        </a:solidFill>
        <a:latin typeface="+mn-lt"/>
        <a:ea typeface="+mn-ea"/>
        <a:cs typeface="+mn-cs"/>
      </a:defRPr>
    </a:lvl3pPr>
    <a:lvl4pPr marL="1481328" algn="l" defTabSz="987552" rtl="0" eaLnBrk="1" latinLnBrk="0" hangingPunct="1">
      <a:defRPr sz="1300" kern="1200">
        <a:solidFill>
          <a:schemeClr val="tx1"/>
        </a:solidFill>
        <a:latin typeface="+mn-lt"/>
        <a:ea typeface="+mn-ea"/>
        <a:cs typeface="+mn-cs"/>
      </a:defRPr>
    </a:lvl4pPr>
    <a:lvl5pPr marL="1975104" algn="l" defTabSz="987552" rtl="0" eaLnBrk="1" latinLnBrk="0" hangingPunct="1">
      <a:defRPr sz="1300" kern="1200">
        <a:solidFill>
          <a:schemeClr val="tx1"/>
        </a:solidFill>
        <a:latin typeface="+mn-lt"/>
        <a:ea typeface="+mn-ea"/>
        <a:cs typeface="+mn-cs"/>
      </a:defRPr>
    </a:lvl5pPr>
    <a:lvl6pPr marL="2468880" algn="l" defTabSz="987552" rtl="0" eaLnBrk="1" latinLnBrk="0" hangingPunct="1">
      <a:defRPr sz="1300" kern="1200">
        <a:solidFill>
          <a:schemeClr val="tx1"/>
        </a:solidFill>
        <a:latin typeface="+mn-lt"/>
        <a:ea typeface="+mn-ea"/>
        <a:cs typeface="+mn-cs"/>
      </a:defRPr>
    </a:lvl6pPr>
    <a:lvl7pPr marL="2962656" algn="l" defTabSz="987552" rtl="0" eaLnBrk="1" latinLnBrk="0" hangingPunct="1">
      <a:defRPr sz="1300" kern="1200">
        <a:solidFill>
          <a:schemeClr val="tx1"/>
        </a:solidFill>
        <a:latin typeface="+mn-lt"/>
        <a:ea typeface="+mn-ea"/>
        <a:cs typeface="+mn-cs"/>
      </a:defRPr>
    </a:lvl7pPr>
    <a:lvl8pPr marL="3456432" algn="l" defTabSz="987552" rtl="0" eaLnBrk="1" latinLnBrk="0" hangingPunct="1">
      <a:defRPr sz="1300" kern="1200">
        <a:solidFill>
          <a:schemeClr val="tx1"/>
        </a:solidFill>
        <a:latin typeface="+mn-lt"/>
        <a:ea typeface="+mn-ea"/>
        <a:cs typeface="+mn-cs"/>
      </a:defRPr>
    </a:lvl8pPr>
    <a:lvl9pPr marL="3950208" algn="l" defTabSz="98755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see in nature, the </a:t>
            </a:r>
            <a:r>
              <a:rPr lang="en-US" dirty="0" err="1"/>
              <a:t>colour</a:t>
            </a:r>
            <a:r>
              <a:rPr lang="en-US" dirty="0"/>
              <a:t> of objects are something which we happen to notice first. Such as the beautiful colours exhibited by the wings of a butter fly or the </a:t>
            </a:r>
            <a:r>
              <a:rPr lang="en-US" dirty="0" err="1"/>
              <a:t>colour</a:t>
            </a:r>
            <a:r>
              <a:rPr lang="en-US" dirty="0"/>
              <a:t> in opals. While some colours originate from chemical dyes, others originate from periodic arrangement of objects forming crystal like structures. Which is the case for the cases shown here. These crystals happen to be special kind of crystals called photonic crystals. The first formal study in this field was done in 1987 by Prof. Eli </a:t>
            </a:r>
            <a:r>
              <a:rPr lang="en-US" dirty="0" err="1"/>
              <a:t>Yablanovitch</a:t>
            </a:r>
            <a:r>
              <a:rPr lang="en-US" dirty="0"/>
              <a:t>. These Photonic crystals can be broadly classified into 3 types 1D, 2D and 3D crystals depending on the number of directions periodicity is present in. A special property of the photonic crystals is optical bandgaps, these optical bandgaps denote the wavelengths of light which are prohibited from being transmitted when incident on photonic crystals. These optical </a:t>
            </a:r>
            <a:r>
              <a:rPr lang="en-US" dirty="0" err="1"/>
              <a:t>badgaps</a:t>
            </a:r>
            <a:r>
              <a:rPr lang="en-US" dirty="0"/>
              <a:t> can be thought of as optical analogues of electronic bandgaps observed in semiconductor crystals.  Synthetically fabricated photonic crystals are now finding uses in various applications such as electronically pumped single mode photonic crystal nanocavity LED, optical waveguides and gas sensors.</a:t>
            </a:r>
            <a:endParaRPr lang="en-IN" dirty="0"/>
          </a:p>
        </p:txBody>
      </p:sp>
      <p:sp>
        <p:nvSpPr>
          <p:cNvPr id="4" name="Slide Number Placeholder 3"/>
          <p:cNvSpPr>
            <a:spLocks noGrp="1"/>
          </p:cNvSpPr>
          <p:nvPr>
            <p:ph type="sldNum" sz="quarter" idx="5"/>
          </p:nvPr>
        </p:nvSpPr>
        <p:spPr/>
        <p:txBody>
          <a:bodyPr/>
          <a:lstStyle/>
          <a:p>
            <a:fld id="{727E3D6F-9552-4D78-B9E5-0B047E697CD3}" type="slidenum">
              <a:rPr lang="en-IN" smtClean="0"/>
              <a:pPr/>
              <a:t>2</a:t>
            </a:fld>
            <a:endParaRPr lang="en-IN"/>
          </a:p>
        </p:txBody>
      </p:sp>
    </p:spTree>
    <p:extLst>
      <p:ext uri="{BB962C8B-B14F-4D97-AF65-F5344CB8AC3E}">
        <p14:creationId xmlns:p14="http://schemas.microsoft.com/office/powerpoint/2010/main" val="255137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Synthetic </a:t>
            </a:r>
            <a:r>
              <a:rPr lang="en-US" dirty="0" err="1"/>
              <a:t>PhC</a:t>
            </a:r>
            <a:r>
              <a:rPr lang="en-US" dirty="0"/>
              <a:t> design can be fabricated using the traditional approach by taking the following steps. </a:t>
            </a:r>
            <a:endParaRPr lang="en-IN" dirty="0"/>
          </a:p>
        </p:txBody>
      </p:sp>
      <p:sp>
        <p:nvSpPr>
          <p:cNvPr id="4" name="Slide Number Placeholder 3"/>
          <p:cNvSpPr>
            <a:spLocks noGrp="1"/>
          </p:cNvSpPr>
          <p:nvPr>
            <p:ph type="sldNum" sz="quarter" idx="5"/>
          </p:nvPr>
        </p:nvSpPr>
        <p:spPr/>
        <p:txBody>
          <a:bodyPr/>
          <a:lstStyle/>
          <a:p>
            <a:fld id="{727E3D6F-9552-4D78-B9E5-0B047E697CD3}" type="slidenum">
              <a:rPr lang="en-IN" smtClean="0"/>
              <a:pPr/>
              <a:t>3</a:t>
            </a:fld>
            <a:endParaRPr lang="en-IN"/>
          </a:p>
        </p:txBody>
      </p:sp>
    </p:spTree>
    <p:extLst>
      <p:ext uri="{BB962C8B-B14F-4D97-AF65-F5344CB8AC3E}">
        <p14:creationId xmlns:p14="http://schemas.microsoft.com/office/powerpoint/2010/main" val="421575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0" y="2272457"/>
            <a:ext cx="11269980" cy="1568027"/>
          </a:xfrm>
        </p:spPr>
        <p:txBody>
          <a:bodyPr/>
          <a:lstStyle/>
          <a:p>
            <a:r>
              <a:rPr lang="en-US"/>
              <a:t>Click to edit Master title style</a:t>
            </a:r>
          </a:p>
        </p:txBody>
      </p:sp>
      <p:sp>
        <p:nvSpPr>
          <p:cNvPr id="3" name="Subtitle 2"/>
          <p:cNvSpPr>
            <a:spLocks noGrp="1"/>
          </p:cNvSpPr>
          <p:nvPr>
            <p:ph type="subTitle" idx="1"/>
          </p:nvPr>
        </p:nvSpPr>
        <p:spPr>
          <a:xfrm>
            <a:off x="1988820" y="4145280"/>
            <a:ext cx="9281160" cy="1869440"/>
          </a:xfrm>
        </p:spPr>
        <p:txBody>
          <a:bodyPr/>
          <a:lstStyle>
            <a:lvl1pPr marL="0" indent="0" algn="ctr">
              <a:buNone/>
              <a:defRPr>
                <a:solidFill>
                  <a:schemeClr val="tx1">
                    <a:tint val="75000"/>
                  </a:schemeClr>
                </a:solidFill>
              </a:defRPr>
            </a:lvl1pPr>
            <a:lvl2pPr marL="493776" indent="0" algn="ctr">
              <a:buNone/>
              <a:defRPr>
                <a:solidFill>
                  <a:schemeClr val="tx1">
                    <a:tint val="75000"/>
                  </a:schemeClr>
                </a:solidFill>
              </a:defRPr>
            </a:lvl2pPr>
            <a:lvl3pPr marL="987552" indent="0" algn="ctr">
              <a:buNone/>
              <a:defRPr>
                <a:solidFill>
                  <a:schemeClr val="tx1">
                    <a:tint val="75000"/>
                  </a:schemeClr>
                </a:solidFill>
              </a:defRPr>
            </a:lvl3pPr>
            <a:lvl4pPr marL="1481328" indent="0" algn="ctr">
              <a:buNone/>
              <a:defRPr>
                <a:solidFill>
                  <a:schemeClr val="tx1">
                    <a:tint val="75000"/>
                  </a:schemeClr>
                </a:solidFill>
              </a:defRPr>
            </a:lvl4pPr>
            <a:lvl5pPr marL="1975104" indent="0" algn="ctr">
              <a:buNone/>
              <a:defRPr>
                <a:solidFill>
                  <a:schemeClr val="tx1">
                    <a:tint val="75000"/>
                  </a:schemeClr>
                </a:solidFill>
              </a:defRPr>
            </a:lvl5pPr>
            <a:lvl6pPr marL="2468880" indent="0" algn="ctr">
              <a:buNone/>
              <a:defRPr>
                <a:solidFill>
                  <a:schemeClr val="tx1">
                    <a:tint val="75000"/>
                  </a:schemeClr>
                </a:solidFill>
              </a:defRPr>
            </a:lvl6pPr>
            <a:lvl7pPr marL="2962656" indent="0" algn="ctr">
              <a:buNone/>
              <a:defRPr>
                <a:solidFill>
                  <a:schemeClr val="tx1">
                    <a:tint val="75000"/>
                  </a:schemeClr>
                </a:solidFill>
              </a:defRPr>
            </a:lvl7pPr>
            <a:lvl8pPr marL="3456432" indent="0" algn="ctr">
              <a:buNone/>
              <a:defRPr>
                <a:solidFill>
                  <a:schemeClr val="tx1">
                    <a:tint val="75000"/>
                  </a:schemeClr>
                </a:solidFill>
              </a:defRPr>
            </a:lvl8pPr>
            <a:lvl9pPr marL="395020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F1697C-51D9-4E58-8EEE-B2AEE6F9AF24}" type="datetime1">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6406E9-575E-4327-B20A-EF3568F0E56E}" type="datetime1">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16840" y="292951"/>
            <a:ext cx="397764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3920" y="292951"/>
            <a:ext cx="1171194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432BC2-DD4F-4B73-8B3E-9A608CB3D70F}" type="datetime1">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B1FA5-2A87-4D9C-B8E1-8E1457013CFC}" type="datetime1">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7354" y="4700697"/>
            <a:ext cx="11269980" cy="1452880"/>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1047354" y="3100495"/>
            <a:ext cx="11269980" cy="1600199"/>
          </a:xfrm>
        </p:spPr>
        <p:txBody>
          <a:bodyPr anchor="b"/>
          <a:lstStyle>
            <a:lvl1pPr marL="0" indent="0">
              <a:buNone/>
              <a:defRPr sz="2200">
                <a:solidFill>
                  <a:schemeClr val="tx1">
                    <a:tint val="75000"/>
                  </a:schemeClr>
                </a:solidFill>
              </a:defRPr>
            </a:lvl1pPr>
            <a:lvl2pPr marL="493776" indent="0">
              <a:buNone/>
              <a:defRPr sz="1900">
                <a:solidFill>
                  <a:schemeClr val="tx1">
                    <a:tint val="75000"/>
                  </a:schemeClr>
                </a:solidFill>
              </a:defRPr>
            </a:lvl2pPr>
            <a:lvl3pPr marL="987552" indent="0">
              <a:buNone/>
              <a:defRPr sz="1700">
                <a:solidFill>
                  <a:schemeClr val="tx1">
                    <a:tint val="75000"/>
                  </a:schemeClr>
                </a:solidFill>
              </a:defRPr>
            </a:lvl3pPr>
            <a:lvl4pPr marL="1481328" indent="0">
              <a:buNone/>
              <a:defRPr sz="1500">
                <a:solidFill>
                  <a:schemeClr val="tx1">
                    <a:tint val="75000"/>
                  </a:schemeClr>
                </a:solidFill>
              </a:defRPr>
            </a:lvl4pPr>
            <a:lvl5pPr marL="1975104" indent="0">
              <a:buNone/>
              <a:defRPr sz="1500">
                <a:solidFill>
                  <a:schemeClr val="tx1">
                    <a:tint val="75000"/>
                  </a:schemeClr>
                </a:solidFill>
              </a:defRPr>
            </a:lvl5pPr>
            <a:lvl6pPr marL="2468880" indent="0">
              <a:buNone/>
              <a:defRPr sz="1500">
                <a:solidFill>
                  <a:schemeClr val="tx1">
                    <a:tint val="75000"/>
                  </a:schemeClr>
                </a:solidFill>
              </a:defRPr>
            </a:lvl6pPr>
            <a:lvl7pPr marL="2962656" indent="0">
              <a:buNone/>
              <a:defRPr sz="1500">
                <a:solidFill>
                  <a:schemeClr val="tx1">
                    <a:tint val="75000"/>
                  </a:schemeClr>
                </a:solidFill>
              </a:defRPr>
            </a:lvl7pPr>
            <a:lvl8pPr marL="3456432" indent="0">
              <a:buNone/>
              <a:defRPr sz="1500">
                <a:solidFill>
                  <a:schemeClr val="tx1">
                    <a:tint val="75000"/>
                  </a:schemeClr>
                </a:solidFill>
              </a:defRPr>
            </a:lvl8pPr>
            <a:lvl9pPr marL="395020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E0504-E3F7-4767-8586-53EB6883C112}" type="datetime1">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83920" y="1706884"/>
            <a:ext cx="7844790" cy="482769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49690" y="1706884"/>
            <a:ext cx="7844790" cy="482769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026A0-5840-4FBD-BF20-3BAED5D794EF}" type="datetime1">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2940" y="292947"/>
            <a:ext cx="1193292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62941" y="1637454"/>
            <a:ext cx="5858272" cy="682413"/>
          </a:xfrm>
        </p:spPr>
        <p:txBody>
          <a:bodyPr anchor="b"/>
          <a:lstStyle>
            <a:lvl1pPr marL="0" indent="0">
              <a:buNone/>
              <a:defRPr sz="2600" b="1"/>
            </a:lvl1pPr>
            <a:lvl2pPr marL="493776" indent="0">
              <a:buNone/>
              <a:defRPr sz="2200" b="1"/>
            </a:lvl2pPr>
            <a:lvl3pPr marL="987552" indent="0">
              <a:buNone/>
              <a:defRPr sz="1900" b="1"/>
            </a:lvl3pPr>
            <a:lvl4pPr marL="1481328" indent="0">
              <a:buNone/>
              <a:defRPr sz="1700" b="1"/>
            </a:lvl4pPr>
            <a:lvl5pPr marL="1975104" indent="0">
              <a:buNone/>
              <a:defRPr sz="1700" b="1"/>
            </a:lvl5pPr>
            <a:lvl6pPr marL="2468880" indent="0">
              <a:buNone/>
              <a:defRPr sz="1700" b="1"/>
            </a:lvl6pPr>
            <a:lvl7pPr marL="2962656" indent="0">
              <a:buNone/>
              <a:defRPr sz="1700" b="1"/>
            </a:lvl7pPr>
            <a:lvl8pPr marL="3456432" indent="0">
              <a:buNone/>
              <a:defRPr sz="1700" b="1"/>
            </a:lvl8pPr>
            <a:lvl9pPr marL="3950208" indent="0">
              <a:buNone/>
              <a:defRPr sz="1700" b="1"/>
            </a:lvl9pPr>
          </a:lstStyle>
          <a:p>
            <a:pPr lvl="0"/>
            <a:r>
              <a:rPr lang="en-US"/>
              <a:t>Click to edit Master text styles</a:t>
            </a:r>
          </a:p>
        </p:txBody>
      </p:sp>
      <p:sp>
        <p:nvSpPr>
          <p:cNvPr id="4" name="Content Placeholder 3"/>
          <p:cNvSpPr>
            <a:spLocks noGrp="1"/>
          </p:cNvSpPr>
          <p:nvPr>
            <p:ph sz="half" idx="2"/>
          </p:nvPr>
        </p:nvSpPr>
        <p:spPr>
          <a:xfrm>
            <a:off x="662941" y="2319867"/>
            <a:ext cx="5858272" cy="4214707"/>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735290" y="1637454"/>
            <a:ext cx="5860573" cy="682413"/>
          </a:xfrm>
        </p:spPr>
        <p:txBody>
          <a:bodyPr anchor="b"/>
          <a:lstStyle>
            <a:lvl1pPr marL="0" indent="0">
              <a:buNone/>
              <a:defRPr sz="2600" b="1"/>
            </a:lvl1pPr>
            <a:lvl2pPr marL="493776" indent="0">
              <a:buNone/>
              <a:defRPr sz="2200" b="1"/>
            </a:lvl2pPr>
            <a:lvl3pPr marL="987552" indent="0">
              <a:buNone/>
              <a:defRPr sz="1900" b="1"/>
            </a:lvl3pPr>
            <a:lvl4pPr marL="1481328" indent="0">
              <a:buNone/>
              <a:defRPr sz="1700" b="1"/>
            </a:lvl4pPr>
            <a:lvl5pPr marL="1975104" indent="0">
              <a:buNone/>
              <a:defRPr sz="1700" b="1"/>
            </a:lvl5pPr>
            <a:lvl6pPr marL="2468880" indent="0">
              <a:buNone/>
              <a:defRPr sz="1700" b="1"/>
            </a:lvl6pPr>
            <a:lvl7pPr marL="2962656" indent="0">
              <a:buNone/>
              <a:defRPr sz="1700" b="1"/>
            </a:lvl7pPr>
            <a:lvl8pPr marL="3456432" indent="0">
              <a:buNone/>
              <a:defRPr sz="1700" b="1"/>
            </a:lvl8pPr>
            <a:lvl9pPr marL="3950208"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735290" y="2319867"/>
            <a:ext cx="5860573" cy="4214707"/>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1DA6E6-414E-41C5-A9DF-F3E4DA8825D7}" type="datetime1">
              <a:rPr lang="en-US" smtClean="0"/>
              <a:pPr/>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A012B7-AEA0-4540-BFA9-D9E24A0CB524}" type="datetime1">
              <a:rPr lang="en-US" smtClean="0"/>
              <a:pPr/>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3D8C9-8FB4-4050-A813-FCF2D51B3E6A}" type="datetime1">
              <a:rPr lang="en-US" smtClean="0"/>
              <a:pPr/>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2" y="291253"/>
            <a:ext cx="4362054" cy="123952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5183823" y="291257"/>
            <a:ext cx="7412038" cy="6243321"/>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62942" y="1530777"/>
            <a:ext cx="4362054" cy="5003801"/>
          </a:xfrm>
        </p:spPr>
        <p:txBody>
          <a:bodyPr/>
          <a:lstStyle>
            <a:lvl1pPr marL="0" indent="0">
              <a:buNone/>
              <a:defRPr sz="1500"/>
            </a:lvl1pPr>
            <a:lvl2pPr marL="493776" indent="0">
              <a:buNone/>
              <a:defRPr sz="1300"/>
            </a:lvl2pPr>
            <a:lvl3pPr marL="987552" indent="0">
              <a:buNone/>
              <a:defRPr sz="1100"/>
            </a:lvl3pPr>
            <a:lvl4pPr marL="1481328" indent="0">
              <a:buNone/>
              <a:defRPr sz="1000"/>
            </a:lvl4pPr>
            <a:lvl5pPr marL="1975104" indent="0">
              <a:buNone/>
              <a:defRPr sz="1000"/>
            </a:lvl5pPr>
            <a:lvl6pPr marL="2468880" indent="0">
              <a:buNone/>
              <a:defRPr sz="1000"/>
            </a:lvl6pPr>
            <a:lvl7pPr marL="2962656" indent="0">
              <a:buNone/>
              <a:defRPr sz="1000"/>
            </a:lvl7pPr>
            <a:lvl8pPr marL="3456432" indent="0">
              <a:buNone/>
              <a:defRPr sz="1000"/>
            </a:lvl8pPr>
            <a:lvl9pPr marL="395020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EAC23-90B1-450E-AFDD-335F7BDCC028}" type="datetime1">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8817" y="5120640"/>
            <a:ext cx="7955280" cy="60452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2598817" y="653627"/>
            <a:ext cx="7955280" cy="4389120"/>
          </a:xfrm>
        </p:spPr>
        <p:txBody>
          <a:bodyPr/>
          <a:lstStyle>
            <a:lvl1pPr marL="0" indent="0">
              <a:buNone/>
              <a:defRPr sz="3500"/>
            </a:lvl1pPr>
            <a:lvl2pPr marL="493776" indent="0">
              <a:buNone/>
              <a:defRPr sz="3000"/>
            </a:lvl2pPr>
            <a:lvl3pPr marL="987552" indent="0">
              <a:buNone/>
              <a:defRPr sz="2600"/>
            </a:lvl3pPr>
            <a:lvl4pPr marL="1481328" indent="0">
              <a:buNone/>
              <a:defRPr sz="2200"/>
            </a:lvl4pPr>
            <a:lvl5pPr marL="1975104" indent="0">
              <a:buNone/>
              <a:defRPr sz="2200"/>
            </a:lvl5pPr>
            <a:lvl6pPr marL="2468880" indent="0">
              <a:buNone/>
              <a:defRPr sz="2200"/>
            </a:lvl6pPr>
            <a:lvl7pPr marL="2962656" indent="0">
              <a:buNone/>
              <a:defRPr sz="2200"/>
            </a:lvl7pPr>
            <a:lvl8pPr marL="3456432" indent="0">
              <a:buNone/>
              <a:defRPr sz="2200"/>
            </a:lvl8pPr>
            <a:lvl9pPr marL="3950208" indent="0">
              <a:buNone/>
              <a:defRPr sz="2200"/>
            </a:lvl9pPr>
          </a:lstStyle>
          <a:p>
            <a:endParaRPr lang="en-US"/>
          </a:p>
        </p:txBody>
      </p:sp>
      <p:sp>
        <p:nvSpPr>
          <p:cNvPr id="4" name="Text Placeholder 3"/>
          <p:cNvSpPr>
            <a:spLocks noGrp="1"/>
          </p:cNvSpPr>
          <p:nvPr>
            <p:ph type="body" sz="half" idx="2"/>
          </p:nvPr>
        </p:nvSpPr>
        <p:spPr>
          <a:xfrm>
            <a:off x="2598817" y="5725161"/>
            <a:ext cx="7955280" cy="858519"/>
          </a:xfrm>
        </p:spPr>
        <p:txBody>
          <a:bodyPr/>
          <a:lstStyle>
            <a:lvl1pPr marL="0" indent="0">
              <a:buNone/>
              <a:defRPr sz="1500"/>
            </a:lvl1pPr>
            <a:lvl2pPr marL="493776" indent="0">
              <a:buNone/>
              <a:defRPr sz="1300"/>
            </a:lvl2pPr>
            <a:lvl3pPr marL="987552" indent="0">
              <a:buNone/>
              <a:defRPr sz="1100"/>
            </a:lvl3pPr>
            <a:lvl4pPr marL="1481328" indent="0">
              <a:buNone/>
              <a:defRPr sz="1000"/>
            </a:lvl4pPr>
            <a:lvl5pPr marL="1975104" indent="0">
              <a:buNone/>
              <a:defRPr sz="1000"/>
            </a:lvl5pPr>
            <a:lvl6pPr marL="2468880" indent="0">
              <a:buNone/>
              <a:defRPr sz="1000"/>
            </a:lvl6pPr>
            <a:lvl7pPr marL="2962656" indent="0">
              <a:buNone/>
              <a:defRPr sz="1000"/>
            </a:lvl7pPr>
            <a:lvl8pPr marL="3456432" indent="0">
              <a:buNone/>
              <a:defRPr sz="1000"/>
            </a:lvl8pPr>
            <a:lvl9pPr marL="395020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9F6FE-B510-4C5D-8B71-FFACC805DB6C}" type="datetime1">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940" y="292947"/>
            <a:ext cx="11932920" cy="1219200"/>
          </a:xfrm>
          <a:prstGeom prst="rect">
            <a:avLst/>
          </a:prstGeom>
        </p:spPr>
        <p:txBody>
          <a:bodyPr vert="horz" lIns="98755" tIns="49378" rIns="98755" bIns="49378" rtlCol="0" anchor="ctr">
            <a:normAutofit/>
          </a:bodyPr>
          <a:lstStyle/>
          <a:p>
            <a:r>
              <a:rPr lang="en-US"/>
              <a:t>Click to edit Master title style</a:t>
            </a:r>
          </a:p>
        </p:txBody>
      </p:sp>
      <p:sp>
        <p:nvSpPr>
          <p:cNvPr id="3" name="Text Placeholder 2"/>
          <p:cNvSpPr>
            <a:spLocks noGrp="1"/>
          </p:cNvSpPr>
          <p:nvPr>
            <p:ph type="body" idx="1"/>
          </p:nvPr>
        </p:nvSpPr>
        <p:spPr>
          <a:xfrm>
            <a:off x="662940" y="1706884"/>
            <a:ext cx="11932920" cy="4827694"/>
          </a:xfrm>
          <a:prstGeom prst="rect">
            <a:avLst/>
          </a:prstGeom>
        </p:spPr>
        <p:txBody>
          <a:bodyPr vert="horz" lIns="98755" tIns="49378" rIns="98755" bIns="4937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2940" y="6780110"/>
            <a:ext cx="3093720" cy="389467"/>
          </a:xfrm>
          <a:prstGeom prst="rect">
            <a:avLst/>
          </a:prstGeom>
        </p:spPr>
        <p:txBody>
          <a:bodyPr vert="horz" lIns="98755" tIns="49378" rIns="98755" bIns="49378" rtlCol="0" anchor="ctr"/>
          <a:lstStyle>
            <a:lvl1pPr algn="l">
              <a:defRPr sz="1300">
                <a:solidFill>
                  <a:schemeClr val="tx1">
                    <a:tint val="75000"/>
                  </a:schemeClr>
                </a:solidFill>
              </a:defRPr>
            </a:lvl1pPr>
          </a:lstStyle>
          <a:p>
            <a:fld id="{321B0377-CE54-43E6-A99F-44EFA1F14CA2}" type="datetime1">
              <a:rPr lang="en-US" smtClean="0"/>
              <a:pPr/>
              <a:t>8/9/2023</a:t>
            </a:fld>
            <a:endParaRPr lang="en-US" dirty="0"/>
          </a:p>
        </p:txBody>
      </p:sp>
      <p:sp>
        <p:nvSpPr>
          <p:cNvPr id="5" name="Footer Placeholder 4"/>
          <p:cNvSpPr>
            <a:spLocks noGrp="1"/>
          </p:cNvSpPr>
          <p:nvPr>
            <p:ph type="ftr" sz="quarter" idx="3"/>
          </p:nvPr>
        </p:nvSpPr>
        <p:spPr>
          <a:xfrm>
            <a:off x="4530090" y="6780110"/>
            <a:ext cx="4198620" cy="389467"/>
          </a:xfrm>
          <a:prstGeom prst="rect">
            <a:avLst/>
          </a:prstGeom>
        </p:spPr>
        <p:txBody>
          <a:bodyPr vert="horz" lIns="98755" tIns="49378" rIns="98755" bIns="49378"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502140" y="6780110"/>
            <a:ext cx="3093720" cy="389467"/>
          </a:xfrm>
          <a:prstGeom prst="rect">
            <a:avLst/>
          </a:prstGeom>
        </p:spPr>
        <p:txBody>
          <a:bodyPr vert="horz" lIns="98755" tIns="49378" rIns="98755" bIns="49378" rtlCol="0" anchor="ctr"/>
          <a:lstStyle>
            <a:lvl1pPr algn="r">
              <a:defRPr sz="13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987552" rtl="0" eaLnBrk="1" latinLnBrk="0" hangingPunct="1">
        <a:spcBef>
          <a:spcPct val="0"/>
        </a:spcBef>
        <a:buNone/>
        <a:defRPr sz="4800" kern="1200">
          <a:solidFill>
            <a:schemeClr val="tx1"/>
          </a:solidFill>
          <a:latin typeface="+mj-lt"/>
          <a:ea typeface="+mj-ea"/>
          <a:cs typeface="+mj-cs"/>
        </a:defRPr>
      </a:lvl1pPr>
    </p:titleStyle>
    <p:bodyStyle>
      <a:lvl1pPr marL="370332" indent="-370332" algn="l" defTabSz="987552"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2386" indent="-308610" algn="l" defTabSz="987552"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34440" indent="-246888" algn="l" defTabSz="987552"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28216" indent="-246888" algn="l" defTabSz="987552"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21992" indent="-246888" algn="l" defTabSz="987552"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15768" indent="-246888" algn="l" defTabSz="987552"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09544" indent="-246888" algn="l" defTabSz="987552"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03320" indent="-246888" algn="l" defTabSz="987552"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197096" indent="-246888" algn="l" defTabSz="987552"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87552" rtl="0" eaLnBrk="1" latinLnBrk="0" hangingPunct="1">
        <a:defRPr sz="1900" kern="1200">
          <a:solidFill>
            <a:schemeClr val="tx1"/>
          </a:solidFill>
          <a:latin typeface="+mn-lt"/>
          <a:ea typeface="+mn-ea"/>
          <a:cs typeface="+mn-cs"/>
        </a:defRPr>
      </a:lvl1pPr>
      <a:lvl2pPr marL="493776" algn="l" defTabSz="987552" rtl="0" eaLnBrk="1" latinLnBrk="0" hangingPunct="1">
        <a:defRPr sz="1900" kern="1200">
          <a:solidFill>
            <a:schemeClr val="tx1"/>
          </a:solidFill>
          <a:latin typeface="+mn-lt"/>
          <a:ea typeface="+mn-ea"/>
          <a:cs typeface="+mn-cs"/>
        </a:defRPr>
      </a:lvl2pPr>
      <a:lvl3pPr marL="987552" algn="l" defTabSz="987552" rtl="0" eaLnBrk="1" latinLnBrk="0" hangingPunct="1">
        <a:defRPr sz="1900" kern="1200">
          <a:solidFill>
            <a:schemeClr val="tx1"/>
          </a:solidFill>
          <a:latin typeface="+mn-lt"/>
          <a:ea typeface="+mn-ea"/>
          <a:cs typeface="+mn-cs"/>
        </a:defRPr>
      </a:lvl3pPr>
      <a:lvl4pPr marL="1481328" algn="l" defTabSz="987552" rtl="0" eaLnBrk="1" latinLnBrk="0" hangingPunct="1">
        <a:defRPr sz="1900" kern="1200">
          <a:solidFill>
            <a:schemeClr val="tx1"/>
          </a:solidFill>
          <a:latin typeface="+mn-lt"/>
          <a:ea typeface="+mn-ea"/>
          <a:cs typeface="+mn-cs"/>
        </a:defRPr>
      </a:lvl4pPr>
      <a:lvl5pPr marL="1975104" algn="l" defTabSz="987552" rtl="0" eaLnBrk="1" latinLnBrk="0" hangingPunct="1">
        <a:defRPr sz="1900" kern="1200">
          <a:solidFill>
            <a:schemeClr val="tx1"/>
          </a:solidFill>
          <a:latin typeface="+mn-lt"/>
          <a:ea typeface="+mn-ea"/>
          <a:cs typeface="+mn-cs"/>
        </a:defRPr>
      </a:lvl5pPr>
      <a:lvl6pPr marL="2468880" algn="l" defTabSz="987552" rtl="0" eaLnBrk="1" latinLnBrk="0" hangingPunct="1">
        <a:defRPr sz="1900" kern="1200">
          <a:solidFill>
            <a:schemeClr val="tx1"/>
          </a:solidFill>
          <a:latin typeface="+mn-lt"/>
          <a:ea typeface="+mn-ea"/>
          <a:cs typeface="+mn-cs"/>
        </a:defRPr>
      </a:lvl6pPr>
      <a:lvl7pPr marL="2962656" algn="l" defTabSz="987552" rtl="0" eaLnBrk="1" latinLnBrk="0" hangingPunct="1">
        <a:defRPr sz="1900" kern="1200">
          <a:solidFill>
            <a:schemeClr val="tx1"/>
          </a:solidFill>
          <a:latin typeface="+mn-lt"/>
          <a:ea typeface="+mn-ea"/>
          <a:cs typeface="+mn-cs"/>
        </a:defRPr>
      </a:lvl7pPr>
      <a:lvl8pPr marL="3456432" algn="l" defTabSz="987552" rtl="0" eaLnBrk="1" latinLnBrk="0" hangingPunct="1">
        <a:defRPr sz="1900" kern="1200">
          <a:solidFill>
            <a:schemeClr val="tx1"/>
          </a:solidFill>
          <a:latin typeface="+mn-lt"/>
          <a:ea typeface="+mn-ea"/>
          <a:cs typeface="+mn-cs"/>
        </a:defRPr>
      </a:lvl8pPr>
      <a:lvl9pPr marL="3950208" algn="l" defTabSz="98755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17" Type="http://schemas.openxmlformats.org/officeDocument/2006/relationships/image" Target="../media/image1.png"/><Relationship Id="rId2" Type="http://schemas.openxmlformats.org/officeDocument/2006/relationships/notesSlide" Target="../notesSlides/notesSlide1.xml"/><Relationship Id="rId16"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9.gif"/><Relationship Id="rId5" Type="http://schemas.openxmlformats.org/officeDocument/2006/relationships/oleObject" Target="../embeddings/oleObject2.bin"/><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3.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3">
            <a:extLst>
              <a:ext uri="{FF2B5EF4-FFF2-40B4-BE49-F238E27FC236}">
                <a16:creationId xmlns:a16="http://schemas.microsoft.com/office/drawing/2014/main" id="{08A806D3-5D29-E66E-38C0-C8CB77039EC3}"/>
              </a:ext>
            </a:extLst>
          </p:cNvPr>
          <p:cNvGraphicFramePr>
            <a:graphicFrameLocks noChangeAspect="1"/>
          </p:cNvGraphicFramePr>
          <p:nvPr>
            <p:extLst>
              <p:ext uri="{D42A27DB-BD31-4B8C-83A1-F6EECF244321}">
                <p14:modId xmlns:p14="http://schemas.microsoft.com/office/powerpoint/2010/main" val="3755212717"/>
              </p:ext>
            </p:extLst>
          </p:nvPr>
        </p:nvGraphicFramePr>
        <p:xfrm>
          <a:off x="5803112" y="4075771"/>
          <a:ext cx="1652576" cy="2156478"/>
        </p:xfrm>
        <a:graphic>
          <a:graphicData uri="http://schemas.openxmlformats.org/presentationml/2006/ole">
            <mc:AlternateContent xmlns:mc="http://schemas.openxmlformats.org/markup-compatibility/2006">
              <mc:Choice xmlns:v="urn:schemas-microsoft-com:vml" Requires="v">
                <p:oleObj name="Bitmap Image" r:id="rId2" imgW="2000000" imgH="2638095" progId="Paint.Picture">
                  <p:embed/>
                </p:oleObj>
              </mc:Choice>
              <mc:Fallback>
                <p:oleObj name="Bitmap Image" r:id="rId2" imgW="2000000" imgH="2638095" progId="Paint.Picture">
                  <p:embed/>
                  <p:pic>
                    <p:nvPicPr>
                      <p:cNvPr id="6349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112" y="4075771"/>
                        <a:ext cx="1652576" cy="2156478"/>
                      </a:xfrm>
                      <a:prstGeom prst="rect">
                        <a:avLst/>
                      </a:prstGeom>
                      <a:noFill/>
                    </p:spPr>
                  </p:pic>
                </p:oleObj>
              </mc:Fallback>
            </mc:AlternateContent>
          </a:graphicData>
        </a:graphic>
      </p:graphicFrame>
      <p:sp>
        <p:nvSpPr>
          <p:cNvPr id="2" name="Title 1">
            <a:extLst>
              <a:ext uri="{FF2B5EF4-FFF2-40B4-BE49-F238E27FC236}">
                <a16:creationId xmlns:a16="http://schemas.microsoft.com/office/drawing/2014/main" id="{A02B194A-C388-DE43-A9E6-55E9AC6672A9}"/>
              </a:ext>
            </a:extLst>
          </p:cNvPr>
          <p:cNvSpPr>
            <a:spLocks noGrp="1"/>
          </p:cNvSpPr>
          <p:nvPr>
            <p:ph type="ctrTitle"/>
          </p:nvPr>
        </p:nvSpPr>
        <p:spPr>
          <a:xfrm>
            <a:off x="1200150" y="316132"/>
            <a:ext cx="11269980" cy="1568027"/>
          </a:xfrm>
        </p:spPr>
        <p:txBody>
          <a:bodyPr>
            <a:normAutofit/>
          </a:bodyPr>
          <a:lstStyle/>
          <a:p>
            <a:r>
              <a:rPr lang="en-US" sz="4300" dirty="0">
                <a:latin typeface="Sitka Heading" pitchFamily="2" charset="0"/>
                <a:ea typeface="Times New Roman"/>
              </a:rPr>
              <a:t>ML aided Inverse Design of 1D Photonic Crystals</a:t>
            </a:r>
            <a:endParaRPr lang="en-IN" sz="4300" dirty="0">
              <a:latin typeface="Sitka Heading"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42943318"/>
              </p:ext>
            </p:extLst>
          </p:nvPr>
        </p:nvGraphicFramePr>
        <p:xfrm>
          <a:off x="2480611" y="2472226"/>
          <a:ext cx="4690300" cy="1986041"/>
        </p:xfrm>
        <a:graphic>
          <a:graphicData uri="http://schemas.openxmlformats.org/drawingml/2006/table">
            <a:tbl>
              <a:tblPr/>
              <a:tblGrid>
                <a:gridCol w="4690300">
                  <a:extLst>
                    <a:ext uri="{9D8B030D-6E8A-4147-A177-3AD203B41FA5}">
                      <a16:colId xmlns:a16="http://schemas.microsoft.com/office/drawing/2014/main" val="20000"/>
                    </a:ext>
                  </a:extLst>
                </a:gridCol>
              </a:tblGrid>
              <a:tr h="1986041">
                <a:tc>
                  <a:txBody>
                    <a:bodyPr/>
                    <a:lstStyle/>
                    <a:p>
                      <a:pPr marL="0" marR="0" algn="ctr">
                        <a:lnSpc>
                          <a:spcPct val="115000"/>
                        </a:lnSpc>
                        <a:spcBef>
                          <a:spcPts val="0"/>
                        </a:spcBef>
                        <a:spcAft>
                          <a:spcPts val="0"/>
                        </a:spcAft>
                      </a:pPr>
                      <a:r>
                        <a:rPr lang="en-US" sz="2000" b="1" dirty="0">
                          <a:latin typeface="Sitka Heading" pitchFamily="2" charset="0"/>
                          <a:ea typeface="Times New Roman"/>
                          <a:cs typeface="Times New Roman"/>
                        </a:rPr>
                        <a:t>Chirantan Ganguly</a:t>
                      </a:r>
                      <a:endParaRPr lang="en-US" sz="1800" dirty="0">
                        <a:latin typeface="Sitka Heading" pitchFamily="2" charset="0"/>
                        <a:ea typeface="Arial"/>
                      </a:endParaRPr>
                    </a:p>
                    <a:p>
                      <a:pPr marL="0" marR="0" algn="ctr">
                        <a:lnSpc>
                          <a:spcPct val="115000"/>
                        </a:lnSpc>
                        <a:spcBef>
                          <a:spcPts val="0"/>
                        </a:spcBef>
                        <a:spcAft>
                          <a:spcPts val="0"/>
                        </a:spcAft>
                      </a:pPr>
                      <a:r>
                        <a:rPr lang="en-US" sz="1800" dirty="0" err="1">
                          <a:latin typeface="Sitka Heading" pitchFamily="2" charset="0"/>
                          <a:ea typeface="Times New Roman"/>
                          <a:cs typeface="Times New Roman"/>
                        </a:rPr>
                        <a:t>M.Tech</a:t>
                      </a:r>
                      <a:r>
                        <a:rPr lang="en-US" sz="1800" dirty="0">
                          <a:latin typeface="Sitka Heading" pitchFamily="2" charset="0"/>
                          <a:ea typeface="Times New Roman"/>
                          <a:cs typeface="Times New Roman"/>
                        </a:rPr>
                        <a:t>. 1</a:t>
                      </a:r>
                      <a:r>
                        <a:rPr lang="en-US" sz="1800" baseline="30000" dirty="0">
                          <a:latin typeface="Sitka Heading" pitchFamily="2" charset="0"/>
                          <a:ea typeface="Times New Roman"/>
                          <a:cs typeface="Times New Roman"/>
                        </a:rPr>
                        <a:t>st</a:t>
                      </a:r>
                      <a:r>
                        <a:rPr lang="en-US" sz="1800" dirty="0">
                          <a:latin typeface="Sitka Heading" pitchFamily="2" charset="0"/>
                          <a:ea typeface="Times New Roman"/>
                          <a:cs typeface="Times New Roman"/>
                        </a:rPr>
                        <a:t> Semester</a:t>
                      </a:r>
                    </a:p>
                    <a:p>
                      <a:pPr marL="0" marR="0" algn="ctr">
                        <a:lnSpc>
                          <a:spcPct val="115000"/>
                        </a:lnSpc>
                        <a:spcBef>
                          <a:spcPts val="0"/>
                        </a:spcBef>
                        <a:spcAft>
                          <a:spcPts val="0"/>
                        </a:spcAft>
                      </a:pPr>
                      <a:r>
                        <a:rPr lang="en-US" sz="1800" dirty="0">
                          <a:latin typeface="Sitka Heading" pitchFamily="2" charset="0"/>
                          <a:ea typeface="Arial"/>
                          <a:cs typeface="Times New Roman"/>
                        </a:rPr>
                        <a:t>Functional Materials and Devices</a:t>
                      </a:r>
                      <a:endParaRPr lang="en-US" sz="1800" dirty="0">
                        <a:latin typeface="Sitka Heading" pitchFamily="2" charset="0"/>
                        <a:ea typeface="Arial"/>
                      </a:endParaRPr>
                    </a:p>
                    <a:p>
                      <a:pPr marL="0" marR="0" algn="ctr">
                        <a:lnSpc>
                          <a:spcPct val="115000"/>
                        </a:lnSpc>
                        <a:spcBef>
                          <a:spcPts val="0"/>
                        </a:spcBef>
                        <a:spcAft>
                          <a:spcPts val="0"/>
                        </a:spcAft>
                      </a:pPr>
                      <a:r>
                        <a:rPr lang="en-US" sz="1800" dirty="0">
                          <a:latin typeface="Sitka Heading" pitchFamily="2" charset="0"/>
                          <a:ea typeface="Times New Roman"/>
                          <a:cs typeface="Times New Roman"/>
                        </a:rPr>
                        <a:t>Roll No.: 23PH63R06</a:t>
                      </a:r>
                      <a:endParaRPr lang="en-US" sz="1800" dirty="0">
                        <a:latin typeface="Sitka Heading" pitchFamily="2" charset="0"/>
                        <a:ea typeface="Arial"/>
                      </a:endParaRPr>
                    </a:p>
                  </a:txBody>
                  <a:tcPr marL="74581" marR="7458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5" name="TextBox 4"/>
          <p:cNvSpPr txBox="1"/>
          <p:nvPr/>
        </p:nvSpPr>
        <p:spPr>
          <a:xfrm>
            <a:off x="6313690" y="1732754"/>
            <a:ext cx="708140" cy="393954"/>
          </a:xfrm>
          <a:prstGeom prst="rect">
            <a:avLst/>
          </a:prstGeom>
          <a:noFill/>
        </p:spPr>
        <p:txBody>
          <a:bodyPr wrap="square" lIns="98755" tIns="49378" rIns="98755" bIns="49378" rtlCol="0">
            <a:spAutoFit/>
          </a:bodyPr>
          <a:lstStyle/>
          <a:p>
            <a:r>
              <a:rPr lang="en-US" dirty="0">
                <a:latin typeface="Sitka Heading" pitchFamily="2" charset="0"/>
              </a:rPr>
              <a:t>by</a:t>
            </a:r>
          </a:p>
        </p:txBody>
      </p:sp>
      <p:sp>
        <p:nvSpPr>
          <p:cNvPr id="20482" name="Rectangle 2"/>
          <p:cNvSpPr>
            <a:spLocks noChangeArrowheads="1"/>
          </p:cNvSpPr>
          <p:nvPr/>
        </p:nvSpPr>
        <p:spPr bwMode="auto">
          <a:xfrm>
            <a:off x="6389995" y="2308782"/>
            <a:ext cx="4245418" cy="1342368"/>
          </a:xfrm>
          <a:prstGeom prst="rect">
            <a:avLst/>
          </a:prstGeom>
          <a:noFill/>
          <a:ln w="9525">
            <a:noFill/>
            <a:miter lim="800000"/>
            <a:headEnd/>
            <a:tailEnd/>
          </a:ln>
          <a:effectLst/>
        </p:spPr>
        <p:txBody>
          <a:bodyPr vert="horz" wrap="square" lIns="98755" tIns="49378" rIns="98755" bIns="49378" numCol="1" anchor="ctr" anchorCtr="0" compatLnSpc="1">
            <a:prstTxWarp prst="textNoShape">
              <a:avLst/>
            </a:prstTxWarp>
            <a:spAutoFit/>
          </a:bodyPr>
          <a:lstStyle/>
          <a:p>
            <a:pPr algn="ctr" defTabSz="987552" eaLnBrk="0" fontAlgn="base" hangingPunct="0">
              <a:lnSpc>
                <a:spcPct val="150000"/>
              </a:lnSpc>
              <a:spcBef>
                <a:spcPct val="0"/>
              </a:spcBef>
              <a:spcAft>
                <a:spcPct val="0"/>
              </a:spcAft>
            </a:pPr>
            <a:r>
              <a:rPr kumimoji="0" lang="en-US" sz="2000" b="1" i="0" u="none" strike="noStrike" cap="none" normalizeH="0" baseline="0" dirty="0">
                <a:ln>
                  <a:noFill/>
                </a:ln>
                <a:solidFill>
                  <a:schemeClr val="tx1"/>
                </a:solidFill>
                <a:effectLst/>
                <a:latin typeface="Sitka Heading" pitchFamily="2" charset="0"/>
                <a:ea typeface="Times New Roman" pitchFamily="18" charset="0"/>
                <a:cs typeface="Arial" pitchFamily="34" charset="0"/>
              </a:rPr>
              <a:t>Prof. Nikhil Ranjan Das</a:t>
            </a:r>
          </a:p>
          <a:p>
            <a:pPr algn="ctr" defTabSz="987552" eaLnBrk="0" fontAlgn="base" hangingPunct="0">
              <a:lnSpc>
                <a:spcPct val="150000"/>
              </a:lnSpc>
              <a:spcBef>
                <a:spcPct val="0"/>
              </a:spcBef>
              <a:spcAft>
                <a:spcPct val="0"/>
              </a:spcAft>
            </a:pPr>
            <a:r>
              <a:rPr lang="en-US" sz="1800" dirty="0">
                <a:latin typeface="Sitka Heading" pitchFamily="2" charset="0"/>
                <a:cs typeface="Arial" pitchFamily="34" charset="0"/>
              </a:rPr>
              <a:t>Institute of Radio Physics and Electronics</a:t>
            </a:r>
          </a:p>
          <a:p>
            <a:pPr algn="ctr" defTabSz="987552" eaLnBrk="0" fontAlgn="base" hangingPunct="0">
              <a:lnSpc>
                <a:spcPct val="150000"/>
              </a:lnSpc>
              <a:spcBef>
                <a:spcPct val="0"/>
              </a:spcBef>
              <a:spcAft>
                <a:spcPct val="0"/>
              </a:spcAft>
            </a:pPr>
            <a:r>
              <a:rPr lang="en-US" sz="1800" dirty="0">
                <a:latin typeface="Sitka Heading" pitchFamily="2" charset="0"/>
                <a:cs typeface="Arial" pitchFamily="34" charset="0"/>
              </a:rPr>
              <a:t>University of Calcutta</a:t>
            </a:r>
          </a:p>
        </p:txBody>
      </p:sp>
      <p:sp>
        <p:nvSpPr>
          <p:cNvPr id="7" name="Slide Number Placeholder 6"/>
          <p:cNvSpPr>
            <a:spLocks noGrp="1"/>
          </p:cNvSpPr>
          <p:nvPr>
            <p:ph type="sldNum" sz="quarter" idx="12"/>
          </p:nvPr>
        </p:nvSpPr>
        <p:spPr/>
        <p:txBody>
          <a:bodyPr/>
          <a:lstStyle/>
          <a:p>
            <a:fld id="{D57F1E4F-1CFF-5643-939E-217C01CDF565}" type="slidenum">
              <a:rPr lang="en-US" smtClean="0"/>
              <a:pPr/>
              <a:t>1</a:t>
            </a:fld>
            <a:endParaRPr lang="en-US" dirty="0"/>
          </a:p>
        </p:txBody>
      </p:sp>
      <p:graphicFrame>
        <p:nvGraphicFramePr>
          <p:cNvPr id="3" name="Object 4">
            <a:extLst>
              <a:ext uri="{FF2B5EF4-FFF2-40B4-BE49-F238E27FC236}">
                <a16:creationId xmlns:a16="http://schemas.microsoft.com/office/drawing/2014/main" id="{16E2E11A-AD7E-AB0E-6449-82B3C611AFBE}"/>
              </a:ext>
            </a:extLst>
          </p:cNvPr>
          <p:cNvGraphicFramePr>
            <a:graphicFrameLocks noChangeAspect="1"/>
          </p:cNvGraphicFramePr>
          <p:nvPr>
            <p:extLst>
              <p:ext uri="{D42A27DB-BD31-4B8C-83A1-F6EECF244321}">
                <p14:modId xmlns:p14="http://schemas.microsoft.com/office/powerpoint/2010/main" val="2868831631"/>
              </p:ext>
            </p:extLst>
          </p:nvPr>
        </p:nvGraphicFramePr>
        <p:xfrm>
          <a:off x="7840251" y="3905535"/>
          <a:ext cx="1855198" cy="2420050"/>
        </p:xfrm>
        <a:graphic>
          <a:graphicData uri="http://schemas.openxmlformats.org/presentationml/2006/ole">
            <mc:AlternateContent xmlns:mc="http://schemas.openxmlformats.org/markup-compatibility/2006">
              <mc:Choice xmlns:v="urn:schemas-microsoft-com:vml" Requires="v">
                <p:oleObj name="Bitmap Image" r:id="rId4" imgW="1991003" imgH="2647619" progId="PBrush">
                  <p:embed/>
                </p:oleObj>
              </mc:Choice>
              <mc:Fallback>
                <p:oleObj name="Bitmap Image" r:id="rId4" imgW="1991003" imgH="2647619" progId="PBrush">
                  <p:embed/>
                  <p:pic>
                    <p:nvPicPr>
                      <p:cNvPr id="634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0251" y="3905535"/>
                        <a:ext cx="1855198" cy="242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a:extLst>
              <a:ext uri="{FF2B5EF4-FFF2-40B4-BE49-F238E27FC236}">
                <a16:creationId xmlns:a16="http://schemas.microsoft.com/office/drawing/2014/main" id="{EEC8B217-529D-3EF8-B4F4-292BE9D582BF}"/>
              </a:ext>
            </a:extLst>
          </p:cNvPr>
          <p:cNvGraphicFramePr>
            <a:graphicFrameLocks noChangeAspect="1"/>
          </p:cNvGraphicFramePr>
          <p:nvPr>
            <p:extLst>
              <p:ext uri="{D42A27DB-BD31-4B8C-83A1-F6EECF244321}">
                <p14:modId xmlns:p14="http://schemas.microsoft.com/office/powerpoint/2010/main" val="4249098361"/>
              </p:ext>
            </p:extLst>
          </p:nvPr>
        </p:nvGraphicFramePr>
        <p:xfrm>
          <a:off x="3571745" y="3982435"/>
          <a:ext cx="1846804" cy="2343150"/>
        </p:xfrm>
        <a:graphic>
          <a:graphicData uri="http://schemas.openxmlformats.org/presentationml/2006/ole">
            <mc:AlternateContent xmlns:mc="http://schemas.openxmlformats.org/markup-compatibility/2006">
              <mc:Choice xmlns:v="urn:schemas-microsoft-com:vml" Requires="v">
                <p:oleObj name="Bitmap Image" r:id="rId6" imgW="2038095" imgH="2647619" progId="Paint.Picture">
                  <p:embed/>
                </p:oleObj>
              </mc:Choice>
              <mc:Fallback>
                <p:oleObj name="Bitmap Image" r:id="rId6" imgW="2038095" imgH="2647619" progId="Paint.Picture">
                  <p:embed/>
                  <p:pic>
                    <p:nvPicPr>
                      <p:cNvPr id="6349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745" y="3982435"/>
                        <a:ext cx="1846804"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B84FDD06-F450-C28C-5622-71070219B47E}"/>
              </a:ext>
            </a:extLst>
          </p:cNvPr>
          <p:cNvPicPr>
            <a:picLocks noChangeAspect="1"/>
          </p:cNvPicPr>
          <p:nvPr/>
        </p:nvPicPr>
        <p:blipFill rotWithShape="1">
          <a:blip r:embed="rId8"/>
          <a:srcRect l="7587" r="64464" b="41001"/>
          <a:stretch/>
        </p:blipFill>
        <p:spPr>
          <a:xfrm>
            <a:off x="639565" y="2341995"/>
            <a:ext cx="2262840" cy="2686216"/>
          </a:xfrm>
          <a:prstGeom prst="rect">
            <a:avLst/>
          </a:prstGeom>
        </p:spPr>
      </p:pic>
      <p:pic>
        <p:nvPicPr>
          <p:cNvPr id="12" name="Picture 11">
            <a:extLst>
              <a:ext uri="{FF2B5EF4-FFF2-40B4-BE49-F238E27FC236}">
                <a16:creationId xmlns:a16="http://schemas.microsoft.com/office/drawing/2014/main" id="{B357F833-39AC-F61E-63AE-42A71DD7248A}"/>
              </a:ext>
            </a:extLst>
          </p:cNvPr>
          <p:cNvPicPr>
            <a:picLocks noChangeAspect="1"/>
          </p:cNvPicPr>
          <p:nvPr/>
        </p:nvPicPr>
        <p:blipFill rotWithShape="1">
          <a:blip r:embed="rId8"/>
          <a:srcRect l="67126" t="13314" r="520" b="40815"/>
          <a:stretch/>
        </p:blipFill>
        <p:spPr>
          <a:xfrm>
            <a:off x="10497281" y="2421008"/>
            <a:ext cx="2619468" cy="2088476"/>
          </a:xfrm>
          <a:prstGeom prst="rect">
            <a:avLst/>
          </a:prstGeom>
        </p:spPr>
      </p:pic>
    </p:spTree>
    <p:extLst>
      <p:ext uri="{BB962C8B-B14F-4D97-AF65-F5344CB8AC3E}">
        <p14:creationId xmlns:p14="http://schemas.microsoft.com/office/powerpoint/2010/main" val="294216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306161"/>
            <a:ext cx="11932920" cy="1219200"/>
          </a:xfrm>
        </p:spPr>
        <p:txBody>
          <a:bodyPr/>
          <a:lstStyle/>
          <a:p>
            <a:r>
              <a:rPr lang="en-US" b="1" dirty="0">
                <a:latin typeface="Sitka Heading" pitchFamily="2" charset="0"/>
              </a:rPr>
              <a:t>Conclusion and our Future Work</a:t>
            </a:r>
          </a:p>
        </p:txBody>
      </p:sp>
      <p:sp>
        <p:nvSpPr>
          <p:cNvPr id="3" name="Content Placeholder 2"/>
          <p:cNvSpPr>
            <a:spLocks noGrp="1"/>
          </p:cNvSpPr>
          <p:nvPr>
            <p:ph idx="1"/>
          </p:nvPr>
        </p:nvSpPr>
        <p:spPr>
          <a:xfrm>
            <a:off x="611506" y="1690068"/>
            <a:ext cx="11932920" cy="5625132"/>
          </a:xfrm>
        </p:spPr>
        <p:txBody>
          <a:bodyPr>
            <a:normAutofit fontScale="92500" lnSpcReduction="20000"/>
          </a:bodyPr>
          <a:lstStyle/>
          <a:p>
            <a:r>
              <a:rPr lang="en-US" dirty="0">
                <a:latin typeface="Sitka Heading" pitchFamily="2" charset="0"/>
              </a:rPr>
              <a:t>Thorough literature review of recent developments in </a:t>
            </a:r>
            <a:r>
              <a:rPr lang="en-US" dirty="0" err="1">
                <a:latin typeface="Sitka Heading" pitchFamily="2" charset="0"/>
              </a:rPr>
              <a:t>PhC</a:t>
            </a:r>
            <a:r>
              <a:rPr lang="en-US" dirty="0">
                <a:latin typeface="Sitka Heading" pitchFamily="2" charset="0"/>
              </a:rPr>
              <a:t> design</a:t>
            </a:r>
          </a:p>
          <a:p>
            <a:r>
              <a:rPr lang="en-US" dirty="0">
                <a:latin typeface="Sitka Heading" pitchFamily="2" charset="0"/>
              </a:rPr>
              <a:t>Study of </a:t>
            </a:r>
            <a:r>
              <a:rPr lang="en-US" dirty="0" err="1">
                <a:latin typeface="Sitka Heading" pitchFamily="2" charset="0"/>
              </a:rPr>
              <a:t>PhC</a:t>
            </a:r>
            <a:r>
              <a:rPr lang="en-US" dirty="0">
                <a:latin typeface="Sitka Heading" pitchFamily="2" charset="0"/>
              </a:rPr>
              <a:t> using computational methods</a:t>
            </a:r>
          </a:p>
          <a:p>
            <a:r>
              <a:rPr lang="en-US" dirty="0">
                <a:latin typeface="Sitka Heading" pitchFamily="2" charset="0"/>
              </a:rPr>
              <a:t>Creation of dataset for ML/DL model training</a:t>
            </a:r>
          </a:p>
          <a:p>
            <a:r>
              <a:rPr lang="en-US" dirty="0">
                <a:latin typeface="Sitka Heading" pitchFamily="2" charset="0"/>
              </a:rPr>
              <a:t>Training &amp; testing of Neural Network for inverse design</a:t>
            </a:r>
          </a:p>
          <a:p>
            <a:r>
              <a:rPr lang="en-US" dirty="0">
                <a:latin typeface="Sitka Heading" pitchFamily="2" charset="0"/>
              </a:rPr>
              <a:t>GUI creation for ease of use.</a:t>
            </a:r>
          </a:p>
          <a:p>
            <a:endParaRPr lang="en-US" dirty="0">
              <a:latin typeface="Sitka Heading" pitchFamily="2" charset="0"/>
            </a:endParaRPr>
          </a:p>
          <a:p>
            <a:endParaRPr lang="en-US" dirty="0">
              <a:latin typeface="Sitka Heading" pitchFamily="2" charset="0"/>
            </a:endParaRPr>
          </a:p>
          <a:p>
            <a:r>
              <a:rPr lang="en-US" dirty="0">
                <a:latin typeface="Sitka Heading" pitchFamily="2" charset="0"/>
              </a:rPr>
              <a:t>Use the models for the designing of highly accurate application specific photonic crystal sensor (</a:t>
            </a:r>
            <a:r>
              <a:rPr lang="en-US" dirty="0" err="1">
                <a:latin typeface="Sitka Heading" pitchFamily="2" charset="0"/>
              </a:rPr>
              <a:t>eg</a:t>
            </a:r>
            <a:r>
              <a:rPr lang="en-US" dirty="0">
                <a:latin typeface="Sitka Heading" pitchFamily="2" charset="0"/>
              </a:rPr>
              <a:t>. blood sugar sensor)</a:t>
            </a:r>
          </a:p>
          <a:p>
            <a:r>
              <a:rPr lang="en-US" dirty="0">
                <a:latin typeface="Sitka Heading" pitchFamily="2" charset="0"/>
              </a:rPr>
              <a:t>Generalizing GUI for multidimensional </a:t>
            </a:r>
            <a:r>
              <a:rPr lang="en-US" dirty="0" err="1">
                <a:latin typeface="Sitka Heading" pitchFamily="2" charset="0"/>
              </a:rPr>
              <a:t>PhCs</a:t>
            </a:r>
            <a:endParaRPr lang="en-US" dirty="0">
              <a:latin typeface="Sitka Heading" pitchFamily="2" charset="0"/>
            </a:endParaRPr>
          </a:p>
          <a:p>
            <a:r>
              <a:rPr lang="en-US" dirty="0">
                <a:latin typeface="Sitka Heading" pitchFamily="2" charset="0"/>
              </a:rPr>
              <a:t>Exploring the defect states in </a:t>
            </a:r>
            <a:r>
              <a:rPr lang="en-US" dirty="0" err="1">
                <a:latin typeface="Sitka Heading" pitchFamily="2" charset="0"/>
              </a:rPr>
              <a:t>PhCs</a:t>
            </a:r>
            <a:r>
              <a:rPr lang="en-US" dirty="0">
                <a:latin typeface="Sitka Heading" pitchFamily="2" charset="0"/>
              </a:rPr>
              <a:t> using ML.</a:t>
            </a:r>
          </a:p>
          <a:p>
            <a:endParaRPr lang="en-US" dirty="0">
              <a:latin typeface="Sitka Heading" pitchFamily="2" charset="0"/>
            </a:endParaRPr>
          </a:p>
        </p:txBody>
      </p:sp>
      <p:sp>
        <p:nvSpPr>
          <p:cNvPr id="4" name="Rounded Rectangle 3"/>
          <p:cNvSpPr/>
          <p:nvPr/>
        </p:nvSpPr>
        <p:spPr>
          <a:xfrm>
            <a:off x="709448" y="945931"/>
            <a:ext cx="3105807" cy="725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Work Done</a:t>
            </a:r>
          </a:p>
        </p:txBody>
      </p:sp>
      <p:sp>
        <p:nvSpPr>
          <p:cNvPr id="5" name="Rounded Rectangle 4"/>
          <p:cNvSpPr/>
          <p:nvPr/>
        </p:nvSpPr>
        <p:spPr>
          <a:xfrm>
            <a:off x="662940" y="4277233"/>
            <a:ext cx="3105807" cy="7252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Future goals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14500" y="3144268"/>
            <a:ext cx="9944100" cy="610880"/>
          </a:xfrm>
        </p:spPr>
        <p:txBody>
          <a:bodyPr>
            <a:noAutofit/>
          </a:bodyPr>
          <a:lstStyle/>
          <a:p>
            <a:pPr algn="ctr"/>
            <a:r>
              <a:rPr lang="en-US" sz="7800" dirty="0">
                <a:latin typeface="Castellar" pitchFamily="18" charset="0"/>
              </a:rPr>
              <a:t>THANK YOU</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3" name="Picture 5"/>
          <p:cNvPicPr>
            <a:picLocks noChangeAspect="1" noChangeArrowheads="1"/>
          </p:cNvPicPr>
          <p:nvPr/>
        </p:nvPicPr>
        <p:blipFill>
          <a:blip r:embed="rId3"/>
          <a:srcRect/>
          <a:stretch>
            <a:fillRect/>
          </a:stretch>
        </p:blipFill>
        <p:spPr bwMode="auto">
          <a:xfrm>
            <a:off x="8717354" y="946260"/>
            <a:ext cx="1657350" cy="1733550"/>
          </a:xfrm>
          <a:prstGeom prst="rect">
            <a:avLst/>
          </a:prstGeom>
          <a:noFill/>
          <a:ln w="9525">
            <a:noFill/>
            <a:miter lim="800000"/>
            <a:headEnd/>
            <a:tailEnd/>
          </a:ln>
          <a:effectLst/>
        </p:spPr>
      </p:pic>
      <p:pic>
        <p:nvPicPr>
          <p:cNvPr id="63496" name="Picture 8"/>
          <p:cNvPicPr>
            <a:picLocks noChangeAspect="1" noChangeArrowheads="1"/>
          </p:cNvPicPr>
          <p:nvPr/>
        </p:nvPicPr>
        <p:blipFill rotWithShape="1">
          <a:blip r:embed="rId4"/>
          <a:srcRect b="47920"/>
          <a:stretch/>
        </p:blipFill>
        <p:spPr bwMode="auto">
          <a:xfrm>
            <a:off x="0" y="477411"/>
            <a:ext cx="6559550" cy="1473310"/>
          </a:xfrm>
          <a:prstGeom prst="rect">
            <a:avLst/>
          </a:prstGeom>
          <a:noFill/>
          <a:ln w="9525">
            <a:noFill/>
            <a:miter lim="800000"/>
            <a:headEnd/>
            <a:tailEnd/>
          </a:ln>
          <a:effectLst/>
        </p:spPr>
      </p:pic>
      <p:sp>
        <p:nvSpPr>
          <p:cNvPr id="2" name="Title 1"/>
          <p:cNvSpPr>
            <a:spLocks noGrp="1"/>
          </p:cNvSpPr>
          <p:nvPr>
            <p:ph type="title"/>
          </p:nvPr>
        </p:nvSpPr>
        <p:spPr>
          <a:xfrm>
            <a:off x="1091698" y="-171848"/>
            <a:ext cx="11220123" cy="819807"/>
          </a:xfrm>
        </p:spPr>
        <p:txBody>
          <a:bodyPr>
            <a:normAutofit/>
          </a:bodyPr>
          <a:lstStyle/>
          <a:p>
            <a:r>
              <a:rPr lang="en-US" sz="4400" b="1" dirty="0">
                <a:latin typeface="Sitka Heading" pitchFamily="2" charset="0"/>
              </a:rPr>
              <a:t>Photonic Crystals: Semiconductors of Light</a:t>
            </a:r>
          </a:p>
        </p:txBody>
      </p:sp>
      <p:graphicFrame>
        <p:nvGraphicFramePr>
          <p:cNvPr id="63492" name="Object 4"/>
          <p:cNvGraphicFramePr>
            <a:graphicFrameLocks noChangeAspect="1"/>
          </p:cNvGraphicFramePr>
          <p:nvPr>
            <p:extLst>
              <p:ext uri="{D42A27DB-BD31-4B8C-83A1-F6EECF244321}">
                <p14:modId xmlns:p14="http://schemas.microsoft.com/office/powerpoint/2010/main" val="2224069122"/>
              </p:ext>
            </p:extLst>
          </p:nvPr>
        </p:nvGraphicFramePr>
        <p:xfrm>
          <a:off x="28877" y="1503457"/>
          <a:ext cx="1855198" cy="2420050"/>
        </p:xfrm>
        <a:graphic>
          <a:graphicData uri="http://schemas.openxmlformats.org/presentationml/2006/ole">
            <mc:AlternateContent xmlns:mc="http://schemas.openxmlformats.org/markup-compatibility/2006">
              <mc:Choice xmlns:v="urn:schemas-microsoft-com:vml" Requires="v">
                <p:oleObj name="Bitmap Image" r:id="rId5" imgW="1991003" imgH="2647619" progId="PBrush">
                  <p:embed/>
                </p:oleObj>
              </mc:Choice>
              <mc:Fallback>
                <p:oleObj name="Bitmap Image" r:id="rId5" imgW="1991003" imgH="2647619" progId="PBrush">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77" y="1503457"/>
                        <a:ext cx="1855198" cy="242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6"/>
          <p:cNvPicPr>
            <a:picLocks noChangeAspect="1" noChangeArrowheads="1"/>
          </p:cNvPicPr>
          <p:nvPr/>
        </p:nvPicPr>
        <p:blipFill>
          <a:blip r:embed="rId7"/>
          <a:srcRect/>
          <a:stretch>
            <a:fillRect/>
          </a:stretch>
        </p:blipFill>
        <p:spPr bwMode="auto">
          <a:xfrm>
            <a:off x="1919599" y="1822058"/>
            <a:ext cx="4765093" cy="1744718"/>
          </a:xfrm>
          <a:prstGeom prst="rect">
            <a:avLst/>
          </a:prstGeom>
          <a:noFill/>
          <a:ln w="9525">
            <a:noFill/>
            <a:miter lim="800000"/>
            <a:headEnd/>
            <a:tailEnd/>
          </a:ln>
          <a:effectLst/>
        </p:spPr>
      </p:pic>
      <p:sp>
        <p:nvSpPr>
          <p:cNvPr id="14" name="Line Callout 1 13"/>
          <p:cNvSpPr/>
          <p:nvPr/>
        </p:nvSpPr>
        <p:spPr>
          <a:xfrm>
            <a:off x="2353276" y="3553882"/>
            <a:ext cx="2941332" cy="1198180"/>
          </a:xfrm>
          <a:prstGeom prst="borderCallout1">
            <a:avLst>
              <a:gd name="adj1" fmla="val 1410"/>
              <a:gd name="adj2" fmla="val 51045"/>
              <a:gd name="adj3" fmla="val -43127"/>
              <a:gd name="adj4" fmla="val 63231"/>
            </a:avLst>
          </a:prstGeom>
          <a:noFill/>
        </p:spPr>
        <p:style>
          <a:lnRef idx="2">
            <a:schemeClr val="accent2"/>
          </a:lnRef>
          <a:fillRef idx="1">
            <a:schemeClr val="lt1"/>
          </a:fillRef>
          <a:effectRef idx="0">
            <a:schemeClr val="accent2"/>
          </a:effectRef>
          <a:fontRef idx="minor">
            <a:schemeClr val="dk1"/>
          </a:fontRef>
        </p:style>
        <p:txBody>
          <a:bodyPr lIns="98755" tIns="49378" rIns="98755" bIns="49378" rtlCol="0" anchor="ctr"/>
          <a:lstStyle/>
          <a:p>
            <a:pPr algn="ctr"/>
            <a:r>
              <a:rPr lang="en-US" b="1" dirty="0">
                <a:latin typeface="Sitka Heading" pitchFamily="2" charset="0"/>
              </a:rPr>
              <a:t>Optical analog of electronic band gaps in semiconductors crystals</a:t>
            </a:r>
          </a:p>
        </p:txBody>
      </p:sp>
      <p:graphicFrame>
        <p:nvGraphicFramePr>
          <p:cNvPr id="63490" name="Object 2"/>
          <p:cNvGraphicFramePr>
            <a:graphicFrameLocks noChangeAspect="1"/>
          </p:cNvGraphicFramePr>
          <p:nvPr>
            <p:extLst>
              <p:ext uri="{D42A27DB-BD31-4B8C-83A1-F6EECF244321}">
                <p14:modId xmlns:p14="http://schemas.microsoft.com/office/powerpoint/2010/main" val="2629978995"/>
              </p:ext>
            </p:extLst>
          </p:nvPr>
        </p:nvGraphicFramePr>
        <p:xfrm>
          <a:off x="-15540" y="3468593"/>
          <a:ext cx="1846804" cy="2343150"/>
        </p:xfrm>
        <a:graphic>
          <a:graphicData uri="http://schemas.openxmlformats.org/presentationml/2006/ole">
            <mc:AlternateContent xmlns:mc="http://schemas.openxmlformats.org/markup-compatibility/2006">
              <mc:Choice xmlns:v="urn:schemas-microsoft-com:vml" Requires="v">
                <p:oleObj name="Bitmap Image" r:id="rId8" imgW="2038095" imgH="2647619" progId="PBrush">
                  <p:embed/>
                </p:oleObj>
              </mc:Choice>
              <mc:Fallback>
                <p:oleObj name="Bitmap Image" r:id="rId8" imgW="2038095" imgH="2647619" progId="PBrush">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40" y="3468593"/>
                        <a:ext cx="1846804"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2"/>
          <p:cNvPicPr>
            <a:picLocks noChangeAspect="1" noChangeArrowheads="1"/>
          </p:cNvPicPr>
          <p:nvPr/>
        </p:nvPicPr>
        <p:blipFill>
          <a:blip r:embed="rId10"/>
          <a:srcRect/>
          <a:stretch>
            <a:fillRect/>
          </a:stretch>
        </p:blipFill>
        <p:spPr bwMode="auto">
          <a:xfrm>
            <a:off x="2053288" y="5345679"/>
            <a:ext cx="1955548" cy="1653041"/>
          </a:xfrm>
          <a:prstGeom prst="rect">
            <a:avLst/>
          </a:prstGeom>
          <a:noFill/>
          <a:ln w="9525">
            <a:noFill/>
            <a:miter lim="800000"/>
            <a:headEnd/>
            <a:tailEnd/>
          </a:ln>
          <a:effectLst/>
        </p:spPr>
      </p:pic>
      <p:pic>
        <p:nvPicPr>
          <p:cNvPr id="17" name="Picture 4" descr="https://www-old.mpi-halle.mpg.de/department2/fileadmin/user_upload/Research_Projects/Silicon_Photonics___Photovoltaics/Photonic_Crystal__Slabs___Gas-Sensors/b_Fig_2_gas.gif"/>
          <p:cNvPicPr>
            <a:picLocks noChangeAspect="1" noChangeArrowheads="1"/>
          </p:cNvPicPr>
          <p:nvPr/>
        </p:nvPicPr>
        <p:blipFill>
          <a:blip r:embed="rId11"/>
          <a:srcRect/>
          <a:stretch>
            <a:fillRect/>
          </a:stretch>
        </p:blipFill>
        <p:spPr bwMode="auto">
          <a:xfrm>
            <a:off x="5934493" y="5680262"/>
            <a:ext cx="2966473" cy="1147629"/>
          </a:xfrm>
          <a:prstGeom prst="rect">
            <a:avLst/>
          </a:prstGeom>
          <a:noFill/>
        </p:spPr>
      </p:pic>
      <p:sp>
        <p:nvSpPr>
          <p:cNvPr id="18" name="Rectangle 17"/>
          <p:cNvSpPr/>
          <p:nvPr/>
        </p:nvSpPr>
        <p:spPr>
          <a:xfrm>
            <a:off x="2053288" y="4797420"/>
            <a:ext cx="5439104" cy="4414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Sitka Heading" pitchFamily="2" charset="0"/>
              </a:rPr>
              <a:t>Some recently devised applications of  </a:t>
            </a:r>
            <a:r>
              <a:rPr lang="en-US" dirty="0" err="1">
                <a:latin typeface="Sitka Heading" pitchFamily="2" charset="0"/>
              </a:rPr>
              <a:t>PhC</a:t>
            </a:r>
            <a:endParaRPr lang="en-US" dirty="0">
              <a:latin typeface="Sitka Heading" pitchFamily="2" charset="0"/>
            </a:endParaRPr>
          </a:p>
        </p:txBody>
      </p:sp>
      <p:pic>
        <p:nvPicPr>
          <p:cNvPr id="19" name="Picture 5"/>
          <p:cNvPicPr>
            <a:picLocks noChangeAspect="1" noChangeArrowheads="1"/>
          </p:cNvPicPr>
          <p:nvPr/>
        </p:nvPicPr>
        <p:blipFill>
          <a:blip r:embed="rId12"/>
          <a:srcRect/>
          <a:stretch>
            <a:fillRect/>
          </a:stretch>
        </p:blipFill>
        <p:spPr bwMode="auto">
          <a:xfrm>
            <a:off x="4088449" y="5329572"/>
            <a:ext cx="1766431" cy="1707235"/>
          </a:xfrm>
          <a:prstGeom prst="rect">
            <a:avLst/>
          </a:prstGeom>
          <a:noFill/>
          <a:ln w="9525">
            <a:noFill/>
            <a:miter lim="800000"/>
            <a:headEnd/>
            <a:tailEnd/>
          </a:ln>
          <a:effectLst/>
        </p:spPr>
      </p:pic>
      <p:sp>
        <p:nvSpPr>
          <p:cNvPr id="20" name="Slide Number Placeholder 19"/>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3" name="Picture 6"/>
          <p:cNvPicPr>
            <a:picLocks noChangeAspect="1" noChangeArrowheads="1"/>
          </p:cNvPicPr>
          <p:nvPr/>
        </p:nvPicPr>
        <p:blipFill>
          <a:blip r:embed="rId13"/>
          <a:srcRect/>
          <a:stretch>
            <a:fillRect/>
          </a:stretch>
        </p:blipFill>
        <p:spPr bwMode="auto">
          <a:xfrm>
            <a:off x="6958183" y="908485"/>
            <a:ext cx="1634029" cy="1897582"/>
          </a:xfrm>
          <a:prstGeom prst="rect">
            <a:avLst/>
          </a:prstGeom>
          <a:noFill/>
          <a:ln w="9525">
            <a:noFill/>
            <a:miter lim="800000"/>
            <a:headEnd/>
            <a:tailEnd/>
          </a:ln>
          <a:effectLst/>
        </p:spPr>
      </p:pic>
      <p:pic>
        <p:nvPicPr>
          <p:cNvPr id="63495" name="Picture 7"/>
          <p:cNvPicPr>
            <a:picLocks noChangeAspect="1" noChangeArrowheads="1"/>
          </p:cNvPicPr>
          <p:nvPr/>
        </p:nvPicPr>
        <p:blipFill>
          <a:blip r:embed="rId14"/>
          <a:srcRect/>
          <a:stretch>
            <a:fillRect/>
          </a:stretch>
        </p:blipFill>
        <p:spPr bwMode="auto">
          <a:xfrm>
            <a:off x="10456815" y="919492"/>
            <a:ext cx="1047750" cy="1724025"/>
          </a:xfrm>
          <a:prstGeom prst="rect">
            <a:avLst/>
          </a:prstGeom>
          <a:noFill/>
          <a:ln w="9525">
            <a:noFill/>
            <a:miter lim="800000"/>
            <a:headEnd/>
            <a:tailEnd/>
          </a:ln>
          <a:effectLst/>
        </p:spPr>
      </p:pic>
      <p:pic>
        <p:nvPicPr>
          <p:cNvPr id="4" name="Picture 8"/>
          <p:cNvPicPr>
            <a:picLocks noChangeAspect="1" noChangeArrowheads="1"/>
          </p:cNvPicPr>
          <p:nvPr/>
        </p:nvPicPr>
        <p:blipFill>
          <a:blip r:embed="rId15"/>
          <a:srcRect/>
          <a:stretch>
            <a:fillRect/>
          </a:stretch>
        </p:blipFill>
        <p:spPr bwMode="auto">
          <a:xfrm rot="5400000">
            <a:off x="11344275" y="1025744"/>
            <a:ext cx="2286000" cy="1543050"/>
          </a:xfrm>
          <a:prstGeom prst="rect">
            <a:avLst/>
          </a:prstGeom>
          <a:noFill/>
          <a:ln w="9525">
            <a:noFill/>
            <a:miter lim="800000"/>
            <a:headEnd/>
            <a:tailEnd/>
          </a:ln>
          <a:effectLst/>
        </p:spPr>
      </p:pic>
      <p:sp>
        <p:nvSpPr>
          <p:cNvPr id="21" name="Rectangle 20"/>
          <p:cNvSpPr/>
          <p:nvPr/>
        </p:nvSpPr>
        <p:spPr>
          <a:xfrm>
            <a:off x="3429000" y="7020580"/>
            <a:ext cx="9391650" cy="523220"/>
          </a:xfrm>
          <a:prstGeom prst="rect">
            <a:avLst/>
          </a:prstGeom>
        </p:spPr>
        <p:txBody>
          <a:bodyPr wrap="square">
            <a:spAutoFit/>
          </a:bodyPr>
          <a:lstStyle/>
          <a:p>
            <a:r>
              <a:rPr lang="en-US" sz="1400" dirty="0">
                <a:latin typeface="Sitka Heading" pitchFamily="2" charset="0"/>
              </a:rPr>
              <a:t>[1] </a:t>
            </a:r>
            <a:r>
              <a:rPr lang="en-US" sz="1400" dirty="0" err="1">
                <a:latin typeface="Sitka Heading" pitchFamily="2" charset="0"/>
              </a:rPr>
              <a:t>Yablonovitch</a:t>
            </a:r>
            <a:r>
              <a:rPr lang="en-US" sz="1400" dirty="0">
                <a:latin typeface="Sitka Heading" pitchFamily="2" charset="0"/>
              </a:rPr>
              <a:t>, E. (1987). Inhibited spontaneous emission in solid-state physics and electronics. </a:t>
            </a:r>
            <a:r>
              <a:rPr lang="en-US" sz="1400" i="1" dirty="0">
                <a:latin typeface="Sitka Heading" pitchFamily="2" charset="0"/>
              </a:rPr>
              <a:t>Physical review letters</a:t>
            </a:r>
            <a:r>
              <a:rPr lang="en-US" sz="1400" dirty="0">
                <a:latin typeface="Sitka Heading" pitchFamily="2" charset="0"/>
              </a:rPr>
              <a:t>, </a:t>
            </a:r>
            <a:r>
              <a:rPr lang="en-US" sz="1400" i="1" dirty="0">
                <a:latin typeface="Sitka Heading" pitchFamily="2" charset="0"/>
              </a:rPr>
              <a:t>58</a:t>
            </a:r>
            <a:r>
              <a:rPr lang="en-US" sz="1400" dirty="0">
                <a:latin typeface="Sitka Heading" pitchFamily="2" charset="0"/>
              </a:rPr>
              <a:t>(20), 2059.</a:t>
            </a:r>
          </a:p>
        </p:txBody>
      </p:sp>
      <p:graphicFrame>
        <p:nvGraphicFramePr>
          <p:cNvPr id="63491" name="Object 3"/>
          <p:cNvGraphicFramePr>
            <a:graphicFrameLocks noChangeAspect="1"/>
          </p:cNvGraphicFramePr>
          <p:nvPr>
            <p:extLst>
              <p:ext uri="{D42A27DB-BD31-4B8C-83A1-F6EECF244321}">
                <p14:modId xmlns:p14="http://schemas.microsoft.com/office/powerpoint/2010/main" val="1436043100"/>
              </p:ext>
            </p:extLst>
          </p:nvPr>
        </p:nvGraphicFramePr>
        <p:xfrm>
          <a:off x="-6356" y="5400962"/>
          <a:ext cx="1766431" cy="2305050"/>
        </p:xfrm>
        <a:graphic>
          <a:graphicData uri="http://schemas.openxmlformats.org/presentationml/2006/ole">
            <mc:AlternateContent xmlns:mc="http://schemas.openxmlformats.org/markup-compatibility/2006">
              <mc:Choice xmlns:v="urn:schemas-microsoft-com:vml" Requires="v">
                <p:oleObj name="Bitmap Image" r:id="rId16" imgW="2000000" imgH="2638095" progId="Paint.Picture">
                  <p:embed/>
                </p:oleObj>
              </mc:Choice>
              <mc:Fallback>
                <p:oleObj name="Bitmap Image" r:id="rId16" imgW="2000000" imgH="2638095" progId="Paint.Picture">
                  <p:embed/>
                  <p:pic>
                    <p:nvPicPr>
                      <p:cNvPr id="0"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56" y="5400962"/>
                        <a:ext cx="1766431"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a:extLst>
              <a:ext uri="{FF2B5EF4-FFF2-40B4-BE49-F238E27FC236}">
                <a16:creationId xmlns:a16="http://schemas.microsoft.com/office/drawing/2014/main" id="{D48F9A43-3EEE-C3BE-EFF1-2DAECDB989C3}"/>
              </a:ext>
            </a:extLst>
          </p:cNvPr>
          <p:cNvGraphicFramePr>
            <a:graphicFrameLocks noGrp="1"/>
          </p:cNvGraphicFramePr>
          <p:nvPr>
            <p:extLst>
              <p:ext uri="{D42A27DB-BD31-4B8C-83A1-F6EECF244321}">
                <p14:modId xmlns:p14="http://schemas.microsoft.com/office/powerpoint/2010/main" val="2194283292"/>
              </p:ext>
            </p:extLst>
          </p:nvPr>
        </p:nvGraphicFramePr>
        <p:xfrm>
          <a:off x="8941877" y="3130690"/>
          <a:ext cx="3689131" cy="3253830"/>
        </p:xfrm>
        <a:graphic>
          <a:graphicData uri="http://schemas.openxmlformats.org/drawingml/2006/table">
            <a:tbl>
              <a:tblPr firstRow="1" bandRow="1">
                <a:tableStyleId>{17292A2E-F333-43FB-9621-5CBBE7FDCDCB}</a:tableStyleId>
              </a:tblPr>
              <a:tblGrid>
                <a:gridCol w="841131">
                  <a:extLst>
                    <a:ext uri="{9D8B030D-6E8A-4147-A177-3AD203B41FA5}">
                      <a16:colId xmlns:a16="http://schemas.microsoft.com/office/drawing/2014/main" val="20000"/>
                    </a:ext>
                  </a:extLst>
                </a:gridCol>
                <a:gridCol w="2848000">
                  <a:extLst>
                    <a:ext uri="{9D8B030D-6E8A-4147-A177-3AD203B41FA5}">
                      <a16:colId xmlns:a16="http://schemas.microsoft.com/office/drawing/2014/main" val="20001"/>
                    </a:ext>
                  </a:extLst>
                </a:gridCol>
              </a:tblGrid>
              <a:tr h="489255">
                <a:tc gridSpan="2">
                  <a:txBody>
                    <a:bodyPr/>
                    <a:lstStyle/>
                    <a:p>
                      <a:pPr algn="ctr"/>
                      <a:r>
                        <a:rPr lang="en-US" dirty="0">
                          <a:latin typeface="Sitka Heading" pitchFamily="2" charset="0"/>
                        </a:rPr>
                        <a:t>Future Prospects for </a:t>
                      </a:r>
                      <a:r>
                        <a:rPr lang="en-US" dirty="0" err="1">
                          <a:latin typeface="Sitka Heading" pitchFamily="2" charset="0"/>
                        </a:rPr>
                        <a:t>PhC</a:t>
                      </a:r>
                      <a:r>
                        <a:rPr lang="en-US" dirty="0">
                          <a:latin typeface="Sitka Heading" pitchFamily="2" charset="0"/>
                        </a:rPr>
                        <a:t> application</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861090">
                <a:tc>
                  <a:txBody>
                    <a:bodyPr/>
                    <a:lstStyle/>
                    <a:p>
                      <a:r>
                        <a:rPr lang="en-US" dirty="0">
                          <a:latin typeface="Sitka Heading" pitchFamily="2" charset="0"/>
                        </a:rPr>
                        <a:t>5-10 years: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Sitka Heading" pitchFamily="2" charset="0"/>
                        </a:rPr>
                        <a:t>Photonic crystal “diodes” and “transistors”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61090">
                <a:tc>
                  <a:txBody>
                    <a:bodyPr/>
                    <a:lstStyle/>
                    <a:p>
                      <a:pPr algn="just">
                        <a:buNone/>
                      </a:pPr>
                      <a:r>
                        <a:rPr lang="en-US" dirty="0">
                          <a:latin typeface="Sitka Heading" pitchFamily="2" charset="0"/>
                        </a:rPr>
                        <a:t>10-15 years: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buNone/>
                      </a:pPr>
                      <a:r>
                        <a:rPr lang="en-US" dirty="0">
                          <a:latin typeface="Sitka Heading" pitchFamily="2" charset="0"/>
                        </a:rPr>
                        <a:t>Photonic crystal logic circuits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61090">
                <a:tc>
                  <a:txBody>
                    <a:bodyPr/>
                    <a:lstStyle/>
                    <a:p>
                      <a:pPr marL="0" marR="0" indent="0" algn="just" defTabSz="987552" rtl="0" eaLnBrk="1" fontAlgn="auto" latinLnBrk="0" hangingPunct="1">
                        <a:lnSpc>
                          <a:spcPct val="100000"/>
                        </a:lnSpc>
                        <a:spcBef>
                          <a:spcPts val="0"/>
                        </a:spcBef>
                        <a:spcAft>
                          <a:spcPts val="0"/>
                        </a:spcAft>
                        <a:buClrTx/>
                        <a:buSzTx/>
                        <a:buFontTx/>
                        <a:buNone/>
                        <a:tabLst/>
                        <a:defRPr/>
                      </a:pPr>
                      <a:r>
                        <a:rPr lang="en-US" dirty="0">
                          <a:latin typeface="Sitka Heading" pitchFamily="2" charset="0"/>
                        </a:rPr>
                        <a:t>15-25 years: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just" defTabSz="987552" rtl="0" eaLnBrk="1" fontAlgn="auto" latinLnBrk="0" hangingPunct="1">
                        <a:lnSpc>
                          <a:spcPct val="100000"/>
                        </a:lnSpc>
                        <a:spcBef>
                          <a:spcPts val="0"/>
                        </a:spcBef>
                        <a:spcAft>
                          <a:spcPts val="0"/>
                        </a:spcAft>
                        <a:buClrTx/>
                        <a:buSzTx/>
                        <a:buFontTx/>
                        <a:buNone/>
                        <a:tabLst/>
                        <a:defRPr/>
                      </a:pPr>
                      <a:r>
                        <a:rPr lang="en-US" dirty="0">
                          <a:latin typeface="Sitka Heading" pitchFamily="2" charset="0"/>
                        </a:rPr>
                        <a:t>Optical computers driven by photonic crystals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258863"/>
            <a:ext cx="11932920" cy="1219200"/>
          </a:xfrm>
        </p:spPr>
        <p:txBody>
          <a:bodyPr>
            <a:normAutofit/>
          </a:bodyPr>
          <a:lstStyle/>
          <a:p>
            <a:r>
              <a:rPr lang="en-US" sz="4400" b="1" dirty="0" err="1">
                <a:latin typeface="Sitka Heading" pitchFamily="2" charset="0"/>
              </a:rPr>
              <a:t>PhC</a:t>
            </a:r>
            <a:r>
              <a:rPr lang="en-US" sz="4400" b="1" dirty="0">
                <a:latin typeface="Sitka Heading" pitchFamily="2" charset="0"/>
              </a:rPr>
              <a:t> device Design (Traditional) Procedure</a:t>
            </a:r>
          </a:p>
        </p:txBody>
      </p:sp>
      <p:graphicFrame>
        <p:nvGraphicFramePr>
          <p:cNvPr id="8" name="Diagram 7"/>
          <p:cNvGraphicFramePr/>
          <p:nvPr/>
        </p:nvGraphicFramePr>
        <p:xfrm>
          <a:off x="157653" y="1450439"/>
          <a:ext cx="10231821" cy="5486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e 8"/>
          <p:cNvGraphicFramePr>
            <a:graphicFrameLocks noGrp="1"/>
          </p:cNvGraphicFramePr>
          <p:nvPr/>
        </p:nvGraphicFramePr>
        <p:xfrm>
          <a:off x="10468303" y="2492703"/>
          <a:ext cx="2790497" cy="1341120"/>
        </p:xfrm>
        <a:graphic>
          <a:graphicData uri="http://schemas.openxmlformats.org/drawingml/2006/table">
            <a:tbl>
              <a:tblPr firstRow="1" bandRow="1">
                <a:tableStyleId>{073A0DAA-6AF3-43AB-8588-CEC1D06C72B9}</a:tableStyleId>
              </a:tblPr>
              <a:tblGrid>
                <a:gridCol w="2790497">
                  <a:extLst>
                    <a:ext uri="{9D8B030D-6E8A-4147-A177-3AD203B41FA5}">
                      <a16:colId xmlns:a16="http://schemas.microsoft.com/office/drawing/2014/main" val="20000"/>
                    </a:ext>
                  </a:extLst>
                </a:gridCol>
              </a:tblGrid>
              <a:tr h="370840">
                <a:tc>
                  <a:txBody>
                    <a:bodyPr/>
                    <a:lstStyle/>
                    <a:p>
                      <a:pPr algn="ctr"/>
                      <a:r>
                        <a:rPr lang="en-US" dirty="0">
                          <a:latin typeface="Sitka Heading" pitchFamily="2" charset="0"/>
                        </a:rPr>
                        <a:t>Disadvantages?</a:t>
                      </a:r>
                    </a:p>
                  </a:txBody>
                  <a:tcPr/>
                </a:tc>
                <a:extLst>
                  <a:ext uri="{0D108BD9-81ED-4DB2-BD59-A6C34878D82A}">
                    <a16:rowId xmlns:a16="http://schemas.microsoft.com/office/drawing/2014/main" val="10000"/>
                  </a:ext>
                </a:extLst>
              </a:tr>
              <a:tr h="370840">
                <a:tc>
                  <a:txBody>
                    <a:bodyPr/>
                    <a:lstStyle/>
                    <a:p>
                      <a:pPr algn="l">
                        <a:buFont typeface="Arial" pitchFamily="34" charset="0"/>
                        <a:buChar char="•"/>
                      </a:pPr>
                      <a:r>
                        <a:rPr lang="en-US" dirty="0">
                          <a:latin typeface="Sitka Heading" pitchFamily="2" charset="0"/>
                        </a:rPr>
                        <a:t>Time consuming</a:t>
                      </a:r>
                    </a:p>
                    <a:p>
                      <a:pPr algn="l">
                        <a:buFont typeface="Arial" pitchFamily="34" charset="0"/>
                        <a:buChar char="•"/>
                      </a:pPr>
                      <a:r>
                        <a:rPr lang="en-US" dirty="0">
                          <a:latin typeface="Sitka Heading" pitchFamily="2" charset="0"/>
                        </a:rPr>
                        <a:t>Design</a:t>
                      </a:r>
                      <a:r>
                        <a:rPr lang="en-US" baseline="0" dirty="0">
                          <a:latin typeface="Sitka Heading" pitchFamily="2" charset="0"/>
                        </a:rPr>
                        <a:t> accuracy and efficiency not very high</a:t>
                      </a:r>
                    </a:p>
                  </a:txBody>
                  <a:tcPr/>
                </a:tc>
                <a:extLst>
                  <a:ext uri="{0D108BD9-81ED-4DB2-BD59-A6C34878D82A}">
                    <a16:rowId xmlns:a16="http://schemas.microsoft.com/office/drawing/2014/main" val="10001"/>
                  </a:ext>
                </a:extLst>
              </a:tr>
            </a:tbl>
          </a:graphicData>
        </a:graphic>
      </p:graphicFrame>
      <p:sp>
        <p:nvSpPr>
          <p:cNvPr id="10" name="Rounded Rectangle 9"/>
          <p:cNvSpPr/>
          <p:nvPr/>
        </p:nvSpPr>
        <p:spPr>
          <a:xfrm>
            <a:off x="10515591" y="4367047"/>
            <a:ext cx="2506717" cy="126124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ysClr val="windowText" lastClr="000000"/>
                </a:solidFill>
                <a:latin typeface="Sitka Heading" pitchFamily="2" charset="0"/>
              </a:rPr>
              <a:t>We need to device a better process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2940" y="-274629"/>
            <a:ext cx="11932920" cy="1219200"/>
          </a:xfrm>
        </p:spPr>
        <p:txBody>
          <a:bodyPr>
            <a:normAutofit/>
          </a:bodyPr>
          <a:lstStyle/>
          <a:p>
            <a:r>
              <a:rPr lang="en-US" sz="4400" b="1" dirty="0">
                <a:latin typeface="Sitka Heading" pitchFamily="2" charset="0"/>
              </a:rPr>
              <a:t>Literature Review</a:t>
            </a:r>
          </a:p>
        </p:txBody>
      </p:sp>
      <p:sp>
        <p:nvSpPr>
          <p:cNvPr id="5" name="TextBox 4"/>
          <p:cNvSpPr txBox="1"/>
          <p:nvPr/>
        </p:nvSpPr>
        <p:spPr>
          <a:xfrm>
            <a:off x="252248" y="993228"/>
            <a:ext cx="8940268" cy="461665"/>
          </a:xfrm>
          <a:prstGeom prst="rect">
            <a:avLst/>
          </a:prstGeom>
          <a:noFill/>
        </p:spPr>
        <p:txBody>
          <a:bodyPr wrap="none" rtlCol="0">
            <a:spAutoFit/>
          </a:bodyPr>
          <a:lstStyle/>
          <a:p>
            <a:pPr>
              <a:buFont typeface="Arial" pitchFamily="34" charset="0"/>
              <a:buChar char="•"/>
            </a:pPr>
            <a:r>
              <a:rPr lang="en-US" sz="2400" dirty="0">
                <a:solidFill>
                  <a:srgbClr val="FF0000"/>
                </a:solidFill>
                <a:latin typeface="Sitka Heading" pitchFamily="2" charset="0"/>
              </a:rPr>
              <a:t>ML/DL aided Photonic Crystal Design </a:t>
            </a:r>
            <a:r>
              <a:rPr lang="en-US" sz="2400" dirty="0">
                <a:latin typeface="Sitka Heading" pitchFamily="2" charset="0"/>
              </a:rPr>
              <a:t>is getting increasingly popular</a:t>
            </a:r>
          </a:p>
        </p:txBody>
      </p:sp>
      <p:pic>
        <p:nvPicPr>
          <p:cNvPr id="89090" name="Picture 2"/>
          <p:cNvPicPr>
            <a:picLocks noChangeAspect="1" noChangeArrowheads="1"/>
          </p:cNvPicPr>
          <p:nvPr/>
        </p:nvPicPr>
        <p:blipFill>
          <a:blip r:embed="rId2"/>
          <a:srcRect/>
          <a:stretch>
            <a:fillRect/>
          </a:stretch>
        </p:blipFill>
        <p:spPr bwMode="auto">
          <a:xfrm>
            <a:off x="6884435" y="1576552"/>
            <a:ext cx="6374365" cy="4147481"/>
          </a:xfrm>
          <a:prstGeom prst="rect">
            <a:avLst/>
          </a:prstGeom>
          <a:noFill/>
          <a:ln w="9525">
            <a:noFill/>
            <a:miter lim="800000"/>
            <a:headEnd/>
            <a:tailEnd/>
          </a:ln>
          <a:effectLst/>
        </p:spPr>
      </p:pic>
      <p:sp>
        <p:nvSpPr>
          <p:cNvPr id="7" name="TextBox 6"/>
          <p:cNvSpPr txBox="1"/>
          <p:nvPr/>
        </p:nvSpPr>
        <p:spPr>
          <a:xfrm>
            <a:off x="409903" y="1406416"/>
            <a:ext cx="4828566" cy="461665"/>
          </a:xfrm>
          <a:prstGeom prst="rect">
            <a:avLst/>
          </a:prstGeom>
          <a:noFill/>
        </p:spPr>
        <p:txBody>
          <a:bodyPr wrap="none" rtlCol="0">
            <a:spAutoFit/>
          </a:bodyPr>
          <a:lstStyle/>
          <a:p>
            <a:r>
              <a:rPr lang="en-US" sz="2400" dirty="0">
                <a:latin typeface="Sitka Heading" pitchFamily="2" charset="0"/>
              </a:rPr>
              <a:t>Two ways ML/DL can help with </a:t>
            </a:r>
            <a:r>
              <a:rPr lang="en-US" sz="2400" dirty="0" err="1">
                <a:latin typeface="Sitka Heading" pitchFamily="2" charset="0"/>
              </a:rPr>
              <a:t>PhC</a:t>
            </a:r>
            <a:endParaRPr lang="en-US" sz="2400" dirty="0">
              <a:latin typeface="Sitka Heading" pitchFamily="2" charset="0"/>
            </a:endParaRPr>
          </a:p>
        </p:txBody>
      </p:sp>
      <p:sp>
        <p:nvSpPr>
          <p:cNvPr id="8" name="Rectangle 7"/>
          <p:cNvSpPr/>
          <p:nvPr/>
        </p:nvSpPr>
        <p:spPr>
          <a:xfrm>
            <a:off x="405579" y="1970800"/>
            <a:ext cx="3833101" cy="3046988"/>
          </a:xfrm>
          <a:prstGeom prst="rect">
            <a:avLst/>
          </a:prstGeom>
        </p:spPr>
        <p:txBody>
          <a:bodyPr wrap="none">
            <a:spAutoFit/>
          </a:bodyPr>
          <a:lstStyle/>
          <a:p>
            <a:pPr marL="457200" indent="-457200">
              <a:buAutoNum type="arabicPeriod"/>
            </a:pPr>
            <a:r>
              <a:rPr lang="en-US" sz="2400" b="1" dirty="0">
                <a:latin typeface="Sitka Heading" pitchFamily="2" charset="0"/>
              </a:rPr>
              <a:t>Forward Design model:</a:t>
            </a:r>
          </a:p>
          <a:p>
            <a:pPr marL="457200" indent="-457200">
              <a:buAutoNum type="arabicPeriod"/>
            </a:pPr>
            <a:endParaRPr lang="en-US" sz="2400" dirty="0">
              <a:latin typeface="Sitka Heading" pitchFamily="2" charset="0"/>
            </a:endParaRPr>
          </a:p>
          <a:p>
            <a:pPr marL="457200" indent="-457200">
              <a:buAutoNum type="arabicPeriod"/>
            </a:pPr>
            <a:endParaRPr lang="en-US" sz="2400" b="1" dirty="0">
              <a:latin typeface="Sitka Heading" pitchFamily="2" charset="0"/>
            </a:endParaRPr>
          </a:p>
          <a:p>
            <a:pPr marL="457200" indent="-457200">
              <a:buAutoNum type="arabicPeriod"/>
            </a:pPr>
            <a:endParaRPr lang="en-US" sz="2400" b="1" dirty="0">
              <a:latin typeface="Sitka Heading" pitchFamily="2" charset="0"/>
            </a:endParaRPr>
          </a:p>
          <a:p>
            <a:pPr marL="457200" indent="-457200">
              <a:buAutoNum type="arabicPeriod"/>
            </a:pPr>
            <a:endParaRPr lang="en-US" sz="2400" b="1" dirty="0">
              <a:latin typeface="Sitka Heading" pitchFamily="2" charset="0"/>
            </a:endParaRPr>
          </a:p>
          <a:p>
            <a:pPr marL="457200" indent="-457200"/>
            <a:endParaRPr lang="en-US" sz="2400" b="1" dirty="0">
              <a:latin typeface="Sitka Heading" pitchFamily="2" charset="0"/>
            </a:endParaRPr>
          </a:p>
          <a:p>
            <a:pPr marL="457200" indent="-457200"/>
            <a:r>
              <a:rPr lang="en-US" sz="2400" b="1" dirty="0">
                <a:latin typeface="Sitka Heading" pitchFamily="2" charset="0"/>
              </a:rPr>
              <a:t>2. Inverse Design model: </a:t>
            </a:r>
          </a:p>
          <a:p>
            <a:pPr marL="457200" indent="-457200"/>
            <a:endParaRPr lang="en-US" sz="2400" dirty="0">
              <a:latin typeface="Sitka Heading" pitchFamily="2" charset="0"/>
            </a:endParaRPr>
          </a:p>
        </p:txBody>
      </p:sp>
      <p:sp>
        <p:nvSpPr>
          <p:cNvPr id="9" name="Rounded Rectangle 8"/>
          <p:cNvSpPr/>
          <p:nvPr/>
        </p:nvSpPr>
        <p:spPr>
          <a:xfrm>
            <a:off x="228600" y="2951443"/>
            <a:ext cx="3358055" cy="9301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Design parameters</a:t>
            </a:r>
          </a:p>
          <a:p>
            <a:pPr algn="ctr"/>
            <a:r>
              <a:rPr lang="en-US" dirty="0">
                <a:solidFill>
                  <a:sysClr val="windowText" lastClr="000000"/>
                </a:solidFill>
              </a:rPr>
              <a:t>(materials, thickness of layers, number of periods)</a:t>
            </a:r>
          </a:p>
        </p:txBody>
      </p:sp>
      <p:sp>
        <p:nvSpPr>
          <p:cNvPr id="10" name="Rounded Rectangle 9"/>
          <p:cNvSpPr/>
          <p:nvPr/>
        </p:nvSpPr>
        <p:spPr>
          <a:xfrm>
            <a:off x="4716600" y="3053255"/>
            <a:ext cx="2117742" cy="70944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 gap structure</a:t>
            </a:r>
          </a:p>
        </p:txBody>
      </p:sp>
      <p:cxnSp>
        <p:nvCxnSpPr>
          <p:cNvPr id="12" name="Straight Arrow Connector 11"/>
          <p:cNvCxnSpPr>
            <a:stCxn id="9" idx="3"/>
            <a:endCxn id="10" idx="1"/>
          </p:cNvCxnSpPr>
          <p:nvPr/>
        </p:nvCxnSpPr>
        <p:spPr>
          <a:xfrm flipV="1">
            <a:off x="3586655" y="3407980"/>
            <a:ext cx="1129945" cy="85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668108" y="4916869"/>
            <a:ext cx="3358055" cy="93016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Design parameters</a:t>
            </a:r>
          </a:p>
          <a:p>
            <a:pPr algn="ctr"/>
            <a:r>
              <a:rPr lang="en-US" dirty="0">
                <a:solidFill>
                  <a:sysClr val="windowText" lastClr="000000"/>
                </a:solidFill>
              </a:rPr>
              <a:t>(materials, thickness of layers, number of periods)</a:t>
            </a:r>
          </a:p>
        </p:txBody>
      </p:sp>
      <p:sp>
        <p:nvSpPr>
          <p:cNvPr id="15" name="Rounded Rectangle 14"/>
          <p:cNvSpPr/>
          <p:nvPr/>
        </p:nvSpPr>
        <p:spPr>
          <a:xfrm>
            <a:off x="194530" y="5021966"/>
            <a:ext cx="2117742" cy="70944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Band gap structure</a:t>
            </a:r>
          </a:p>
        </p:txBody>
      </p:sp>
      <p:cxnSp>
        <p:nvCxnSpPr>
          <p:cNvPr id="16" name="Straight Arrow Connector 15"/>
          <p:cNvCxnSpPr>
            <a:stCxn id="15" idx="3"/>
            <a:endCxn id="14" idx="1"/>
          </p:cNvCxnSpPr>
          <p:nvPr/>
        </p:nvCxnSpPr>
        <p:spPr>
          <a:xfrm>
            <a:off x="2312272" y="5376691"/>
            <a:ext cx="1355836" cy="52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D57F1E4F-1CFF-5643-939E-217C01CDF565}" type="slidenum">
              <a:rPr lang="en-US" smtClean="0"/>
              <a:pPr/>
              <a:t>4</a:t>
            </a:fld>
            <a:endParaRPr lang="en-US" dirty="0"/>
          </a:p>
        </p:txBody>
      </p:sp>
      <p:sp>
        <p:nvSpPr>
          <p:cNvPr id="19" name="TextBox 18"/>
          <p:cNvSpPr txBox="1"/>
          <p:nvPr/>
        </p:nvSpPr>
        <p:spPr>
          <a:xfrm>
            <a:off x="0" y="6145649"/>
            <a:ext cx="13258800" cy="1169551"/>
          </a:xfrm>
          <a:prstGeom prst="rect">
            <a:avLst/>
          </a:prstGeom>
          <a:noFill/>
        </p:spPr>
        <p:txBody>
          <a:bodyPr wrap="square" rtlCol="0">
            <a:spAutoFit/>
          </a:bodyPr>
          <a:lstStyle/>
          <a:p>
            <a:r>
              <a:rPr lang="en-US" sz="1400" dirty="0">
                <a:latin typeface="Sitka Heading" pitchFamily="2" charset="0"/>
              </a:rPr>
              <a:t>[2] Christensen, Thomas, et al. "Predictive and generative machine learning models for photonic crystals.“ </a:t>
            </a:r>
            <a:r>
              <a:rPr lang="en-US" sz="1400" dirty="0" err="1">
                <a:latin typeface="Sitka Heading" pitchFamily="2" charset="0"/>
              </a:rPr>
              <a:t>Nanophotonics</a:t>
            </a:r>
            <a:r>
              <a:rPr lang="en-US" sz="1400" dirty="0">
                <a:latin typeface="Sitka Heading" pitchFamily="2" charset="0"/>
              </a:rPr>
              <a:t> 9.13 (2020): 4183-4192.</a:t>
            </a:r>
          </a:p>
          <a:p>
            <a:r>
              <a:rPr lang="en-US" sz="1400" dirty="0">
                <a:latin typeface="Sitka Heading" pitchFamily="2" charset="0"/>
              </a:rPr>
              <a:t>[3] </a:t>
            </a:r>
            <a:r>
              <a:rPr lang="en-US" sz="1400" dirty="0" err="1">
                <a:latin typeface="Sitka Heading" pitchFamily="2" charset="0"/>
              </a:rPr>
              <a:t>Chugh</a:t>
            </a:r>
            <a:r>
              <a:rPr lang="en-US" sz="1400" dirty="0">
                <a:latin typeface="Sitka Heading" pitchFamily="2" charset="0"/>
              </a:rPr>
              <a:t>, Sunny, et al. "Machine learning approach for computing optical properties of a photonic crystal fiber," Opt. Express 27, 36414-36425 (2019)</a:t>
            </a:r>
          </a:p>
          <a:p>
            <a:r>
              <a:rPr lang="en-US" sz="1400" dirty="0">
                <a:latin typeface="Sitka Heading" pitchFamily="2" charset="0"/>
              </a:rPr>
              <a:t>[4] </a:t>
            </a:r>
            <a:r>
              <a:rPr lang="en-US" sz="1400" dirty="0" err="1">
                <a:latin typeface="Sitka Heading" pitchFamily="2" charset="0"/>
              </a:rPr>
              <a:t>Ghosh</a:t>
            </a:r>
            <a:r>
              <a:rPr lang="en-US" sz="1400" dirty="0">
                <a:latin typeface="Sitka Heading" pitchFamily="2" charset="0"/>
              </a:rPr>
              <a:t>, </a:t>
            </a:r>
            <a:r>
              <a:rPr lang="en-US" sz="1400" dirty="0" err="1">
                <a:latin typeface="Sitka Heading" pitchFamily="2" charset="0"/>
              </a:rPr>
              <a:t>Alekhya</a:t>
            </a:r>
            <a:r>
              <a:rPr lang="en-US" sz="1400" dirty="0">
                <a:latin typeface="Sitka Heading" pitchFamily="2" charset="0"/>
              </a:rPr>
              <a:t>, et al. "An approach to design photonic crystal gas sensor using machine learning." </a:t>
            </a:r>
            <a:r>
              <a:rPr lang="en-US" sz="1400" dirty="0" err="1">
                <a:latin typeface="Sitka Heading" pitchFamily="2" charset="0"/>
              </a:rPr>
              <a:t>Optik</a:t>
            </a:r>
            <a:r>
              <a:rPr lang="en-US" sz="1400" dirty="0">
                <a:latin typeface="Sitka Heading" pitchFamily="2" charset="0"/>
              </a:rPr>
              <a:t> 208 (2020): 163997.</a:t>
            </a:r>
          </a:p>
          <a:p>
            <a:r>
              <a:rPr lang="en-US" sz="1400" dirty="0">
                <a:latin typeface="Sitka Heading" pitchFamily="2" charset="0"/>
              </a:rPr>
              <a:t>[5] Zhan, Tao, et al. "A general machine learning-based approach for inverse design of one-dimensional photonic crystals toward targeted visible light reflection spectrum." Optics Communications 510 (2022): 127920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srcRect/>
          <a:stretch>
            <a:fillRect/>
          </a:stretch>
        </p:blipFill>
        <p:spPr bwMode="auto">
          <a:xfrm>
            <a:off x="9390065" y="4461646"/>
            <a:ext cx="4026395" cy="2632841"/>
          </a:xfrm>
          <a:prstGeom prst="rect">
            <a:avLst/>
          </a:prstGeom>
          <a:noFill/>
          <a:ln w="9525">
            <a:noFill/>
            <a:miter lim="800000"/>
            <a:headEnd/>
            <a:tailEnd/>
          </a:ln>
          <a:effectLst/>
        </p:spPr>
      </p:pic>
      <p:sp>
        <p:nvSpPr>
          <p:cNvPr id="5" name="Title 1"/>
          <p:cNvSpPr txBox="1">
            <a:spLocks/>
          </p:cNvSpPr>
          <p:nvPr/>
        </p:nvSpPr>
        <p:spPr>
          <a:xfrm>
            <a:off x="662940" y="-258863"/>
            <a:ext cx="11932920" cy="1219200"/>
          </a:xfrm>
          <a:prstGeom prst="rect">
            <a:avLst/>
          </a:prstGeom>
        </p:spPr>
        <p:txBody>
          <a:bodyPr vert="horz" lIns="98755" tIns="49378" rIns="98755" bIns="49378" rtlCol="0" anchor="ctr">
            <a:normAutofit/>
          </a:bodyPr>
          <a:lstStyle/>
          <a:p>
            <a:pPr marL="0" marR="0" lvl="0" indent="0" algn="ctr" defTabSz="987552"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tx1"/>
                </a:solidFill>
                <a:effectLst/>
                <a:uLnTx/>
                <a:uFillTx/>
                <a:latin typeface="Sitka Heading" pitchFamily="2" charset="0"/>
                <a:ea typeface="+mj-ea"/>
                <a:cs typeface="+mj-cs"/>
              </a:rPr>
              <a:t>PhC</a:t>
            </a:r>
            <a:r>
              <a:rPr kumimoji="0" lang="en-US" sz="4400" b="1" i="0" u="none" strike="noStrike" kern="1200" cap="none" spc="0" normalizeH="0" baseline="0" noProof="0" dirty="0">
                <a:ln>
                  <a:noFill/>
                </a:ln>
                <a:solidFill>
                  <a:schemeClr val="tx1"/>
                </a:solidFill>
                <a:effectLst/>
                <a:uLnTx/>
                <a:uFillTx/>
                <a:latin typeface="Sitka Heading" pitchFamily="2" charset="0"/>
                <a:ea typeface="+mj-ea"/>
                <a:cs typeface="+mj-cs"/>
              </a:rPr>
              <a:t> device Design (ML/DL) Procedure</a:t>
            </a:r>
          </a:p>
        </p:txBody>
      </p:sp>
      <p:graphicFrame>
        <p:nvGraphicFramePr>
          <p:cNvPr id="6" name="Diagram 5"/>
          <p:cNvGraphicFramePr/>
          <p:nvPr/>
        </p:nvGraphicFramePr>
        <p:xfrm>
          <a:off x="78830" y="1119353"/>
          <a:ext cx="9238592" cy="5770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e 6"/>
          <p:cNvGraphicFramePr>
            <a:graphicFrameLocks noGrp="1"/>
          </p:cNvGraphicFramePr>
          <p:nvPr/>
        </p:nvGraphicFramePr>
        <p:xfrm>
          <a:off x="9695797" y="1340069"/>
          <a:ext cx="3263459" cy="1563570"/>
        </p:xfrm>
        <a:graphic>
          <a:graphicData uri="http://schemas.openxmlformats.org/drawingml/2006/table">
            <a:tbl>
              <a:tblPr firstRow="1" bandRow="1">
                <a:tableStyleId>{F5AB1C69-6EDB-4FF4-983F-18BD219EF322}</a:tableStyleId>
              </a:tblPr>
              <a:tblGrid>
                <a:gridCol w="3263459">
                  <a:extLst>
                    <a:ext uri="{9D8B030D-6E8A-4147-A177-3AD203B41FA5}">
                      <a16:colId xmlns:a16="http://schemas.microsoft.com/office/drawing/2014/main" val="20000"/>
                    </a:ext>
                  </a:extLst>
                </a:gridCol>
              </a:tblGrid>
              <a:tr h="444196">
                <a:tc>
                  <a:txBody>
                    <a:bodyPr/>
                    <a:lstStyle/>
                    <a:p>
                      <a:pPr algn="ctr"/>
                      <a:r>
                        <a:rPr lang="en-US" dirty="0"/>
                        <a:t>Advantages?</a:t>
                      </a:r>
                      <a:endParaRPr lang="en-US" dirty="0">
                        <a:latin typeface="Sitka Heading" pitchFamily="2" charset="0"/>
                      </a:endParaRPr>
                    </a:p>
                  </a:txBody>
                  <a:tcPr/>
                </a:tc>
                <a:extLst>
                  <a:ext uri="{0D108BD9-81ED-4DB2-BD59-A6C34878D82A}">
                    <a16:rowId xmlns:a16="http://schemas.microsoft.com/office/drawing/2014/main" val="10000"/>
                  </a:ext>
                </a:extLst>
              </a:tr>
              <a:tr h="1119374">
                <a:tc>
                  <a:txBody>
                    <a:bodyPr/>
                    <a:lstStyle/>
                    <a:p>
                      <a:pPr algn="l">
                        <a:buFont typeface="Arial" pitchFamily="34" charset="0"/>
                        <a:buChar char="•"/>
                      </a:pPr>
                      <a:r>
                        <a:rPr lang="en-US" dirty="0"/>
                        <a:t>Fast</a:t>
                      </a:r>
                    </a:p>
                    <a:p>
                      <a:pPr algn="l">
                        <a:buFont typeface="Arial" pitchFamily="34" charset="0"/>
                        <a:buChar char="•"/>
                      </a:pPr>
                      <a:r>
                        <a:rPr lang="en-US" baseline="0" dirty="0"/>
                        <a:t>Accurate and efficient design</a:t>
                      </a:r>
                      <a:endParaRPr lang="en-US" baseline="0" dirty="0">
                        <a:latin typeface="Sitka Heading" pitchFamily="2" charset="0"/>
                      </a:endParaRP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9743091" y="3105807"/>
          <a:ext cx="3279225" cy="1242498"/>
        </p:xfrm>
        <a:graphic>
          <a:graphicData uri="http://schemas.openxmlformats.org/drawingml/2006/table">
            <a:tbl>
              <a:tblPr firstRow="1" bandRow="1">
                <a:tableStyleId>{9DCAF9ED-07DC-4A11-8D7F-57B35C25682E}</a:tableStyleId>
              </a:tblPr>
              <a:tblGrid>
                <a:gridCol w="3279225">
                  <a:extLst>
                    <a:ext uri="{9D8B030D-6E8A-4147-A177-3AD203B41FA5}">
                      <a16:colId xmlns:a16="http://schemas.microsoft.com/office/drawing/2014/main" val="20000"/>
                    </a:ext>
                  </a:extLst>
                </a:gridCol>
              </a:tblGrid>
              <a:tr h="450180">
                <a:tc>
                  <a:txBody>
                    <a:bodyPr/>
                    <a:lstStyle/>
                    <a:p>
                      <a:pPr algn="ctr"/>
                      <a:r>
                        <a:rPr lang="en-US" dirty="0"/>
                        <a:t>Requirement:</a:t>
                      </a:r>
                    </a:p>
                  </a:txBody>
                  <a:tcPr/>
                </a:tc>
                <a:extLst>
                  <a:ext uri="{0D108BD9-81ED-4DB2-BD59-A6C34878D82A}">
                    <a16:rowId xmlns:a16="http://schemas.microsoft.com/office/drawing/2014/main" val="10000"/>
                  </a:ext>
                </a:extLst>
              </a:tr>
              <a:tr h="792318">
                <a:tc>
                  <a:txBody>
                    <a:bodyPr/>
                    <a:lstStyle/>
                    <a:p>
                      <a:r>
                        <a:rPr lang="en-US" b="1" dirty="0"/>
                        <a:t>DATA</a:t>
                      </a:r>
                      <a:r>
                        <a:rPr lang="en-US" b="1" baseline="0" dirty="0"/>
                        <a:t> </a:t>
                      </a:r>
                      <a:r>
                        <a:rPr lang="en-US" baseline="0" dirty="0"/>
                        <a:t>– A lot of data, for training the models</a:t>
                      </a:r>
                      <a:endParaRPr lang="en-US" dirty="0"/>
                    </a:p>
                  </a:txBody>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Title 1"/>
          <p:cNvSpPr txBox="1">
            <a:spLocks/>
          </p:cNvSpPr>
          <p:nvPr/>
        </p:nvSpPr>
        <p:spPr>
          <a:xfrm>
            <a:off x="-609600" y="6735863"/>
            <a:ext cx="12192000" cy="750787"/>
          </a:xfrm>
          <a:prstGeom prst="rect">
            <a:avLst/>
          </a:prstGeom>
        </p:spPr>
        <p:txBody>
          <a:bodyPr vert="horz" lIns="98755" tIns="49378" rIns="98755" bIns="49378" rtlCol="0" anchor="ctr">
            <a:normAutofit fontScale="92500" lnSpcReduction="20000"/>
          </a:bodyPr>
          <a:lstStyle/>
          <a:p>
            <a:pPr algn="ctr" defTabSz="987552">
              <a:spcBef>
                <a:spcPct val="0"/>
              </a:spcBef>
              <a:defRPr/>
            </a:pPr>
            <a:r>
              <a:rPr kumimoji="0" lang="en-US" sz="2800" b="1" i="0" u="none" strike="noStrike" kern="1200" cap="none" spc="0" normalizeH="0" baseline="0" noProof="0" dirty="0">
                <a:ln>
                  <a:noFill/>
                </a:ln>
                <a:solidFill>
                  <a:schemeClr val="tx1"/>
                </a:solidFill>
                <a:effectLst/>
                <a:uLnTx/>
                <a:uFillTx/>
                <a:latin typeface="Sitka Heading" pitchFamily="2" charset="0"/>
                <a:ea typeface="+mj-ea"/>
                <a:cs typeface="+mj-cs"/>
              </a:rPr>
              <a:t>Creating dataset</a:t>
            </a:r>
            <a:r>
              <a:rPr kumimoji="0" lang="en-US" sz="2800" b="1" i="0" u="none" strike="noStrike" kern="1200" cap="none" spc="0" normalizeH="0" noProof="0" dirty="0">
                <a:ln>
                  <a:noFill/>
                </a:ln>
                <a:solidFill>
                  <a:schemeClr val="tx1"/>
                </a:solidFill>
                <a:effectLst/>
                <a:uLnTx/>
                <a:uFillTx/>
                <a:latin typeface="Sitka Heading" pitchFamily="2" charset="0"/>
                <a:ea typeface="+mj-ea"/>
                <a:cs typeface="+mj-cs"/>
              </a:rPr>
              <a:t>: </a:t>
            </a:r>
            <a:r>
              <a:rPr lang="en-US" sz="2800" dirty="0">
                <a:solidFill>
                  <a:srgbClr val="FF0000"/>
                </a:solidFill>
                <a:latin typeface="Sitka Heading" pitchFamily="2" charset="0"/>
              </a:rPr>
              <a:t>Transfer Matrix Method (TMM)</a:t>
            </a:r>
          </a:p>
          <a:p>
            <a:pPr marL="0" marR="0" lvl="0" indent="0" algn="ctr" defTabSz="987552"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noProof="0" dirty="0">
                <a:ln>
                  <a:noFill/>
                </a:ln>
                <a:solidFill>
                  <a:schemeClr val="tx1"/>
                </a:solidFill>
                <a:effectLst/>
                <a:uLnTx/>
                <a:uFillTx/>
                <a:latin typeface="Sitka Heading" pitchFamily="2" charset="0"/>
                <a:ea typeface="+mj-ea"/>
                <a:cs typeface="+mj-cs"/>
              </a:rPr>
              <a:t> </a:t>
            </a:r>
            <a:endParaRPr kumimoji="0" lang="en-US" sz="2800" b="1" i="0" u="none" strike="noStrike" kern="1200" cap="none" spc="0" normalizeH="0" baseline="0" noProof="0" dirty="0">
              <a:ln>
                <a:noFill/>
              </a:ln>
              <a:solidFill>
                <a:schemeClr val="tx1"/>
              </a:solidFill>
              <a:effectLst/>
              <a:uLnTx/>
              <a:uFillTx/>
              <a:latin typeface="Sitka Heading" pitchFamily="2"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670589-C76C-758B-0CA5-96AF1CB73BA8}"/>
              </a:ext>
            </a:extLst>
          </p:cNvPr>
          <p:cNvPicPr>
            <a:picLocks noChangeAspect="1"/>
          </p:cNvPicPr>
          <p:nvPr/>
        </p:nvPicPr>
        <p:blipFill>
          <a:blip r:embed="rId2"/>
          <a:stretch>
            <a:fillRect/>
          </a:stretch>
        </p:blipFill>
        <p:spPr>
          <a:xfrm>
            <a:off x="10099673" y="5165647"/>
            <a:ext cx="3043827" cy="1963266"/>
          </a:xfrm>
          <a:prstGeom prst="rect">
            <a:avLst/>
          </a:prstGeom>
        </p:spPr>
      </p:pic>
      <p:pic>
        <p:nvPicPr>
          <p:cNvPr id="5" name="Picture 4">
            <a:extLst>
              <a:ext uri="{FF2B5EF4-FFF2-40B4-BE49-F238E27FC236}">
                <a16:creationId xmlns:a16="http://schemas.microsoft.com/office/drawing/2014/main" id="{9E54A101-8AC7-9B26-0E36-69183775D39E}"/>
              </a:ext>
            </a:extLst>
          </p:cNvPr>
          <p:cNvPicPr>
            <a:picLocks noChangeAspect="1"/>
          </p:cNvPicPr>
          <p:nvPr/>
        </p:nvPicPr>
        <p:blipFill>
          <a:blip r:embed="rId3"/>
          <a:stretch>
            <a:fillRect/>
          </a:stretch>
        </p:blipFill>
        <p:spPr>
          <a:xfrm>
            <a:off x="917544" y="3121677"/>
            <a:ext cx="3461908" cy="933558"/>
          </a:xfrm>
          <a:prstGeom prst="rect">
            <a:avLst/>
          </a:prstGeom>
        </p:spPr>
      </p:pic>
      <p:sp>
        <p:nvSpPr>
          <p:cNvPr id="2" name="Title 1"/>
          <p:cNvSpPr>
            <a:spLocks noGrp="1"/>
          </p:cNvSpPr>
          <p:nvPr>
            <p:ph type="title"/>
          </p:nvPr>
        </p:nvSpPr>
        <p:spPr>
          <a:xfrm>
            <a:off x="694472" y="-306159"/>
            <a:ext cx="11932920" cy="1219200"/>
          </a:xfrm>
        </p:spPr>
        <p:txBody>
          <a:bodyPr>
            <a:normAutofit/>
          </a:bodyPr>
          <a:lstStyle/>
          <a:p>
            <a:r>
              <a:rPr lang="en-US" sz="4400" b="1" dirty="0">
                <a:latin typeface="Sitka Heading" pitchFamily="2" charset="0"/>
              </a:rPr>
              <a:t>Transfer Matrix Method (TMM)</a:t>
            </a:r>
          </a:p>
        </p:txBody>
      </p:sp>
      <p:pic>
        <p:nvPicPr>
          <p:cNvPr id="51202" name="Picture 2"/>
          <p:cNvPicPr>
            <a:picLocks noChangeAspect="1" noChangeArrowheads="1"/>
          </p:cNvPicPr>
          <p:nvPr/>
        </p:nvPicPr>
        <p:blipFill>
          <a:blip r:embed="rId4"/>
          <a:srcRect/>
          <a:stretch>
            <a:fillRect/>
          </a:stretch>
        </p:blipFill>
        <p:spPr bwMode="auto">
          <a:xfrm>
            <a:off x="38256" y="608558"/>
            <a:ext cx="6251791" cy="2651408"/>
          </a:xfrm>
          <a:prstGeom prst="rect">
            <a:avLst/>
          </a:prstGeom>
          <a:noFill/>
          <a:ln w="9525">
            <a:noFill/>
            <a:miter lim="800000"/>
            <a:headEnd/>
            <a:tailEnd/>
          </a:ln>
          <a:effectLst/>
        </p:spPr>
      </p:pic>
      <p:sp>
        <p:nvSpPr>
          <p:cNvPr id="6" name="TextBox 5"/>
          <p:cNvSpPr txBox="1"/>
          <p:nvPr/>
        </p:nvSpPr>
        <p:spPr>
          <a:xfrm>
            <a:off x="658300" y="4231789"/>
            <a:ext cx="1990198" cy="499830"/>
          </a:xfrm>
          <a:prstGeom prst="rect">
            <a:avLst/>
          </a:prstGeom>
        </p:spPr>
        <p:style>
          <a:lnRef idx="2">
            <a:schemeClr val="accent2"/>
          </a:lnRef>
          <a:fillRef idx="1">
            <a:schemeClr val="lt1"/>
          </a:fillRef>
          <a:effectRef idx="0">
            <a:schemeClr val="accent2"/>
          </a:effectRef>
          <a:fontRef idx="minor">
            <a:schemeClr val="dk1"/>
          </a:fontRef>
        </p:style>
        <p:txBody>
          <a:bodyPr wrap="square" lIns="98755" tIns="49378" rIns="98755" bIns="49378" rtlCol="0">
            <a:spAutoFit/>
          </a:bodyPr>
          <a:lstStyle/>
          <a:p>
            <a:r>
              <a:rPr lang="en-US" sz="2600" dirty="0">
                <a:latin typeface="Sitka Heading" pitchFamily="2" charset="0"/>
              </a:rPr>
              <a:t>Reflectance:</a:t>
            </a:r>
          </a:p>
        </p:txBody>
      </p:sp>
      <p:pic>
        <p:nvPicPr>
          <p:cNvPr id="7" name="Picture 6">
            <a:extLst>
              <a:ext uri="{FF2B5EF4-FFF2-40B4-BE49-F238E27FC236}">
                <a16:creationId xmlns:a16="http://schemas.microsoft.com/office/drawing/2014/main" id="{4960C692-9213-3E6D-5926-001506B59BC9}"/>
              </a:ext>
            </a:extLst>
          </p:cNvPr>
          <p:cNvPicPr>
            <a:picLocks noChangeAspect="1"/>
          </p:cNvPicPr>
          <p:nvPr/>
        </p:nvPicPr>
        <p:blipFill>
          <a:blip r:embed="rId5"/>
          <a:stretch>
            <a:fillRect/>
          </a:stretch>
        </p:blipFill>
        <p:spPr>
          <a:xfrm>
            <a:off x="1528599" y="4787083"/>
            <a:ext cx="4055983" cy="635582"/>
          </a:xfrm>
          <a:prstGeom prst="rect">
            <a:avLst/>
          </a:prstGeom>
        </p:spPr>
      </p:pic>
      <p:pic>
        <p:nvPicPr>
          <p:cNvPr id="8" name="Picture 7">
            <a:extLst>
              <a:ext uri="{FF2B5EF4-FFF2-40B4-BE49-F238E27FC236}">
                <a16:creationId xmlns:a16="http://schemas.microsoft.com/office/drawing/2014/main" id="{430B2FE4-B065-B803-E5CF-0FDF67D18628}"/>
              </a:ext>
            </a:extLst>
          </p:cNvPr>
          <p:cNvPicPr>
            <a:picLocks noChangeAspect="1"/>
          </p:cNvPicPr>
          <p:nvPr/>
        </p:nvPicPr>
        <p:blipFill>
          <a:blip r:embed="rId6"/>
          <a:stretch>
            <a:fillRect/>
          </a:stretch>
        </p:blipFill>
        <p:spPr>
          <a:xfrm>
            <a:off x="1653399" y="6187967"/>
            <a:ext cx="4060017" cy="628775"/>
          </a:xfrm>
          <a:prstGeom prst="rect">
            <a:avLst/>
          </a:prstGeom>
        </p:spPr>
      </p:pic>
      <p:pic>
        <p:nvPicPr>
          <p:cNvPr id="9" name="Picture 8">
            <a:extLst>
              <a:ext uri="{FF2B5EF4-FFF2-40B4-BE49-F238E27FC236}">
                <a16:creationId xmlns:a16="http://schemas.microsoft.com/office/drawing/2014/main" id="{E53BC53D-FD73-DE7D-EAF3-1CBB821D9CF8}"/>
              </a:ext>
            </a:extLst>
          </p:cNvPr>
          <p:cNvPicPr>
            <a:picLocks noChangeAspect="1"/>
          </p:cNvPicPr>
          <p:nvPr/>
        </p:nvPicPr>
        <p:blipFill>
          <a:blip r:embed="rId7"/>
          <a:stretch>
            <a:fillRect/>
          </a:stretch>
        </p:blipFill>
        <p:spPr>
          <a:xfrm>
            <a:off x="38256" y="6255216"/>
            <a:ext cx="1350173" cy="445146"/>
          </a:xfrm>
          <a:prstGeom prst="rect">
            <a:avLst/>
          </a:prstGeom>
        </p:spPr>
      </p:pic>
      <p:pic>
        <p:nvPicPr>
          <p:cNvPr id="10" name="Picture 9">
            <a:extLst>
              <a:ext uri="{FF2B5EF4-FFF2-40B4-BE49-F238E27FC236}">
                <a16:creationId xmlns:a16="http://schemas.microsoft.com/office/drawing/2014/main" id="{4D63FEF1-1CE5-6250-D993-B949BD0EFD3C}"/>
              </a:ext>
            </a:extLst>
          </p:cNvPr>
          <p:cNvPicPr>
            <a:picLocks noChangeAspect="1"/>
          </p:cNvPicPr>
          <p:nvPr/>
        </p:nvPicPr>
        <p:blipFill>
          <a:blip r:embed="rId8"/>
          <a:stretch>
            <a:fillRect/>
          </a:stretch>
        </p:blipFill>
        <p:spPr>
          <a:xfrm>
            <a:off x="70264" y="4768428"/>
            <a:ext cx="1458335" cy="492825"/>
          </a:xfrm>
          <a:prstGeom prst="rect">
            <a:avLst/>
          </a:prstGeom>
        </p:spPr>
      </p:pic>
      <p:sp>
        <p:nvSpPr>
          <p:cNvPr id="11" name="TextBox 10"/>
          <p:cNvSpPr txBox="1"/>
          <p:nvPr/>
        </p:nvSpPr>
        <p:spPr>
          <a:xfrm>
            <a:off x="664202" y="5615008"/>
            <a:ext cx="2499949" cy="499830"/>
          </a:xfrm>
          <a:prstGeom prst="rect">
            <a:avLst/>
          </a:prstGeom>
        </p:spPr>
        <p:style>
          <a:lnRef idx="2">
            <a:schemeClr val="accent1"/>
          </a:lnRef>
          <a:fillRef idx="1">
            <a:schemeClr val="lt1"/>
          </a:fillRef>
          <a:effectRef idx="0">
            <a:schemeClr val="accent1"/>
          </a:effectRef>
          <a:fontRef idx="minor">
            <a:schemeClr val="dk1"/>
          </a:fontRef>
        </p:style>
        <p:txBody>
          <a:bodyPr wrap="square" lIns="98755" tIns="49378" rIns="98755" bIns="49378" rtlCol="0">
            <a:spAutoFit/>
          </a:bodyPr>
          <a:lstStyle/>
          <a:p>
            <a:r>
              <a:rPr lang="en-US" sz="2600" dirty="0">
                <a:latin typeface="Sitka Heading" pitchFamily="2" charset="0"/>
              </a:rPr>
              <a:t>Transmittance:</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3" name="Picture 2"/>
          <p:cNvPicPr>
            <a:picLocks noChangeAspect="1" noChangeArrowheads="1"/>
          </p:cNvPicPr>
          <p:nvPr/>
        </p:nvPicPr>
        <p:blipFill>
          <a:blip r:embed="rId9"/>
          <a:srcRect/>
          <a:stretch>
            <a:fillRect/>
          </a:stretch>
        </p:blipFill>
        <p:spPr bwMode="auto">
          <a:xfrm>
            <a:off x="9502140" y="1689985"/>
            <a:ext cx="3738397" cy="1195338"/>
          </a:xfrm>
          <a:prstGeom prst="rect">
            <a:avLst/>
          </a:prstGeom>
          <a:noFill/>
          <a:ln w="9525">
            <a:noFill/>
            <a:miter lim="800000"/>
            <a:headEnd/>
            <a:tailEnd/>
          </a:ln>
          <a:effectLst/>
        </p:spPr>
      </p:pic>
      <p:pic>
        <p:nvPicPr>
          <p:cNvPr id="14" name="Picture 1"/>
          <p:cNvPicPr>
            <a:picLocks noChangeAspect="1" noChangeArrowheads="1"/>
          </p:cNvPicPr>
          <p:nvPr/>
        </p:nvPicPr>
        <p:blipFill>
          <a:blip r:embed="rId10"/>
          <a:srcRect/>
          <a:stretch>
            <a:fillRect/>
          </a:stretch>
        </p:blipFill>
        <p:spPr bwMode="auto">
          <a:xfrm>
            <a:off x="6321517" y="1200617"/>
            <a:ext cx="2749365" cy="1280969"/>
          </a:xfrm>
          <a:prstGeom prst="rect">
            <a:avLst/>
          </a:prstGeom>
          <a:noFill/>
          <a:ln w="9525">
            <a:noFill/>
            <a:miter lim="800000"/>
            <a:headEnd/>
            <a:tailEnd/>
          </a:ln>
          <a:effectLst/>
        </p:spPr>
      </p:pic>
      <p:sp>
        <p:nvSpPr>
          <p:cNvPr id="15" name="Rectangle 14"/>
          <p:cNvSpPr/>
          <p:nvPr/>
        </p:nvSpPr>
        <p:spPr>
          <a:xfrm>
            <a:off x="6075561" y="716949"/>
            <a:ext cx="6853158"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IN" sz="2400" b="1" dirty="0">
                <a:solidFill>
                  <a:prstClr val="black"/>
                </a:solidFill>
                <a:latin typeface="Sitka Heading" pitchFamily="2" charset="0"/>
              </a:rPr>
              <a:t>Applying Maxwell’s Eq. and Boundary conditions</a:t>
            </a:r>
            <a:endParaRPr lang="en-US" dirty="0"/>
          </a:p>
        </p:txBody>
      </p:sp>
      <p:pic>
        <p:nvPicPr>
          <p:cNvPr id="16" name="Picture 3"/>
          <p:cNvPicPr>
            <a:picLocks noChangeAspect="1" noChangeArrowheads="1"/>
          </p:cNvPicPr>
          <p:nvPr/>
        </p:nvPicPr>
        <p:blipFill>
          <a:blip r:embed="rId11"/>
          <a:srcRect/>
          <a:stretch>
            <a:fillRect/>
          </a:stretch>
        </p:blipFill>
        <p:spPr bwMode="auto">
          <a:xfrm>
            <a:off x="6129901" y="2688719"/>
            <a:ext cx="3460313" cy="1499257"/>
          </a:xfrm>
          <a:prstGeom prst="rect">
            <a:avLst/>
          </a:prstGeom>
          <a:noFill/>
          <a:ln w="9525">
            <a:noFill/>
            <a:miter lim="800000"/>
            <a:headEnd/>
            <a:tailEnd/>
          </a:ln>
          <a:effectLst/>
        </p:spPr>
      </p:pic>
      <p:sp>
        <p:nvSpPr>
          <p:cNvPr id="18" name="Rectangle 17"/>
          <p:cNvSpPr/>
          <p:nvPr/>
        </p:nvSpPr>
        <p:spPr>
          <a:xfrm>
            <a:off x="9502140" y="1315636"/>
            <a:ext cx="3523722"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IN" sz="2000" b="1" dirty="0">
                <a:solidFill>
                  <a:prstClr val="black"/>
                </a:solidFill>
                <a:latin typeface="Sitka Heading" pitchFamily="2" charset="0"/>
              </a:rPr>
              <a:t>M</a:t>
            </a:r>
            <a:r>
              <a:rPr lang="en-IN" sz="2000" b="1" baseline="-25000" dirty="0">
                <a:solidFill>
                  <a:prstClr val="black"/>
                </a:solidFill>
                <a:latin typeface="Sitka Heading" pitchFamily="2" charset="0"/>
              </a:rPr>
              <a:t>L</a:t>
            </a:r>
            <a:r>
              <a:rPr lang="en-IN" sz="2000" b="1" dirty="0">
                <a:solidFill>
                  <a:prstClr val="black"/>
                </a:solidFill>
                <a:latin typeface="Sitka Heading" pitchFamily="2" charset="0"/>
              </a:rPr>
              <a:t> is the T matrix of </a:t>
            </a:r>
            <a:r>
              <a:rPr lang="en-IN" sz="2000" b="1" dirty="0" err="1">
                <a:solidFill>
                  <a:prstClr val="black"/>
                </a:solidFill>
                <a:latin typeface="Sitka Heading" pitchFamily="2" charset="0"/>
              </a:rPr>
              <a:t>L</a:t>
            </a:r>
            <a:r>
              <a:rPr lang="en-IN" sz="2000" b="1" baseline="30000" dirty="0" err="1">
                <a:solidFill>
                  <a:prstClr val="black"/>
                </a:solidFill>
                <a:latin typeface="Sitka Heading" pitchFamily="2" charset="0"/>
              </a:rPr>
              <a:t>th</a:t>
            </a:r>
            <a:r>
              <a:rPr lang="en-IN" sz="2000" b="1" dirty="0">
                <a:solidFill>
                  <a:prstClr val="black"/>
                </a:solidFill>
                <a:latin typeface="Sitka Heading" pitchFamily="2" charset="0"/>
              </a:rPr>
              <a:t> layer</a:t>
            </a:r>
            <a:endParaRPr lang="en-US" dirty="0"/>
          </a:p>
        </p:txBody>
      </p:sp>
      <p:sp>
        <p:nvSpPr>
          <p:cNvPr id="19" name="Rectangle 18"/>
          <p:cNvSpPr/>
          <p:nvPr/>
        </p:nvSpPr>
        <p:spPr>
          <a:xfrm>
            <a:off x="-79248" y="6872356"/>
            <a:ext cx="13362432" cy="646331"/>
          </a:xfrm>
          <a:prstGeom prst="rect">
            <a:avLst/>
          </a:prstGeom>
        </p:spPr>
        <p:txBody>
          <a:bodyPr wrap="square">
            <a:spAutoFit/>
          </a:bodyPr>
          <a:lstStyle/>
          <a:p>
            <a:r>
              <a:rPr lang="en-US" sz="1200" dirty="0">
                <a:latin typeface="Sitka Heading" pitchFamily="2" charset="0"/>
              </a:rPr>
              <a:t>[6] J. B. </a:t>
            </a:r>
            <a:r>
              <a:rPr lang="en-US" sz="1200" dirty="0" err="1">
                <a:latin typeface="Sitka Heading" pitchFamily="2" charset="0"/>
              </a:rPr>
              <a:t>Pendry</a:t>
            </a:r>
            <a:r>
              <a:rPr lang="en-US" sz="1200" dirty="0">
                <a:latin typeface="Sitka Heading" pitchFamily="2" charset="0"/>
              </a:rPr>
              <a:t> et al., (1992), Calculation of photon dispersion relations, Phys. Rev. </a:t>
            </a:r>
            <a:r>
              <a:rPr lang="en-US" sz="1200" dirty="0" err="1">
                <a:latin typeface="Sitka Heading" pitchFamily="2" charset="0"/>
              </a:rPr>
              <a:t>Lett</a:t>
            </a:r>
            <a:r>
              <a:rPr lang="en-US" sz="1200" dirty="0">
                <a:latin typeface="Sitka Heading" pitchFamily="2" charset="0"/>
              </a:rPr>
              <a:t>. 69, 27722775</a:t>
            </a:r>
          </a:p>
          <a:p>
            <a:r>
              <a:rPr lang="en-US" sz="1200" dirty="0">
                <a:latin typeface="Sitka Heading" pitchFamily="2" charset="0"/>
              </a:rPr>
              <a:t>[7] Barkat, O. (2015). Theoretical investigation of transmission and dispersion properties of one dimensional photonic crystal. </a:t>
            </a:r>
            <a:r>
              <a:rPr lang="en-US" sz="1200" i="1" dirty="0">
                <a:latin typeface="Sitka Heading" pitchFamily="2" charset="0"/>
              </a:rPr>
              <a:t>Journal of Electrical and Electronic Engineering</a:t>
            </a:r>
            <a:r>
              <a:rPr lang="en-US" sz="1200" dirty="0">
                <a:latin typeface="Sitka Heading" pitchFamily="2" charset="0"/>
              </a:rPr>
              <a:t>, </a:t>
            </a:r>
            <a:r>
              <a:rPr lang="en-US" sz="1200" i="1" dirty="0">
                <a:latin typeface="Sitka Heading" pitchFamily="2" charset="0"/>
              </a:rPr>
              <a:t>3</a:t>
            </a:r>
            <a:r>
              <a:rPr lang="en-US" sz="1200" dirty="0">
                <a:latin typeface="Sitka Heading" pitchFamily="2" charset="0"/>
              </a:rPr>
              <a:t>(2), 12-18.</a:t>
            </a:r>
          </a:p>
          <a:p>
            <a:endParaRPr lang="en-US" sz="1200" dirty="0">
              <a:latin typeface="Sitka Heading" pitchFamily="2" charset="0"/>
            </a:endParaRPr>
          </a:p>
        </p:txBody>
      </p:sp>
      <p:pic>
        <p:nvPicPr>
          <p:cNvPr id="3" name="Picture 2">
            <a:extLst>
              <a:ext uri="{FF2B5EF4-FFF2-40B4-BE49-F238E27FC236}">
                <a16:creationId xmlns:a16="http://schemas.microsoft.com/office/drawing/2014/main" id="{3490C75B-A4C3-A70F-8526-8B8DFE5B640F}"/>
              </a:ext>
            </a:extLst>
          </p:cNvPr>
          <p:cNvPicPr>
            <a:picLocks noChangeAspect="1"/>
          </p:cNvPicPr>
          <p:nvPr/>
        </p:nvPicPr>
        <p:blipFill>
          <a:blip r:embed="rId12"/>
          <a:stretch>
            <a:fillRect/>
          </a:stretch>
        </p:blipFill>
        <p:spPr>
          <a:xfrm>
            <a:off x="6437222" y="4258888"/>
            <a:ext cx="3641360" cy="2768250"/>
          </a:xfrm>
          <a:prstGeom prst="rect">
            <a:avLst/>
          </a:prstGeom>
        </p:spPr>
      </p:pic>
      <p:pic>
        <p:nvPicPr>
          <p:cNvPr id="4" name="Picture 1">
            <a:extLst>
              <a:ext uri="{FF2B5EF4-FFF2-40B4-BE49-F238E27FC236}">
                <a16:creationId xmlns:a16="http://schemas.microsoft.com/office/drawing/2014/main" id="{3B1E400C-DDF2-9421-1950-2348EFD815E2}"/>
              </a:ext>
            </a:extLst>
          </p:cNvPr>
          <p:cNvPicPr>
            <a:picLocks noChangeAspect="1" noChangeArrowheads="1"/>
          </p:cNvPicPr>
          <p:nvPr/>
        </p:nvPicPr>
        <p:blipFill>
          <a:blip r:embed="rId13"/>
          <a:srcRect/>
          <a:stretch>
            <a:fillRect/>
          </a:stretch>
        </p:blipFill>
        <p:spPr bwMode="auto">
          <a:xfrm>
            <a:off x="10220220" y="3182803"/>
            <a:ext cx="2798417" cy="2239862"/>
          </a:xfrm>
          <a:prstGeom prst="rect">
            <a:avLst/>
          </a:prstGeom>
          <a:ln w="88900" cap="sq" cmpd="thickThin">
            <a:solidFill>
              <a:srgbClr val="000000"/>
            </a:solidFill>
            <a:prstDash val="solid"/>
            <a:miter lim="800000"/>
          </a:ln>
          <a:effectLst>
            <a:innerShdw blurRad="76200">
              <a:srgbClr val="000000"/>
            </a:innerShdw>
          </a:effectLst>
        </p:spPr>
      </p:pic>
      <p:cxnSp>
        <p:nvCxnSpPr>
          <p:cNvPr id="17" name="Straight Arrow Connector 16">
            <a:extLst>
              <a:ext uri="{FF2B5EF4-FFF2-40B4-BE49-F238E27FC236}">
                <a16:creationId xmlns:a16="http://schemas.microsoft.com/office/drawing/2014/main" id="{88EB19EF-1EF1-DD6B-640E-62053EF9665A}"/>
              </a:ext>
            </a:extLst>
          </p:cNvPr>
          <p:cNvCxnSpPr>
            <a:cxnSpLocks/>
          </p:cNvCxnSpPr>
          <p:nvPr/>
        </p:nvCxnSpPr>
        <p:spPr>
          <a:xfrm flipV="1">
            <a:off x="7631430" y="6187967"/>
            <a:ext cx="650856" cy="5049"/>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hape 12">
            <a:extLst>
              <a:ext uri="{FF2B5EF4-FFF2-40B4-BE49-F238E27FC236}">
                <a16:creationId xmlns:a16="http://schemas.microsoft.com/office/drawing/2014/main" id="{DD16DF49-ACD7-9C5F-6D81-161B97B4E86D}"/>
              </a:ext>
            </a:extLst>
          </p:cNvPr>
          <p:cNvCxnSpPr>
            <a:cxnSpLocks/>
          </p:cNvCxnSpPr>
          <p:nvPr/>
        </p:nvCxnSpPr>
        <p:spPr>
          <a:xfrm flipV="1">
            <a:off x="7956858" y="3989119"/>
            <a:ext cx="3307145" cy="2056409"/>
          </a:xfrm>
          <a:prstGeom prst="curvedConnector3">
            <a:avLst>
              <a:gd name="adj1" fmla="val 44102"/>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10CBE4C3-777F-F572-AF38-83BD9E987B06}"/>
              </a:ext>
            </a:extLst>
          </p:cNvPr>
          <p:cNvSpPr txBox="1"/>
          <p:nvPr/>
        </p:nvSpPr>
        <p:spPr>
          <a:xfrm>
            <a:off x="7320256" y="4593372"/>
            <a:ext cx="3161424" cy="67710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Comparing the results with the band gap given in [7]</a:t>
            </a:r>
          </a:p>
        </p:txBody>
      </p:sp>
      <p:sp>
        <p:nvSpPr>
          <p:cNvPr id="27" name="Rectangle 26">
            <a:extLst>
              <a:ext uri="{FF2B5EF4-FFF2-40B4-BE49-F238E27FC236}">
                <a16:creationId xmlns:a16="http://schemas.microsoft.com/office/drawing/2014/main" id="{3D82F94A-FF35-43C8-FECD-1A749ACB6203}"/>
              </a:ext>
            </a:extLst>
          </p:cNvPr>
          <p:cNvSpPr/>
          <p:nvPr/>
        </p:nvSpPr>
        <p:spPr>
          <a:xfrm>
            <a:off x="10448544" y="6310454"/>
            <a:ext cx="2492367" cy="27696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98755" tIns="49378" rIns="98755" bIns="49378" rtlCol="0" anchor="ctr"/>
          <a:lstStyle/>
          <a:p>
            <a:pPr algn="ctr"/>
            <a:r>
              <a:rPr lang="en-US" dirty="0">
                <a:solidFill>
                  <a:schemeClr val="tx1"/>
                </a:solidFill>
              </a:rPr>
              <a:t>Photonic Band Gap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21"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258863"/>
            <a:ext cx="11932920" cy="1219200"/>
          </a:xfrm>
        </p:spPr>
        <p:txBody>
          <a:bodyPr/>
          <a:lstStyle/>
          <a:p>
            <a:r>
              <a:rPr lang="en-US" b="1" dirty="0">
                <a:latin typeface="Sitka Heading" pitchFamily="2" charset="0"/>
              </a:rPr>
              <a:t>Creation of dataset and training DL models</a:t>
            </a:r>
          </a:p>
        </p:txBody>
      </p:sp>
      <p:sp>
        <p:nvSpPr>
          <p:cNvPr id="3" name="Content Placeholder 2"/>
          <p:cNvSpPr>
            <a:spLocks noGrp="1"/>
          </p:cNvSpPr>
          <p:nvPr>
            <p:ph idx="1"/>
          </p:nvPr>
        </p:nvSpPr>
        <p:spPr>
          <a:xfrm>
            <a:off x="8014" y="771460"/>
            <a:ext cx="11932920" cy="4827694"/>
          </a:xfrm>
        </p:spPr>
        <p:txBody>
          <a:bodyPr>
            <a:normAutofit/>
          </a:bodyPr>
          <a:lstStyle/>
          <a:p>
            <a:pPr>
              <a:buNone/>
            </a:pPr>
            <a:r>
              <a:rPr lang="en-US" sz="3200" dirty="0">
                <a:latin typeface="Sitka Heading" pitchFamily="2" charset="0"/>
              </a:rPr>
              <a:t>Flowchart:</a:t>
            </a:r>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9" name="Picture 8">
            <a:extLst>
              <a:ext uri="{FF2B5EF4-FFF2-40B4-BE49-F238E27FC236}">
                <a16:creationId xmlns:a16="http://schemas.microsoft.com/office/drawing/2014/main" id="{A503A1D7-0482-E3E1-5289-3A0A862C93F2}"/>
              </a:ext>
            </a:extLst>
          </p:cNvPr>
          <p:cNvPicPr>
            <a:picLocks noChangeAspect="1"/>
          </p:cNvPicPr>
          <p:nvPr/>
        </p:nvPicPr>
        <p:blipFill>
          <a:blip r:embed="rId2"/>
          <a:stretch>
            <a:fillRect/>
          </a:stretch>
        </p:blipFill>
        <p:spPr>
          <a:xfrm>
            <a:off x="74002" y="1474703"/>
            <a:ext cx="5382705" cy="5624237"/>
          </a:xfrm>
          <a:prstGeom prst="rect">
            <a:avLst/>
          </a:prstGeom>
        </p:spPr>
      </p:pic>
      <p:pic>
        <p:nvPicPr>
          <p:cNvPr id="69633" name="Picture 1"/>
          <p:cNvPicPr>
            <a:picLocks noChangeAspect="1" noChangeArrowheads="1"/>
          </p:cNvPicPr>
          <p:nvPr/>
        </p:nvPicPr>
        <p:blipFill>
          <a:blip r:embed="rId3"/>
          <a:srcRect/>
          <a:stretch>
            <a:fillRect/>
          </a:stretch>
        </p:blipFill>
        <p:spPr bwMode="auto">
          <a:xfrm>
            <a:off x="4864766" y="960337"/>
            <a:ext cx="8320032" cy="2582829"/>
          </a:xfrm>
          <a:prstGeom prst="rect">
            <a:avLst/>
          </a:prstGeom>
          <a:noFill/>
          <a:ln w="9525">
            <a:noFill/>
            <a:miter lim="800000"/>
            <a:headEnd/>
            <a:tailEnd/>
          </a:ln>
          <a:effectLst/>
        </p:spPr>
      </p:pic>
      <p:sp>
        <p:nvSpPr>
          <p:cNvPr id="10" name="TextBox 9"/>
          <p:cNvSpPr txBox="1"/>
          <p:nvPr/>
        </p:nvSpPr>
        <p:spPr>
          <a:xfrm>
            <a:off x="8956128" y="2202253"/>
            <a:ext cx="4302672" cy="1269271"/>
          </a:xfrm>
          <a:prstGeom prst="rect">
            <a:avLst/>
          </a:prstGeom>
          <a:ln w="76200"/>
        </p:spPr>
        <p:style>
          <a:lnRef idx="2">
            <a:schemeClr val="accent3"/>
          </a:lnRef>
          <a:fillRef idx="1">
            <a:schemeClr val="lt1"/>
          </a:fillRef>
          <a:effectRef idx="0">
            <a:schemeClr val="accent3"/>
          </a:effectRef>
          <a:fontRef idx="minor">
            <a:schemeClr val="dk1"/>
          </a:fontRef>
        </p:style>
        <p:txBody>
          <a:bodyPr wrap="square" lIns="98755" tIns="49378" rIns="98755" bIns="49378" rtlCol="0">
            <a:spAutoFit/>
          </a:bodyPr>
          <a:lstStyle/>
          <a:p>
            <a:r>
              <a:rPr lang="en-US" dirty="0"/>
              <a:t>For</a:t>
            </a:r>
            <a:r>
              <a:rPr lang="en-US" i="1" dirty="0"/>
              <a:t> Inverse Design </a:t>
            </a:r>
            <a:r>
              <a:rPr lang="en-US" dirty="0"/>
              <a:t>DL model:</a:t>
            </a:r>
          </a:p>
          <a:p>
            <a:pPr>
              <a:buFont typeface="Arial" pitchFamily="34" charset="0"/>
              <a:buChar char="•"/>
            </a:pPr>
            <a:r>
              <a:rPr lang="en-US" dirty="0">
                <a:latin typeface="Sitka Heading" pitchFamily="2" charset="0"/>
              </a:rPr>
              <a:t>band gap and central wavelength -  inputs</a:t>
            </a:r>
          </a:p>
          <a:p>
            <a:pPr>
              <a:buFont typeface="Arial" pitchFamily="34" charset="0"/>
              <a:buChar char="•"/>
            </a:pPr>
            <a:r>
              <a:rPr lang="en-US" dirty="0">
                <a:latin typeface="Sitka Heading" pitchFamily="2" charset="0"/>
              </a:rPr>
              <a:t>n1,d1,n2,d2, no. of layers -  outputs</a:t>
            </a:r>
            <a:endParaRPr lang="en-US" dirty="0"/>
          </a:p>
        </p:txBody>
      </p:sp>
      <p:graphicFrame>
        <p:nvGraphicFramePr>
          <p:cNvPr id="17" name="Table 16">
            <a:extLst>
              <a:ext uri="{FF2B5EF4-FFF2-40B4-BE49-F238E27FC236}">
                <a16:creationId xmlns:a16="http://schemas.microsoft.com/office/drawing/2014/main" id="{79989ADB-E8B7-49E5-0054-CC09EA439F1B}"/>
              </a:ext>
            </a:extLst>
          </p:cNvPr>
          <p:cNvGraphicFramePr>
            <a:graphicFrameLocks noGrp="1"/>
          </p:cNvGraphicFramePr>
          <p:nvPr>
            <p:extLst>
              <p:ext uri="{D42A27DB-BD31-4B8C-83A1-F6EECF244321}">
                <p14:modId xmlns:p14="http://schemas.microsoft.com/office/powerpoint/2010/main" val="10852574"/>
              </p:ext>
            </p:extLst>
          </p:nvPr>
        </p:nvGraphicFramePr>
        <p:xfrm>
          <a:off x="5591151" y="3543166"/>
          <a:ext cx="4722307" cy="3784542"/>
        </p:xfrm>
        <a:graphic>
          <a:graphicData uri="http://schemas.openxmlformats.org/drawingml/2006/table">
            <a:tbl>
              <a:tblPr firstRow="1" bandRow="1">
                <a:tableStyleId>{BC89EF96-8CEA-46FF-86C4-4CE0E7609802}</a:tableStyleId>
              </a:tblPr>
              <a:tblGrid>
                <a:gridCol w="2350214">
                  <a:extLst>
                    <a:ext uri="{9D8B030D-6E8A-4147-A177-3AD203B41FA5}">
                      <a16:colId xmlns:a16="http://schemas.microsoft.com/office/drawing/2014/main" val="20000"/>
                    </a:ext>
                  </a:extLst>
                </a:gridCol>
                <a:gridCol w="2372093">
                  <a:extLst>
                    <a:ext uri="{9D8B030D-6E8A-4147-A177-3AD203B41FA5}">
                      <a16:colId xmlns:a16="http://schemas.microsoft.com/office/drawing/2014/main" val="20001"/>
                    </a:ext>
                  </a:extLst>
                </a:gridCol>
              </a:tblGrid>
              <a:tr h="636837">
                <a:tc>
                  <a:txBody>
                    <a:bodyPr/>
                    <a:lstStyle/>
                    <a:p>
                      <a:r>
                        <a:rPr lang="en-US" sz="1800" b="1" dirty="0">
                          <a:latin typeface="Sitka Heading" pitchFamily="2" charset="0"/>
                        </a:rPr>
                        <a:t>Size</a:t>
                      </a:r>
                      <a:r>
                        <a:rPr lang="en-US" sz="1800" b="1" baseline="0" dirty="0">
                          <a:latin typeface="Sitka Heading" pitchFamily="2" charset="0"/>
                        </a:rPr>
                        <a:t> of d</a:t>
                      </a:r>
                      <a:r>
                        <a:rPr lang="en-US" sz="1800" b="1" dirty="0">
                          <a:latin typeface="Sitka Heading" pitchFamily="2" charset="0"/>
                        </a:rPr>
                        <a:t>ataset created</a:t>
                      </a:r>
                    </a:p>
                  </a:txBody>
                  <a:tcPr/>
                </a:tc>
                <a:tc>
                  <a:txBody>
                    <a:bodyPr/>
                    <a:lstStyle/>
                    <a:p>
                      <a:r>
                        <a:rPr lang="en-US" sz="1800" b="0" dirty="0">
                          <a:latin typeface="Sitka Heading" pitchFamily="2" charset="0"/>
                        </a:rPr>
                        <a:t>10000+ data</a:t>
                      </a:r>
                      <a:r>
                        <a:rPr lang="en-US" sz="1800" b="0" baseline="0" dirty="0">
                          <a:latin typeface="Sitka Heading" pitchFamily="2" charset="0"/>
                        </a:rPr>
                        <a:t> points (can be extended)</a:t>
                      </a:r>
                      <a:endParaRPr lang="en-US" sz="1800" b="0" dirty="0">
                        <a:latin typeface="Sitka Heading" pitchFamily="2" charset="0"/>
                      </a:endParaRPr>
                    </a:p>
                  </a:txBody>
                  <a:tcPr/>
                </a:tc>
                <a:extLst>
                  <a:ext uri="{0D108BD9-81ED-4DB2-BD59-A6C34878D82A}">
                    <a16:rowId xmlns:a16="http://schemas.microsoft.com/office/drawing/2014/main" val="10000"/>
                  </a:ext>
                </a:extLst>
              </a:tr>
              <a:tr h="657831">
                <a:tc>
                  <a:txBody>
                    <a:bodyPr/>
                    <a:lstStyle/>
                    <a:p>
                      <a:r>
                        <a:rPr lang="en-US" sz="1800" b="1" dirty="0">
                          <a:latin typeface="Sitka Heading" pitchFamily="2" charset="0"/>
                        </a:rPr>
                        <a:t>Train – Test split</a:t>
                      </a:r>
                    </a:p>
                  </a:txBody>
                  <a:tcPr/>
                </a:tc>
                <a:tc>
                  <a:txBody>
                    <a:bodyPr/>
                    <a:lstStyle/>
                    <a:p>
                      <a:r>
                        <a:rPr lang="en-US" sz="1800" b="0" baseline="0" dirty="0">
                          <a:latin typeface="Sitka Heading" pitchFamily="2" charset="0"/>
                        </a:rPr>
                        <a:t>Training: 80%</a:t>
                      </a:r>
                    </a:p>
                    <a:p>
                      <a:r>
                        <a:rPr lang="en-US" sz="1800" b="0" baseline="0" dirty="0">
                          <a:latin typeface="Sitka Heading" pitchFamily="2" charset="0"/>
                        </a:rPr>
                        <a:t>Testing: 20%</a:t>
                      </a:r>
                      <a:endParaRPr lang="en-US" sz="1800" b="0" dirty="0">
                        <a:latin typeface="Sitka Heading" pitchFamily="2" charset="0"/>
                      </a:endParaRPr>
                    </a:p>
                  </a:txBody>
                  <a:tcPr/>
                </a:tc>
                <a:extLst>
                  <a:ext uri="{0D108BD9-81ED-4DB2-BD59-A6C34878D82A}">
                    <a16:rowId xmlns:a16="http://schemas.microsoft.com/office/drawing/2014/main" val="10001"/>
                  </a:ext>
                </a:extLst>
              </a:tr>
              <a:tr h="636837">
                <a:tc>
                  <a:txBody>
                    <a:bodyPr/>
                    <a:lstStyle/>
                    <a:p>
                      <a:r>
                        <a:rPr lang="en-US" sz="1800" b="1" dirty="0">
                          <a:latin typeface="Sitka Heading" pitchFamily="2" charset="0"/>
                        </a:rPr>
                        <a:t>Neural Network Structure</a:t>
                      </a:r>
                    </a:p>
                  </a:txBody>
                  <a:tcPr/>
                </a:tc>
                <a:tc>
                  <a:txBody>
                    <a:bodyPr/>
                    <a:lstStyle/>
                    <a:p>
                      <a:r>
                        <a:rPr lang="en-US" sz="1800" b="0" i="0" kern="1200" dirty="0">
                          <a:solidFill>
                            <a:schemeClr val="tx1"/>
                          </a:solidFill>
                          <a:latin typeface="Sitka Heading" pitchFamily="2" charset="0"/>
                          <a:ea typeface="+mn-ea"/>
                          <a:cs typeface="+mn-cs"/>
                        </a:rPr>
                        <a:t>4 layers</a:t>
                      </a:r>
                      <a:endParaRPr lang="en-US" sz="1800" b="0" dirty="0">
                        <a:latin typeface="Sitka Heading" pitchFamily="2" charset="0"/>
                      </a:endParaRPr>
                    </a:p>
                  </a:txBody>
                  <a:tcPr/>
                </a:tc>
                <a:extLst>
                  <a:ext uri="{0D108BD9-81ED-4DB2-BD59-A6C34878D82A}">
                    <a16:rowId xmlns:a16="http://schemas.microsoft.com/office/drawing/2014/main" val="10002"/>
                  </a:ext>
                </a:extLst>
              </a:tr>
              <a:tr h="1182697">
                <a:tc>
                  <a:txBody>
                    <a:bodyPr/>
                    <a:lstStyle/>
                    <a:p>
                      <a:r>
                        <a:rPr lang="en-US" sz="1800" b="1" i="0" kern="1200" dirty="0">
                          <a:solidFill>
                            <a:schemeClr val="tx1"/>
                          </a:solidFill>
                          <a:latin typeface="Sitka Heading" pitchFamily="2" charset="0"/>
                          <a:ea typeface="+mn-ea"/>
                          <a:cs typeface="+mn-cs"/>
                        </a:rPr>
                        <a:t>No. of neurons in each layer</a:t>
                      </a:r>
                      <a:endParaRPr lang="en-US" sz="1800" b="1" dirty="0">
                        <a:latin typeface="Sitka Heading" pitchFamily="2" charset="0"/>
                      </a:endParaRPr>
                    </a:p>
                  </a:txBody>
                  <a:tcPr/>
                </a:tc>
                <a:tc>
                  <a:txBody>
                    <a:bodyPr/>
                    <a:lstStyle/>
                    <a:p>
                      <a:r>
                        <a:rPr lang="en-US" sz="1800" b="0" dirty="0">
                          <a:latin typeface="Sitka Heading" pitchFamily="2" charset="0"/>
                        </a:rPr>
                        <a:t>Layer 1: 128</a:t>
                      </a:r>
                    </a:p>
                    <a:p>
                      <a:pPr marL="0" marR="0" indent="0" algn="l" defTabSz="987552" rtl="0" eaLnBrk="1" fontAlgn="auto" latinLnBrk="0" hangingPunct="1">
                        <a:lnSpc>
                          <a:spcPct val="100000"/>
                        </a:lnSpc>
                        <a:spcBef>
                          <a:spcPts val="0"/>
                        </a:spcBef>
                        <a:spcAft>
                          <a:spcPts val="0"/>
                        </a:spcAft>
                        <a:buClrTx/>
                        <a:buSzTx/>
                        <a:buFontTx/>
                        <a:buNone/>
                        <a:tabLst/>
                        <a:defRPr/>
                      </a:pPr>
                      <a:r>
                        <a:rPr lang="en-US" sz="1800" b="0" dirty="0">
                          <a:latin typeface="Sitka Heading" pitchFamily="2" charset="0"/>
                        </a:rPr>
                        <a:t>Layer 2: 64</a:t>
                      </a:r>
                    </a:p>
                    <a:p>
                      <a:pPr marL="0" marR="0" indent="0" algn="l" defTabSz="987552" rtl="0" eaLnBrk="1" fontAlgn="auto" latinLnBrk="0" hangingPunct="1">
                        <a:lnSpc>
                          <a:spcPct val="100000"/>
                        </a:lnSpc>
                        <a:spcBef>
                          <a:spcPts val="0"/>
                        </a:spcBef>
                        <a:spcAft>
                          <a:spcPts val="0"/>
                        </a:spcAft>
                        <a:buClrTx/>
                        <a:buSzTx/>
                        <a:buFontTx/>
                        <a:buNone/>
                        <a:tabLst/>
                        <a:defRPr/>
                      </a:pPr>
                      <a:r>
                        <a:rPr lang="en-US" sz="1800" b="0" dirty="0">
                          <a:latin typeface="Sitka Heading" pitchFamily="2" charset="0"/>
                        </a:rPr>
                        <a:t>Layer 3: 32</a:t>
                      </a:r>
                    </a:p>
                    <a:p>
                      <a:pPr marL="0" marR="0" indent="0" algn="l" defTabSz="987552" rtl="0" eaLnBrk="1" fontAlgn="auto" latinLnBrk="0" hangingPunct="1">
                        <a:lnSpc>
                          <a:spcPct val="100000"/>
                        </a:lnSpc>
                        <a:spcBef>
                          <a:spcPts val="0"/>
                        </a:spcBef>
                        <a:spcAft>
                          <a:spcPts val="0"/>
                        </a:spcAft>
                        <a:buClrTx/>
                        <a:buSzTx/>
                        <a:buFontTx/>
                        <a:buNone/>
                        <a:tabLst/>
                        <a:defRPr/>
                      </a:pPr>
                      <a:r>
                        <a:rPr lang="en-US" sz="1800" b="0" dirty="0">
                          <a:latin typeface="Sitka Heading" pitchFamily="2" charset="0"/>
                        </a:rPr>
                        <a:t>Layer 4: 2</a:t>
                      </a:r>
                    </a:p>
                  </a:txBody>
                  <a:tcPr/>
                </a:tc>
                <a:extLst>
                  <a:ext uri="{0D108BD9-81ED-4DB2-BD59-A6C34878D82A}">
                    <a16:rowId xmlns:a16="http://schemas.microsoft.com/office/drawing/2014/main" val="10003"/>
                  </a:ext>
                </a:extLst>
              </a:tr>
              <a:tr h="657831">
                <a:tc>
                  <a:txBody>
                    <a:bodyPr/>
                    <a:lstStyle/>
                    <a:p>
                      <a:r>
                        <a:rPr lang="en-US" sz="1800" b="1" i="0" kern="1200" dirty="0">
                          <a:solidFill>
                            <a:schemeClr val="tx1"/>
                          </a:solidFill>
                          <a:latin typeface="Sitka Heading" pitchFamily="2" charset="0"/>
                          <a:ea typeface="+mn-ea"/>
                          <a:cs typeface="+mn-cs"/>
                        </a:rPr>
                        <a:t>Activation function used in each layer</a:t>
                      </a:r>
                      <a:endParaRPr lang="en-US" sz="1800" b="1" dirty="0">
                        <a:latin typeface="Sitka Heading" pitchFamily="2" charset="0"/>
                      </a:endParaRPr>
                    </a:p>
                  </a:txBody>
                  <a:tcPr/>
                </a:tc>
                <a:tc>
                  <a:txBody>
                    <a:bodyPr/>
                    <a:lstStyle/>
                    <a:p>
                      <a:r>
                        <a:rPr lang="en-US" sz="1800" b="0" dirty="0">
                          <a:latin typeface="Sitka Heading" pitchFamily="2" charset="0"/>
                        </a:rPr>
                        <a:t>Layer 1 -3: </a:t>
                      </a:r>
                      <a:r>
                        <a:rPr lang="en-US" sz="1800" b="0" dirty="0" err="1">
                          <a:latin typeface="Sitka Heading" pitchFamily="2" charset="0"/>
                        </a:rPr>
                        <a:t>ReLU</a:t>
                      </a:r>
                      <a:endParaRPr lang="en-US" sz="1800" b="0" dirty="0">
                        <a:latin typeface="Sitka Heading" pitchFamily="2" charset="0"/>
                      </a:endParaRPr>
                    </a:p>
                    <a:p>
                      <a:pPr marL="0" marR="0" indent="0" algn="l" defTabSz="987552" rtl="0" eaLnBrk="1" fontAlgn="auto" latinLnBrk="0" hangingPunct="1">
                        <a:lnSpc>
                          <a:spcPct val="100000"/>
                        </a:lnSpc>
                        <a:spcBef>
                          <a:spcPts val="0"/>
                        </a:spcBef>
                        <a:spcAft>
                          <a:spcPts val="0"/>
                        </a:spcAft>
                        <a:buClrTx/>
                        <a:buSzTx/>
                        <a:buFontTx/>
                        <a:buNone/>
                        <a:tabLst/>
                        <a:defRPr/>
                      </a:pPr>
                      <a:r>
                        <a:rPr lang="en-US" sz="1800" b="0" dirty="0">
                          <a:latin typeface="Sitka Heading" pitchFamily="2" charset="0"/>
                        </a:rPr>
                        <a:t>Layer 4: Linear</a:t>
                      </a:r>
                    </a:p>
                  </a:txBody>
                  <a:tcPr/>
                </a:tc>
                <a:extLst>
                  <a:ext uri="{0D108BD9-81ED-4DB2-BD59-A6C34878D82A}">
                    <a16:rowId xmlns:a16="http://schemas.microsoft.com/office/drawing/2014/main" val="10004"/>
                  </a:ext>
                </a:extLst>
              </a:tr>
            </a:tbl>
          </a:graphicData>
        </a:graphic>
      </p:graphicFrame>
      <p:pic>
        <p:nvPicPr>
          <p:cNvPr id="18" name="Picture 2">
            <a:extLst>
              <a:ext uri="{FF2B5EF4-FFF2-40B4-BE49-F238E27FC236}">
                <a16:creationId xmlns:a16="http://schemas.microsoft.com/office/drawing/2014/main" id="{A03C6686-5B49-DF60-6864-1FDD5B0343A1}"/>
              </a:ext>
            </a:extLst>
          </p:cNvPr>
          <p:cNvPicPr>
            <a:picLocks noChangeAspect="1" noChangeArrowheads="1"/>
          </p:cNvPicPr>
          <p:nvPr/>
        </p:nvPicPr>
        <p:blipFill>
          <a:blip r:embed="rId4"/>
          <a:srcRect/>
          <a:stretch>
            <a:fillRect/>
          </a:stretch>
        </p:blipFill>
        <p:spPr bwMode="auto">
          <a:xfrm>
            <a:off x="10447902" y="3950965"/>
            <a:ext cx="2736896" cy="1789988"/>
          </a:xfrm>
          <a:prstGeom prst="rect">
            <a:avLst/>
          </a:prstGeom>
          <a:noFill/>
          <a:ln w="9525">
            <a:noFill/>
            <a:miter lim="800000"/>
            <a:headEnd/>
            <a:tailEnd/>
          </a:ln>
          <a:effectLst/>
        </p:spPr>
      </p:pic>
      <p:sp>
        <p:nvSpPr>
          <p:cNvPr id="19" name="Round Diagonal Corner Rectangle 11">
            <a:extLst>
              <a:ext uri="{FF2B5EF4-FFF2-40B4-BE49-F238E27FC236}">
                <a16:creationId xmlns:a16="http://schemas.microsoft.com/office/drawing/2014/main" id="{3B745641-5D35-87A1-A596-655A02810F6B}"/>
              </a:ext>
            </a:extLst>
          </p:cNvPr>
          <p:cNvSpPr/>
          <p:nvPr/>
        </p:nvSpPr>
        <p:spPr>
          <a:xfrm>
            <a:off x="10521904" y="6148751"/>
            <a:ext cx="2736896" cy="953351"/>
          </a:xfrm>
          <a:prstGeom prst="round2DiagRect">
            <a:avLst>
              <a:gd name="adj1" fmla="val 16667"/>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atin typeface="Sitka Heading" pitchFamily="2" charset="0"/>
              </a:rPr>
              <a:t>Mean Absolute Error : 33nm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7" name="Picture 5"/>
          <p:cNvPicPr>
            <a:picLocks noChangeAspect="1" noChangeArrowheads="1"/>
          </p:cNvPicPr>
          <p:nvPr/>
        </p:nvPicPr>
        <p:blipFill>
          <a:blip r:embed="rId2"/>
          <a:srcRect/>
          <a:stretch>
            <a:fillRect/>
          </a:stretch>
        </p:blipFill>
        <p:spPr bwMode="auto">
          <a:xfrm>
            <a:off x="-66675" y="1412697"/>
            <a:ext cx="13325475" cy="5276850"/>
          </a:xfrm>
          <a:prstGeom prst="rect">
            <a:avLst/>
          </a:prstGeom>
          <a:noFill/>
          <a:ln w="9525">
            <a:noFill/>
            <a:miter lim="800000"/>
            <a:headEnd/>
            <a:tailEnd/>
          </a:ln>
          <a:effectLst/>
        </p:spPr>
      </p:pic>
      <p:sp>
        <p:nvSpPr>
          <p:cNvPr id="5" name="Title 1"/>
          <p:cNvSpPr>
            <a:spLocks noGrp="1"/>
          </p:cNvSpPr>
          <p:nvPr>
            <p:ph type="title"/>
          </p:nvPr>
        </p:nvSpPr>
        <p:spPr>
          <a:xfrm>
            <a:off x="662940" y="-258863"/>
            <a:ext cx="11932920" cy="1219200"/>
          </a:xfrm>
        </p:spPr>
        <p:txBody>
          <a:bodyPr>
            <a:normAutofit/>
          </a:bodyPr>
          <a:lstStyle/>
          <a:p>
            <a:r>
              <a:rPr lang="en-US" b="1" dirty="0">
                <a:latin typeface="Sitka Heading" pitchFamily="2" charset="0"/>
              </a:rPr>
              <a:t>Designed GUI at work</a:t>
            </a:r>
          </a:p>
        </p:txBody>
      </p:sp>
      <p:sp>
        <p:nvSpPr>
          <p:cNvPr id="6" name="TextBox 5"/>
          <p:cNvSpPr txBox="1"/>
          <p:nvPr/>
        </p:nvSpPr>
        <p:spPr>
          <a:xfrm>
            <a:off x="0" y="902549"/>
            <a:ext cx="3161424" cy="96949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latin typeface="Sitka Heading" pitchFamily="2" charset="0"/>
              </a:rPr>
              <a:t>Validating Predictions by comparing design with one given in  [7]</a:t>
            </a:r>
          </a:p>
        </p:txBody>
      </p:sp>
      <p:sp>
        <p:nvSpPr>
          <p:cNvPr id="13" name="Rectangle 12"/>
          <p:cNvSpPr/>
          <p:nvPr/>
        </p:nvSpPr>
        <p:spPr>
          <a:xfrm>
            <a:off x="571500" y="2057400"/>
            <a:ext cx="2019300" cy="20955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62400" y="2057400"/>
            <a:ext cx="2019300" cy="20955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05106" y="5562600"/>
            <a:ext cx="743393" cy="274674"/>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62000" y="5784112"/>
            <a:ext cx="4990214" cy="31897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9160865" y="2448055"/>
            <a:ext cx="1181313" cy="637953"/>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Sitka Heading" pitchFamily="2" charset="0"/>
              </a:rPr>
              <a:t>BW: 1 um</a:t>
            </a:r>
          </a:p>
        </p:txBody>
      </p:sp>
      <p:sp>
        <p:nvSpPr>
          <p:cNvPr id="18" name="Rounded Rectangle 17"/>
          <p:cNvSpPr/>
          <p:nvPr/>
        </p:nvSpPr>
        <p:spPr>
          <a:xfrm>
            <a:off x="9143877" y="3221905"/>
            <a:ext cx="1387489" cy="61314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err="1">
                <a:latin typeface="Sitka Heading" pitchFamily="2" charset="0"/>
              </a:rPr>
              <a:t>λ</a:t>
            </a:r>
            <a:r>
              <a:rPr lang="en-US" sz="1800" baseline="-25000" dirty="0" err="1">
                <a:latin typeface="Sitka Heading" pitchFamily="2" charset="0"/>
              </a:rPr>
              <a:t>c</a:t>
            </a:r>
            <a:r>
              <a:rPr lang="en-US" sz="1800" baseline="-25000" dirty="0">
                <a:latin typeface="Sitka Heading" pitchFamily="2" charset="0"/>
              </a:rPr>
              <a:t>  </a:t>
            </a:r>
            <a:r>
              <a:rPr lang="en-US" sz="1800" dirty="0">
                <a:latin typeface="Sitka Heading" pitchFamily="2" charset="0"/>
              </a:rPr>
              <a:t>: 1.8 um</a:t>
            </a:r>
          </a:p>
        </p:txBody>
      </p:sp>
      <p:sp>
        <p:nvSpPr>
          <p:cNvPr id="19" name="Rectangle 18"/>
          <p:cNvSpPr/>
          <p:nvPr/>
        </p:nvSpPr>
        <p:spPr>
          <a:xfrm>
            <a:off x="223284" y="2477386"/>
            <a:ext cx="2488018" cy="308345"/>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3955312" y="2541181"/>
            <a:ext cx="2073348" cy="223284"/>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946298" y="3891516"/>
            <a:ext cx="5050465" cy="563526"/>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ectangle 21"/>
          <p:cNvSpPr/>
          <p:nvPr/>
        </p:nvSpPr>
        <p:spPr>
          <a:xfrm>
            <a:off x="4231758" y="6368902"/>
            <a:ext cx="2658140" cy="3615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a:off x="9175531" y="5186855"/>
            <a:ext cx="1040524" cy="252248"/>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lide Number Placeholder 6"/>
          <p:cNvSpPr>
            <a:spLocks noGrp="1"/>
          </p:cNvSpPr>
          <p:nvPr>
            <p:ph type="sldNum" sz="quarter" idx="12"/>
          </p:nvPr>
        </p:nvSpPr>
        <p:spPr>
          <a:xfrm>
            <a:off x="9502140" y="6780110"/>
            <a:ext cx="3093720" cy="389467"/>
          </a:xfrm>
        </p:spPr>
        <p:txBody>
          <a:bodyPr/>
          <a:lstStyle/>
          <a:p>
            <a:fld id="{D57F1E4F-1CFF-5643-939E-217C01CDF565}" type="slidenum">
              <a:rPr lang="en-US" smtClean="0"/>
              <a:pPr/>
              <a:t>8</a:t>
            </a:fld>
            <a:endParaRPr lang="en-US" dirty="0"/>
          </a:p>
        </p:txBody>
      </p:sp>
      <p:sp>
        <p:nvSpPr>
          <p:cNvPr id="25" name="Rectangle 24"/>
          <p:cNvSpPr/>
          <p:nvPr/>
        </p:nvSpPr>
        <p:spPr>
          <a:xfrm>
            <a:off x="0" y="7038201"/>
            <a:ext cx="13258800" cy="276999"/>
          </a:xfrm>
          <a:prstGeom prst="rect">
            <a:avLst/>
          </a:prstGeom>
        </p:spPr>
        <p:txBody>
          <a:bodyPr wrap="square">
            <a:spAutoFit/>
          </a:bodyPr>
          <a:lstStyle/>
          <a:p>
            <a:pPr marL="514350" lvl="0" indent="-514350"/>
            <a:r>
              <a:rPr lang="en-US" sz="1200" dirty="0">
                <a:latin typeface="Sitka Heading" pitchFamily="2" charset="0"/>
              </a:rPr>
              <a:t>[7] </a:t>
            </a:r>
            <a:r>
              <a:rPr lang="en-US" sz="1200" dirty="0" err="1">
                <a:latin typeface="Sitka Heading" pitchFamily="2" charset="0"/>
              </a:rPr>
              <a:t>Barkat</a:t>
            </a:r>
            <a:r>
              <a:rPr lang="en-US" sz="1200" dirty="0">
                <a:latin typeface="Sitka Heading" pitchFamily="2" charset="0"/>
              </a:rPr>
              <a:t>, O. (2015). Theoretical investigation of transmission and dispersion properties of one dimensional photonic crystal. </a:t>
            </a:r>
            <a:r>
              <a:rPr lang="en-US" sz="1200" i="1" dirty="0">
                <a:latin typeface="Sitka Heading" pitchFamily="2" charset="0"/>
              </a:rPr>
              <a:t>Journal of Electrical and Electronic Engineering</a:t>
            </a:r>
            <a:r>
              <a:rPr lang="en-US" sz="1200" dirty="0">
                <a:latin typeface="Sitka Heading" pitchFamily="2" charset="0"/>
              </a:rPr>
              <a:t>, </a:t>
            </a:r>
            <a:r>
              <a:rPr lang="en-US" sz="1200" i="1" dirty="0">
                <a:latin typeface="Sitka Heading" pitchFamily="2" charset="0"/>
              </a:rPr>
              <a:t>3</a:t>
            </a:r>
            <a:r>
              <a:rPr lang="en-US" sz="1200" dirty="0">
                <a:latin typeface="Sitka Heading" pitchFamily="2" charset="0"/>
              </a:rPr>
              <a:t>(2), 12-18.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itle 1"/>
          <p:cNvSpPr>
            <a:spLocks noGrp="1"/>
          </p:cNvSpPr>
          <p:nvPr>
            <p:ph type="title"/>
          </p:nvPr>
        </p:nvSpPr>
        <p:spPr>
          <a:xfrm>
            <a:off x="662940" y="-258863"/>
            <a:ext cx="11932920" cy="1219200"/>
          </a:xfrm>
        </p:spPr>
        <p:txBody>
          <a:bodyPr>
            <a:normAutofit/>
          </a:bodyPr>
          <a:lstStyle/>
          <a:p>
            <a:r>
              <a:rPr lang="en-US" b="1" dirty="0">
                <a:latin typeface="Sitka Heading" pitchFamily="2" charset="0"/>
              </a:rPr>
              <a:t>Designed GUI at work </a:t>
            </a:r>
            <a:r>
              <a:rPr lang="en-US" b="1" dirty="0" err="1">
                <a:latin typeface="Sitka Heading" pitchFamily="2" charset="0"/>
              </a:rPr>
              <a:t>Contd</a:t>
            </a:r>
            <a:r>
              <a:rPr lang="en-US" b="1" dirty="0">
                <a:latin typeface="Sitka Heading" pitchFamily="2" charset="0"/>
              </a:rPr>
              <a:t>…</a:t>
            </a:r>
          </a:p>
        </p:txBody>
      </p:sp>
      <p:pic>
        <p:nvPicPr>
          <p:cNvPr id="80899" name="Picture 3"/>
          <p:cNvPicPr>
            <a:picLocks noChangeAspect="1" noChangeArrowheads="1"/>
          </p:cNvPicPr>
          <p:nvPr/>
        </p:nvPicPr>
        <p:blipFill>
          <a:blip r:embed="rId2"/>
          <a:srcRect/>
          <a:stretch>
            <a:fillRect/>
          </a:stretch>
        </p:blipFill>
        <p:spPr bwMode="auto">
          <a:xfrm>
            <a:off x="0" y="945767"/>
            <a:ext cx="7089479" cy="2885253"/>
          </a:xfrm>
          <a:prstGeom prst="rect">
            <a:avLst/>
          </a:prstGeom>
          <a:noFill/>
          <a:ln w="9525">
            <a:noFill/>
            <a:miter lim="800000"/>
            <a:headEnd/>
            <a:tailEnd/>
          </a:ln>
          <a:effectLst/>
        </p:spPr>
      </p:pic>
      <p:pic>
        <p:nvPicPr>
          <p:cNvPr id="80900" name="Picture 4"/>
          <p:cNvPicPr>
            <a:picLocks noChangeAspect="1" noChangeArrowheads="1"/>
          </p:cNvPicPr>
          <p:nvPr/>
        </p:nvPicPr>
        <p:blipFill>
          <a:blip r:embed="rId3"/>
          <a:srcRect/>
          <a:stretch>
            <a:fillRect/>
          </a:stretch>
        </p:blipFill>
        <p:spPr bwMode="auto">
          <a:xfrm>
            <a:off x="0" y="4246681"/>
            <a:ext cx="7094483" cy="2910859"/>
          </a:xfrm>
          <a:prstGeom prst="rect">
            <a:avLst/>
          </a:prstGeom>
          <a:noFill/>
          <a:ln w="9525">
            <a:noFill/>
            <a:miter lim="800000"/>
            <a:headEnd/>
            <a:tailEnd/>
          </a:ln>
          <a:effectLst/>
        </p:spPr>
      </p:pic>
      <p:pic>
        <p:nvPicPr>
          <p:cNvPr id="80901" name="Picture 5"/>
          <p:cNvPicPr>
            <a:picLocks noChangeAspect="1" noChangeArrowheads="1"/>
          </p:cNvPicPr>
          <p:nvPr/>
        </p:nvPicPr>
        <p:blipFill>
          <a:blip r:embed="rId4"/>
          <a:srcRect/>
          <a:stretch>
            <a:fillRect/>
          </a:stretch>
        </p:blipFill>
        <p:spPr bwMode="auto">
          <a:xfrm>
            <a:off x="7766656" y="4058238"/>
            <a:ext cx="4293966" cy="3256962"/>
          </a:xfrm>
          <a:prstGeom prst="rect">
            <a:avLst/>
          </a:prstGeom>
          <a:noFill/>
          <a:ln w="9525">
            <a:noFill/>
            <a:miter lim="800000"/>
            <a:headEnd/>
            <a:tailEnd/>
          </a:ln>
          <a:effectLst/>
        </p:spPr>
      </p:pic>
      <p:sp>
        <p:nvSpPr>
          <p:cNvPr id="15" name="Right Arrow 14"/>
          <p:cNvSpPr/>
          <p:nvPr/>
        </p:nvSpPr>
        <p:spPr>
          <a:xfrm>
            <a:off x="7078717" y="5580993"/>
            <a:ext cx="677917" cy="346841"/>
          </a:xfrm>
          <a:prstGeom prst="rightArrow">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80902" name="Picture 6"/>
          <p:cNvPicPr>
            <a:picLocks noChangeAspect="1" noChangeArrowheads="1"/>
          </p:cNvPicPr>
          <p:nvPr/>
        </p:nvPicPr>
        <p:blipFill>
          <a:blip r:embed="rId5"/>
          <a:srcRect/>
          <a:stretch>
            <a:fillRect/>
          </a:stretch>
        </p:blipFill>
        <p:spPr bwMode="auto">
          <a:xfrm>
            <a:off x="7795229" y="766754"/>
            <a:ext cx="4314303" cy="3237678"/>
          </a:xfrm>
          <a:prstGeom prst="rect">
            <a:avLst/>
          </a:prstGeom>
          <a:noFill/>
          <a:ln w="9525">
            <a:noFill/>
            <a:miter lim="800000"/>
            <a:headEnd/>
            <a:tailEnd/>
          </a:ln>
          <a:effectLst/>
        </p:spPr>
      </p:pic>
      <p:sp>
        <p:nvSpPr>
          <p:cNvPr id="17" name="Right Arrow 16"/>
          <p:cNvSpPr/>
          <p:nvPr/>
        </p:nvSpPr>
        <p:spPr>
          <a:xfrm>
            <a:off x="7104989" y="2123089"/>
            <a:ext cx="677917" cy="346841"/>
          </a:xfrm>
          <a:prstGeom prst="rightArrow">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9"/>
          <p:cNvSpPr/>
          <p:nvPr/>
        </p:nvSpPr>
        <p:spPr>
          <a:xfrm>
            <a:off x="0" y="1809751"/>
            <a:ext cx="6896100" cy="40005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ounded Rectangle 10"/>
          <p:cNvSpPr/>
          <p:nvPr/>
        </p:nvSpPr>
        <p:spPr>
          <a:xfrm>
            <a:off x="10608665" y="2295655"/>
            <a:ext cx="1181313" cy="637953"/>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latin typeface="Sitka Heading" pitchFamily="2" charset="0"/>
              </a:rPr>
              <a:t>BW: 1 um</a:t>
            </a:r>
          </a:p>
        </p:txBody>
      </p:sp>
      <p:sp>
        <p:nvSpPr>
          <p:cNvPr id="12" name="Rounded Rectangle 11"/>
          <p:cNvSpPr/>
          <p:nvPr/>
        </p:nvSpPr>
        <p:spPr>
          <a:xfrm>
            <a:off x="10534527" y="2993305"/>
            <a:ext cx="1387489" cy="61314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err="1">
                <a:latin typeface="Sitka Heading" pitchFamily="2" charset="0"/>
              </a:rPr>
              <a:t>λ</a:t>
            </a:r>
            <a:r>
              <a:rPr lang="en-US" sz="1800" baseline="-25000" dirty="0" err="1">
                <a:latin typeface="Sitka Heading" pitchFamily="2" charset="0"/>
              </a:rPr>
              <a:t>c</a:t>
            </a:r>
            <a:r>
              <a:rPr lang="en-US" sz="1800" baseline="-25000" dirty="0">
                <a:latin typeface="Sitka Heading" pitchFamily="2" charset="0"/>
              </a:rPr>
              <a:t>  </a:t>
            </a:r>
            <a:r>
              <a:rPr lang="en-US" sz="1800" dirty="0">
                <a:latin typeface="Sitka Heading" pitchFamily="2" charset="0"/>
              </a:rPr>
              <a:t>: 1.8 um</a:t>
            </a:r>
          </a:p>
        </p:txBody>
      </p:sp>
      <p:sp>
        <p:nvSpPr>
          <p:cNvPr id="13" name="Left-Right Arrow 12"/>
          <p:cNvSpPr/>
          <p:nvPr/>
        </p:nvSpPr>
        <p:spPr>
          <a:xfrm>
            <a:off x="9308881" y="2971800"/>
            <a:ext cx="711419" cy="371803"/>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4051</TotalTime>
  <Words>1139</Words>
  <Application>Microsoft Office PowerPoint</Application>
  <PresentationFormat>Custom</PresentationFormat>
  <Paragraphs>139</Paragraphs>
  <Slides>11</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Castellar</vt:lpstr>
      <vt:lpstr>Sitka Heading</vt:lpstr>
      <vt:lpstr>Office Theme</vt:lpstr>
      <vt:lpstr>Bitmap Image</vt:lpstr>
      <vt:lpstr>ML aided Inverse Design of 1D Photonic Crystals</vt:lpstr>
      <vt:lpstr>Photonic Crystals: Semiconductors of Light</vt:lpstr>
      <vt:lpstr>PhC device Design (Traditional) Procedure</vt:lpstr>
      <vt:lpstr>Literature Review</vt:lpstr>
      <vt:lpstr>PowerPoint Presentation</vt:lpstr>
      <vt:lpstr>Transfer Matrix Method (TMM)</vt:lpstr>
      <vt:lpstr>Creation of dataset and training DL models</vt:lpstr>
      <vt:lpstr>Designed GUI at work</vt:lpstr>
      <vt:lpstr>Designed GUI at work Contd…</vt:lpstr>
      <vt:lpstr>Conclusion and our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Writtik Majumder</dc:creator>
  <cp:lastModifiedBy>Chirantan Ganguly</cp:lastModifiedBy>
  <cp:revision>194</cp:revision>
  <dcterms:created xsi:type="dcterms:W3CDTF">2022-12-28T11:30:00Z</dcterms:created>
  <dcterms:modified xsi:type="dcterms:W3CDTF">2023-08-09T06:55:56Z</dcterms:modified>
</cp:coreProperties>
</file>