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2CE7F-65EC-48C3-BB35-AEC9250F888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5A205C-8706-4199-B954-5EE046CC562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Babylonian</a:t>
          </a:r>
          <a:endParaRPr lang="en-IN" sz="1400" dirty="0">
            <a:solidFill>
              <a:schemeClr val="tx1"/>
            </a:solidFill>
          </a:endParaRPr>
        </a:p>
      </dgm:t>
    </dgm:pt>
    <dgm:pt modelId="{0FE80E8C-DCE0-43E2-9DD9-D3E04591E391}" type="parTrans" cxnId="{D2BDA04F-497D-46B1-A121-77652DFC459B}">
      <dgm:prSet/>
      <dgm:spPr/>
      <dgm:t>
        <a:bodyPr/>
        <a:lstStyle/>
        <a:p>
          <a:endParaRPr lang="en-IN"/>
        </a:p>
      </dgm:t>
    </dgm:pt>
    <dgm:pt modelId="{435CF97F-A68F-4C99-A4EC-F82024A39830}" type="sibTrans" cxnId="{D2BDA04F-497D-46B1-A121-77652DFC459B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Greek</a:t>
          </a:r>
          <a:endParaRPr lang="en-IN" sz="1800" dirty="0">
            <a:solidFill>
              <a:schemeClr val="tx1"/>
            </a:solidFill>
          </a:endParaRPr>
        </a:p>
      </dgm:t>
    </dgm:pt>
    <dgm:pt modelId="{36214922-585D-40C4-BDA4-CB6BEDC6CF3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Chinese</a:t>
          </a:r>
          <a:endParaRPr lang="en-IN" sz="1800" dirty="0"/>
        </a:p>
      </dgm:t>
    </dgm:pt>
    <dgm:pt modelId="{53DCD9D9-6DD4-45AE-8837-0DAD51DAF2AA}" type="parTrans" cxnId="{638C29F1-1EEE-47D3-A6DB-0332F8D226F1}">
      <dgm:prSet/>
      <dgm:spPr/>
      <dgm:t>
        <a:bodyPr/>
        <a:lstStyle/>
        <a:p>
          <a:endParaRPr lang="en-IN"/>
        </a:p>
      </dgm:t>
    </dgm:pt>
    <dgm:pt modelId="{0133044A-81F8-43EB-BDE7-C889BF27F430}" type="sibTrans" cxnId="{638C29F1-1EEE-47D3-A6DB-0332F8D226F1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/>
            <a:t>Indian</a:t>
          </a:r>
          <a:endParaRPr lang="en-IN" sz="1800" dirty="0"/>
        </a:p>
      </dgm:t>
    </dgm:pt>
    <dgm:pt modelId="{2243D8B3-83C6-4859-B1A2-F8DAB15398FB}" type="pres">
      <dgm:prSet presAssocID="{B7C2CE7F-65EC-48C3-BB35-AEC9250F8882}" presName="Name0" presStyleCnt="0">
        <dgm:presLayoutVars>
          <dgm:chMax/>
          <dgm:chPref/>
          <dgm:dir/>
          <dgm:animLvl val="lvl"/>
        </dgm:presLayoutVars>
      </dgm:prSet>
      <dgm:spPr/>
    </dgm:pt>
    <dgm:pt modelId="{66310A88-883F-4089-9CF9-31E1D4B5D0FD}" type="pres">
      <dgm:prSet presAssocID="{415A205C-8706-4199-B954-5EE046CC5625}" presName="composite" presStyleCnt="0"/>
      <dgm:spPr/>
    </dgm:pt>
    <dgm:pt modelId="{B563D658-6F6E-417A-96E2-5CE95E04F7FE}" type="pres">
      <dgm:prSet presAssocID="{415A205C-8706-4199-B954-5EE046CC562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A4771D8-4D3E-45B4-BD02-F4A2C4E5DC0B}" type="pres">
      <dgm:prSet presAssocID="{415A205C-8706-4199-B954-5EE046CC562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172CD78-92A1-4C94-9826-99FF28581734}" type="pres">
      <dgm:prSet presAssocID="{415A205C-8706-4199-B954-5EE046CC5625}" presName="BalanceSpacing" presStyleCnt="0"/>
      <dgm:spPr/>
    </dgm:pt>
    <dgm:pt modelId="{AE670B2E-7766-49D9-A336-0D9C3CBB12EC}" type="pres">
      <dgm:prSet presAssocID="{415A205C-8706-4199-B954-5EE046CC5625}" presName="BalanceSpacing1" presStyleCnt="0"/>
      <dgm:spPr/>
    </dgm:pt>
    <dgm:pt modelId="{16883276-7E54-4B4A-81C0-74CA28AD7C15}" type="pres">
      <dgm:prSet presAssocID="{435CF97F-A68F-4C99-A4EC-F82024A39830}" presName="Accent1Text" presStyleLbl="node1" presStyleIdx="1" presStyleCnt="4"/>
      <dgm:spPr/>
    </dgm:pt>
    <dgm:pt modelId="{158A6193-8F44-4E6C-9DBB-43E31F4C4F26}" type="pres">
      <dgm:prSet presAssocID="{435CF97F-A68F-4C99-A4EC-F82024A39830}" presName="spaceBetweenRectangles" presStyleCnt="0"/>
      <dgm:spPr/>
    </dgm:pt>
    <dgm:pt modelId="{F59296D9-BCDC-4232-8B6E-07CECB458AA1}" type="pres">
      <dgm:prSet presAssocID="{36214922-585D-40C4-BDA4-CB6BEDC6CF37}" presName="composite" presStyleCnt="0"/>
      <dgm:spPr/>
    </dgm:pt>
    <dgm:pt modelId="{7CB47446-2D06-4E82-8CD5-24BAB2AA8FDB}" type="pres">
      <dgm:prSet presAssocID="{36214922-585D-40C4-BDA4-CB6BEDC6CF3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0F6FF1B-CA21-4328-BDB3-FC498DAE9D9A}" type="pres">
      <dgm:prSet presAssocID="{36214922-585D-40C4-BDA4-CB6BEDC6CF3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735CBED-8D77-4693-B9A3-781AA5B341BB}" type="pres">
      <dgm:prSet presAssocID="{36214922-585D-40C4-BDA4-CB6BEDC6CF37}" presName="BalanceSpacing" presStyleCnt="0"/>
      <dgm:spPr/>
    </dgm:pt>
    <dgm:pt modelId="{DE10F889-FF3C-4888-87ED-519BBABA37CA}" type="pres">
      <dgm:prSet presAssocID="{36214922-585D-40C4-BDA4-CB6BEDC6CF37}" presName="BalanceSpacing1" presStyleCnt="0"/>
      <dgm:spPr/>
    </dgm:pt>
    <dgm:pt modelId="{1CE318A9-9F36-4891-AD12-780BD339D162}" type="pres">
      <dgm:prSet presAssocID="{0133044A-81F8-43EB-BDE7-C889BF27F430}" presName="Accent1Text" presStyleLbl="node1" presStyleIdx="3" presStyleCnt="4"/>
      <dgm:spPr/>
    </dgm:pt>
  </dgm:ptLst>
  <dgm:cxnLst>
    <dgm:cxn modelId="{D36B822F-A854-4198-9941-2A0F3C7985C3}" type="presOf" srcId="{435CF97F-A68F-4C99-A4EC-F82024A39830}" destId="{16883276-7E54-4B4A-81C0-74CA28AD7C15}" srcOrd="0" destOrd="0" presId="urn:microsoft.com/office/officeart/2008/layout/AlternatingHexagons"/>
    <dgm:cxn modelId="{D2BDA04F-497D-46B1-A121-77652DFC459B}" srcId="{B7C2CE7F-65EC-48C3-BB35-AEC9250F8882}" destId="{415A205C-8706-4199-B954-5EE046CC5625}" srcOrd="0" destOrd="0" parTransId="{0FE80E8C-DCE0-43E2-9DD9-D3E04591E391}" sibTransId="{435CF97F-A68F-4C99-A4EC-F82024A39830}"/>
    <dgm:cxn modelId="{873000B9-9CCA-4176-96DF-31326E38DABF}" type="presOf" srcId="{415A205C-8706-4199-B954-5EE046CC5625}" destId="{B563D658-6F6E-417A-96E2-5CE95E04F7FE}" srcOrd="0" destOrd="0" presId="urn:microsoft.com/office/officeart/2008/layout/AlternatingHexagons"/>
    <dgm:cxn modelId="{799AC6C8-86FD-42D4-AE97-2832F0BDC60C}" type="presOf" srcId="{B7C2CE7F-65EC-48C3-BB35-AEC9250F8882}" destId="{2243D8B3-83C6-4859-B1A2-F8DAB15398FB}" srcOrd="0" destOrd="0" presId="urn:microsoft.com/office/officeart/2008/layout/AlternatingHexagons"/>
    <dgm:cxn modelId="{A67C8DE3-A13A-478E-9E46-412EFEC0C815}" type="presOf" srcId="{0133044A-81F8-43EB-BDE7-C889BF27F430}" destId="{1CE318A9-9F36-4891-AD12-780BD339D162}" srcOrd="0" destOrd="0" presId="urn:microsoft.com/office/officeart/2008/layout/AlternatingHexagons"/>
    <dgm:cxn modelId="{4D7BD7E3-C3F4-4414-BF42-EA6CF96797B6}" type="presOf" srcId="{36214922-585D-40C4-BDA4-CB6BEDC6CF37}" destId="{7CB47446-2D06-4E82-8CD5-24BAB2AA8FDB}" srcOrd="0" destOrd="0" presId="urn:microsoft.com/office/officeart/2008/layout/AlternatingHexagons"/>
    <dgm:cxn modelId="{638C29F1-1EEE-47D3-A6DB-0332F8D226F1}" srcId="{B7C2CE7F-65EC-48C3-BB35-AEC9250F8882}" destId="{36214922-585D-40C4-BDA4-CB6BEDC6CF37}" srcOrd="1" destOrd="0" parTransId="{53DCD9D9-6DD4-45AE-8837-0DAD51DAF2AA}" sibTransId="{0133044A-81F8-43EB-BDE7-C889BF27F430}"/>
    <dgm:cxn modelId="{2B9F83AC-E87A-4029-9375-B7C9A78DEEA1}" type="presParOf" srcId="{2243D8B3-83C6-4859-B1A2-F8DAB15398FB}" destId="{66310A88-883F-4089-9CF9-31E1D4B5D0FD}" srcOrd="0" destOrd="0" presId="urn:microsoft.com/office/officeart/2008/layout/AlternatingHexagons"/>
    <dgm:cxn modelId="{89B5FB5E-C9C1-4CA7-A2AA-8AF184C13412}" type="presParOf" srcId="{66310A88-883F-4089-9CF9-31E1D4B5D0FD}" destId="{B563D658-6F6E-417A-96E2-5CE95E04F7FE}" srcOrd="0" destOrd="0" presId="urn:microsoft.com/office/officeart/2008/layout/AlternatingHexagons"/>
    <dgm:cxn modelId="{8BB2FA97-676B-4EA6-BBD7-DDB8675729C4}" type="presParOf" srcId="{66310A88-883F-4089-9CF9-31E1D4B5D0FD}" destId="{BA4771D8-4D3E-45B4-BD02-F4A2C4E5DC0B}" srcOrd="1" destOrd="0" presId="urn:microsoft.com/office/officeart/2008/layout/AlternatingHexagons"/>
    <dgm:cxn modelId="{996F24B7-2300-4EC7-9653-83C44D0E0DDA}" type="presParOf" srcId="{66310A88-883F-4089-9CF9-31E1D4B5D0FD}" destId="{2172CD78-92A1-4C94-9826-99FF28581734}" srcOrd="2" destOrd="0" presId="urn:microsoft.com/office/officeart/2008/layout/AlternatingHexagons"/>
    <dgm:cxn modelId="{4CA43D30-4922-485C-B000-3A56EECDE53E}" type="presParOf" srcId="{66310A88-883F-4089-9CF9-31E1D4B5D0FD}" destId="{AE670B2E-7766-49D9-A336-0D9C3CBB12EC}" srcOrd="3" destOrd="0" presId="urn:microsoft.com/office/officeart/2008/layout/AlternatingHexagons"/>
    <dgm:cxn modelId="{C627C982-6C3A-490E-BA9A-2F84FB90D950}" type="presParOf" srcId="{66310A88-883F-4089-9CF9-31E1D4B5D0FD}" destId="{16883276-7E54-4B4A-81C0-74CA28AD7C15}" srcOrd="4" destOrd="0" presId="urn:microsoft.com/office/officeart/2008/layout/AlternatingHexagons"/>
    <dgm:cxn modelId="{422CC2C5-68A2-4088-BF13-0177725FB68B}" type="presParOf" srcId="{2243D8B3-83C6-4859-B1A2-F8DAB15398FB}" destId="{158A6193-8F44-4E6C-9DBB-43E31F4C4F26}" srcOrd="1" destOrd="0" presId="urn:microsoft.com/office/officeart/2008/layout/AlternatingHexagons"/>
    <dgm:cxn modelId="{B691E6B9-CF5A-4E34-880A-C989566E7D6E}" type="presParOf" srcId="{2243D8B3-83C6-4859-B1A2-F8DAB15398FB}" destId="{F59296D9-BCDC-4232-8B6E-07CECB458AA1}" srcOrd="2" destOrd="0" presId="urn:microsoft.com/office/officeart/2008/layout/AlternatingHexagons"/>
    <dgm:cxn modelId="{95C7DCC1-E6F1-40EF-A67B-862679FBD55D}" type="presParOf" srcId="{F59296D9-BCDC-4232-8B6E-07CECB458AA1}" destId="{7CB47446-2D06-4E82-8CD5-24BAB2AA8FDB}" srcOrd="0" destOrd="0" presId="urn:microsoft.com/office/officeart/2008/layout/AlternatingHexagons"/>
    <dgm:cxn modelId="{818FB4A5-3210-418D-A177-DAB790F4414F}" type="presParOf" srcId="{F59296D9-BCDC-4232-8B6E-07CECB458AA1}" destId="{60F6FF1B-CA21-4328-BDB3-FC498DAE9D9A}" srcOrd="1" destOrd="0" presId="urn:microsoft.com/office/officeart/2008/layout/AlternatingHexagons"/>
    <dgm:cxn modelId="{2F4B0F86-6BE6-4424-944D-19922379C453}" type="presParOf" srcId="{F59296D9-BCDC-4232-8B6E-07CECB458AA1}" destId="{0735CBED-8D77-4693-B9A3-781AA5B341BB}" srcOrd="2" destOrd="0" presId="urn:microsoft.com/office/officeart/2008/layout/AlternatingHexagons"/>
    <dgm:cxn modelId="{2C921DB8-CF49-439B-B2DC-C4F27DC68E6D}" type="presParOf" srcId="{F59296D9-BCDC-4232-8B6E-07CECB458AA1}" destId="{DE10F889-FF3C-4888-87ED-519BBABA37CA}" srcOrd="3" destOrd="0" presId="urn:microsoft.com/office/officeart/2008/layout/AlternatingHexagons"/>
    <dgm:cxn modelId="{287A8127-4867-439E-9545-7F44A42D4AC2}" type="presParOf" srcId="{F59296D9-BCDC-4232-8B6E-07CECB458AA1}" destId="{1CE318A9-9F36-4891-AD12-780BD339D1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D658-6F6E-417A-96E2-5CE95E04F7FE}">
      <dsp:nvSpPr>
        <dsp:cNvPr id="0" name=""/>
        <dsp:cNvSpPr/>
      </dsp:nvSpPr>
      <dsp:spPr>
        <a:xfrm rot="5400000">
          <a:off x="2350001" y="355359"/>
          <a:ext cx="1543413" cy="134276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Babylonian</a:t>
          </a:r>
          <a:endParaRPr lang="en-IN" sz="1400" kern="1200" dirty="0">
            <a:solidFill>
              <a:schemeClr val="tx1"/>
            </a:solidFill>
          </a:endParaRPr>
        </a:p>
      </dsp:txBody>
      <dsp:txXfrm rot="-5400000">
        <a:off x="2659571" y="495552"/>
        <a:ext cx="924273" cy="1062383"/>
      </dsp:txXfrm>
    </dsp:sp>
    <dsp:sp modelId="{BA4771D8-4D3E-45B4-BD02-F4A2C4E5DC0B}">
      <dsp:nvSpPr>
        <dsp:cNvPr id="0" name=""/>
        <dsp:cNvSpPr/>
      </dsp:nvSpPr>
      <dsp:spPr>
        <a:xfrm>
          <a:off x="3833838" y="563720"/>
          <a:ext cx="1722449" cy="92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83276-7E54-4B4A-81C0-74CA28AD7C15}">
      <dsp:nvSpPr>
        <dsp:cNvPr id="0" name=""/>
        <dsp:cNvSpPr/>
      </dsp:nvSpPr>
      <dsp:spPr>
        <a:xfrm rot="5400000">
          <a:off x="899809" y="355359"/>
          <a:ext cx="1543413" cy="134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Greek</a:t>
          </a:r>
          <a:endParaRPr lang="en-IN" sz="1800" kern="1200" dirty="0">
            <a:solidFill>
              <a:schemeClr val="tx1"/>
            </a:solidFill>
          </a:endParaRPr>
        </a:p>
      </dsp:txBody>
      <dsp:txXfrm rot="-5400000">
        <a:off x="1209379" y="495552"/>
        <a:ext cx="924273" cy="1062383"/>
      </dsp:txXfrm>
    </dsp:sp>
    <dsp:sp modelId="{7CB47446-2D06-4E82-8CD5-24BAB2AA8FDB}">
      <dsp:nvSpPr>
        <dsp:cNvPr id="0" name=""/>
        <dsp:cNvSpPr/>
      </dsp:nvSpPr>
      <dsp:spPr>
        <a:xfrm rot="5400000">
          <a:off x="1622127" y="1665408"/>
          <a:ext cx="1543413" cy="1342769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Chinese</a:t>
          </a:r>
          <a:endParaRPr lang="en-IN" sz="1800" kern="1200" dirty="0"/>
        </a:p>
      </dsp:txBody>
      <dsp:txXfrm rot="-5400000">
        <a:off x="1931697" y="1805601"/>
        <a:ext cx="924273" cy="1062383"/>
      </dsp:txXfrm>
    </dsp:sp>
    <dsp:sp modelId="{60F6FF1B-CA21-4328-BDB3-FC498DAE9D9A}">
      <dsp:nvSpPr>
        <dsp:cNvPr id="0" name=""/>
        <dsp:cNvSpPr/>
      </dsp:nvSpPr>
      <dsp:spPr>
        <a:xfrm>
          <a:off x="0" y="1873769"/>
          <a:ext cx="1666886" cy="92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318A9-9F36-4891-AD12-780BD339D162}">
      <dsp:nvSpPr>
        <dsp:cNvPr id="0" name=""/>
        <dsp:cNvSpPr/>
      </dsp:nvSpPr>
      <dsp:spPr>
        <a:xfrm rot="5400000">
          <a:off x="3072318" y="1665408"/>
          <a:ext cx="1543413" cy="134276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Indian</a:t>
          </a:r>
          <a:endParaRPr lang="en-IN" sz="1800" kern="1200" dirty="0"/>
        </a:p>
      </dsp:txBody>
      <dsp:txXfrm rot="-5400000">
        <a:off x="3381888" y="1805601"/>
        <a:ext cx="924273" cy="106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AB5F-4A74-4B37-A104-45A868F131F6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F6EE-D057-4939-AB61-2A6C14ED3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2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F6EE-D057-4939-AB61-2A6C14ED3B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66D-9A36-7283-E18A-4C994386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08DA-DC34-64BF-773C-67CDF775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2F6D-5892-FC5D-50F3-FBA9BC1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B3B9-AD66-4EF6-9E65-340838919CAF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0AA1-7EF0-B962-9E0E-66223EE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5518-C976-34E1-EBF4-8439AC79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CFC-911F-222F-692D-0DED0ED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92204-30AB-4EDE-B51E-E8181690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9D4C-1366-A8A5-727B-F6AA051B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577-9634-4367-98D0-EFC16FA1C1A3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04C2-861F-EB95-449E-8BBE468D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D5AC-549E-8290-69FA-A4DB3EB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9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63130-CE46-6165-528B-CF6FC2234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B412-A4C8-13A3-225C-F49573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C0CC-1502-D59B-628E-4640DF6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1434-4904-4787-9E3D-88F5A7D7B900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348C-ECEB-8FFE-6B2B-6FC891A6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A91B-3B60-6C6F-B07C-DB207460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9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C7A5-1B63-8921-DAD2-26C2A494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B915-A0AC-4B18-656E-1AFF45E5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32BC-CA84-E49A-CB21-849E0C62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0339-30C5-46A4-B155-128C3C92948C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38F4-2F1D-1DB6-CCD9-227AB49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623-146C-58D8-1BFD-09BA8F32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2445-40B6-B8CF-4948-E050C904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E3A-6C11-7CED-262A-CD5C89BE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0B3A-E0FD-36DE-F4EF-2C3CDCA5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CD4E-EA1B-4F7C-A4E3-C121D1927E15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D4E9-8345-A8BF-7D96-729F741D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39C0-D99B-5140-891C-29063C2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214-E6F6-CE5B-9906-19DECBE8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6DBE-0B76-7B3A-D4E1-51D4AD02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685D-BED0-C738-99AC-1ED04DB01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AD87-4277-9779-690F-16A83DE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BF2-5F7C-4C48-A86E-4B4C3B36DEAA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492B-A059-F9FC-9352-4038F36C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2D88-2374-6846-BF2B-DF9C0150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7F28-A355-6D5A-D223-D3210B90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BE31-37F3-51DE-EF16-B5768611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974D-F3E1-F1C6-5B43-3A66AC7B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1E405-C0FC-B5DD-2829-471D9B91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6324B-0A24-3358-9D68-A52C8C095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1CB41-2327-AC8E-AB2B-F8F233C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9E68-5B70-417A-874B-4367037F2AB3}" type="datetime1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2B3A-B48D-D11D-CB81-E90AFE9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902EE-5EFA-30D3-3D2B-9CFB35F1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E8B4-769B-09B7-5591-918B064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9637-FCED-44F2-2486-B9949D60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09B-95E5-4C32-B859-8E439857DDA5}" type="datetime1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EE84F-1A38-9A96-B704-E892FFE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57CCC-D8BF-720C-FA76-0F0268D7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391E8-9420-078D-D9AB-E32970FE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7DF0-92C9-483F-B4CC-727F85746AE2}" type="datetime1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6EB28-D656-C465-9A19-FF403ED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A0AE-EF20-52BA-5667-D17AA95E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47F-486F-EED8-CDEE-547034B4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191A-A58B-91A6-6AA2-41B8C2D2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D5F0D-9DA5-6893-B49B-93761EF1C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FD96-B219-5D6C-1D3D-54AFFF03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0D6-5F45-4219-B259-22675A2B8DC9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D270-093E-B119-65E7-11D3EB2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38FA-E3B2-67B1-AFE4-3415DC6B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FCCC-4211-C3D0-3405-D2B18E3F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FEBC5-6A4B-A57E-6418-1DA8F1E9C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B29E-6417-FBC8-EFBA-22FECDFE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80871-78B1-D4B1-BB61-8B86FD8F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22BD-7F5E-4BF5-81B6-9A54E11FFD7E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43DF-A865-9D45-5DB6-A04E01A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2692-C179-0DFE-7487-2813B139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C519A-B581-0376-F42B-8DB16B1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5B111-97C5-6423-0039-E2AE667A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9C1C-7A27-6EFD-FAFE-1F1A85B0F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3A20-A56F-4E8C-A844-1040B8D37495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7900-EACF-831D-A3CD-F0FCDDD16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DF70-7917-39F5-2768-64DADEE4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2290-E306-44CB-A6FA-4E8D76A7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jpg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webp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jpe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6.jpe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1896C-1355-B94C-D8BB-B450388F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</a:t>
            </a:fld>
            <a:endParaRPr lang="en-IN"/>
          </a:p>
        </p:txBody>
      </p:sp>
      <p:pic>
        <p:nvPicPr>
          <p:cNvPr id="10244" name="Picture 4" descr="2,000+ Irrational Number Stock Photos, Pictures &amp; Royalty-Free Images -  iStock | Square root">
            <a:extLst>
              <a:ext uri="{FF2B5EF4-FFF2-40B4-BE49-F238E27FC236}">
                <a16:creationId xmlns:a16="http://schemas.microsoft.com/office/drawing/2014/main" id="{3901FFD9-CFA1-2997-26D2-F8D9A1FD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96925"/>
            <a:ext cx="49339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E562A-DB23-F1F5-7C71-04E6659ABB83}"/>
              </a:ext>
            </a:extLst>
          </p:cNvPr>
          <p:cNvSpPr txBox="1"/>
          <p:nvPr/>
        </p:nvSpPr>
        <p:spPr>
          <a:xfrm>
            <a:off x="5776166" y="3263900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itka Heading" panose="02000505000000020004" pitchFamily="2" charset="0"/>
              </a:rPr>
              <a:t>Chirantan Ganguly</a:t>
            </a:r>
          </a:p>
          <a:p>
            <a:pPr algn="ctr"/>
            <a:r>
              <a:rPr lang="en-US" sz="2400" dirty="0">
                <a:latin typeface="Sitka Heading" panose="02000505000000020004" pitchFamily="2" charset="0"/>
              </a:rPr>
              <a:t>MTech. Functional Materials and Devices</a:t>
            </a:r>
          </a:p>
          <a:p>
            <a:pPr algn="ctr"/>
            <a:r>
              <a:rPr lang="en-US" sz="2400" dirty="0">
                <a:latin typeface="Sitka Heading" panose="02000505000000020004" pitchFamily="2" charset="0"/>
              </a:rPr>
              <a:t>Roll No: 23PH63R06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D5BE5E-4766-4FD3-E448-57DB6BAC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224" y="258763"/>
            <a:ext cx="9144000" cy="2387600"/>
          </a:xfrm>
        </p:spPr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The infinite Life of Pi</a:t>
            </a:r>
            <a:endParaRPr lang="en-IN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3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BBC2-6F37-FFBD-C708-104F5F7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Why do we care?</a:t>
            </a:r>
            <a:endParaRPr lang="en-IN" dirty="0">
              <a:latin typeface="Old English Text MT" panose="03040902040508030806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127B-1AD7-3578-96D2-DC8E609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Pseudo-random number generator</a:t>
            </a:r>
            <a:r>
              <a:rPr lang="en-US" dirty="0"/>
              <a:t>: almost all digits are equiprobable in the value of pi (has applications in cryptography)</a:t>
            </a:r>
          </a:p>
          <a:p>
            <a:r>
              <a:rPr lang="en-US" dirty="0">
                <a:solidFill>
                  <a:srgbClr val="0070C0"/>
                </a:solidFill>
              </a:rPr>
              <a:t>Find computational power </a:t>
            </a:r>
            <a:r>
              <a:rPr lang="en-US" dirty="0"/>
              <a:t>of supercomputers and quantum computers (we have calculated pi to about 2 quadrillion digit accuracy)</a:t>
            </a:r>
          </a:p>
          <a:p>
            <a:r>
              <a:rPr lang="en-US" dirty="0"/>
              <a:t>Why settle for less? (</a:t>
            </a:r>
            <a:r>
              <a:rPr lang="en-US" dirty="0">
                <a:solidFill>
                  <a:srgbClr val="0070C0"/>
                </a:solidFill>
              </a:rPr>
              <a:t>Human nature </a:t>
            </a:r>
            <a:r>
              <a:rPr lang="en-US" dirty="0"/>
              <a:t>to push beyond boundaries)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Never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BC27-0584-C940-C380-D9F253CE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73C55-CDBD-38A6-EF47-CA8FCE74BD99}"/>
              </a:ext>
            </a:extLst>
          </p:cNvPr>
          <p:cNvSpPr txBox="1"/>
          <p:nvPr/>
        </p:nvSpPr>
        <p:spPr>
          <a:xfrm>
            <a:off x="753447" y="4765223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When will we stop?</a:t>
            </a:r>
            <a:endParaRPr lang="en-IN" sz="4400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C609-D079-3A91-47B5-0F0A8C35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40" y="252073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Old English Text MT" panose="03040902040508030806" pitchFamily="66" charset="0"/>
              </a:rPr>
              <a:t>Thank You!</a:t>
            </a:r>
            <a:endParaRPr lang="en-IN" b="1" dirty="0">
              <a:latin typeface="Old English Text MT" panose="03040902040508030806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950AB-A87F-068F-6291-DA22970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11</a:t>
            </a:fld>
            <a:endParaRPr lang="en-IN"/>
          </a:p>
        </p:txBody>
      </p:sp>
      <p:pic>
        <p:nvPicPr>
          <p:cNvPr id="9218" name="Picture 2" descr="Sir Isaac Newton (@SirNewtonator) / Twitter">
            <a:extLst>
              <a:ext uri="{FF2B5EF4-FFF2-40B4-BE49-F238E27FC236}">
                <a16:creationId xmlns:a16="http://schemas.microsoft.com/office/drawing/2014/main" id="{58859888-4E28-971C-B54D-A73B07D7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07" y="19874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D9DC62B-7122-E0FB-FE56-53D690C5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6" y="1826159"/>
            <a:ext cx="3909527" cy="390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94FA2-528D-3C69-146F-DF8E2D1E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Measuring a Circle</a:t>
            </a:r>
            <a:endParaRPr lang="en-IN" dirty="0">
              <a:latin typeface="Old English Text MT" panose="03040902040508030806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18076-5CFE-A8FD-10AD-BC03C663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2</a:t>
            </a:fld>
            <a:endParaRPr lang="en-IN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C10F1440-E4D7-F6FA-2FCF-D02C0499CF06}"/>
              </a:ext>
            </a:extLst>
          </p:cNvPr>
          <p:cNvSpPr/>
          <p:nvPr/>
        </p:nvSpPr>
        <p:spPr>
          <a:xfrm>
            <a:off x="8854747" y="2846402"/>
            <a:ext cx="1296955" cy="1325563"/>
          </a:xfrm>
          <a:prstGeom prst="donut">
            <a:avLst>
              <a:gd name="adj" fmla="val 7014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61B5D4-03B0-9D26-DC08-33AAB53FF5A7}"/>
              </a:ext>
            </a:extLst>
          </p:cNvPr>
          <p:cNvCxnSpPr>
            <a:cxnSpLocks/>
          </p:cNvCxnSpPr>
          <p:nvPr/>
        </p:nvCxnSpPr>
        <p:spPr>
          <a:xfrm>
            <a:off x="8969825" y="3509183"/>
            <a:ext cx="108857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B2D2B720-02A6-F627-A8CB-A81EF16EB0CD}"/>
              </a:ext>
            </a:extLst>
          </p:cNvPr>
          <p:cNvSpPr/>
          <p:nvPr/>
        </p:nvSpPr>
        <p:spPr>
          <a:xfrm>
            <a:off x="604546" y="1690689"/>
            <a:ext cx="3332971" cy="3363538"/>
          </a:xfrm>
          <a:prstGeom prst="donut">
            <a:avLst>
              <a:gd name="adj" fmla="val 7014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F8B77-DC0D-CBDB-0713-F71AE5FDDB5B}"/>
              </a:ext>
            </a:extLst>
          </p:cNvPr>
          <p:cNvCxnSpPr>
            <a:cxnSpLocks/>
          </p:cNvCxnSpPr>
          <p:nvPr/>
        </p:nvCxnSpPr>
        <p:spPr>
          <a:xfrm>
            <a:off x="856862" y="3355746"/>
            <a:ext cx="2810069" cy="1671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84055EB-5C16-A292-C6B5-4193DBBA0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63" y="4400061"/>
            <a:ext cx="1844935" cy="1844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21237B-1413-6AA3-A321-AFE7A0A5C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5" y="3271348"/>
            <a:ext cx="2028825" cy="2257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4E162B-E1ED-B4FB-6791-073768311566}"/>
                  </a:ext>
                </a:extLst>
              </p:cNvPr>
              <p:cNvSpPr txBox="1"/>
              <p:nvPr/>
            </p:nvSpPr>
            <p:spPr>
              <a:xfrm>
                <a:off x="4636927" y="3092469"/>
                <a:ext cx="3938706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Circumference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4E162B-E1ED-B4FB-6791-073768311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27" y="3092469"/>
                <a:ext cx="3938706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1B4CEBF-A508-26AE-D9AA-D84EA29538FF}"/>
              </a:ext>
            </a:extLst>
          </p:cNvPr>
          <p:cNvSpPr/>
          <p:nvPr/>
        </p:nvSpPr>
        <p:spPr>
          <a:xfrm>
            <a:off x="4487706" y="1520361"/>
            <a:ext cx="408792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Known for &gt;4000 Years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9A3F7991-8A3A-7AAA-3DC4-111B3D13E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086450"/>
              </p:ext>
            </p:extLst>
          </p:nvPr>
        </p:nvGraphicFramePr>
        <p:xfrm>
          <a:off x="4209442" y="3655870"/>
          <a:ext cx="5556288" cy="336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534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Graphic spid="2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360F-1AB6-3713-2CD4-814F881D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Geometrically finding value of Pi (Ancient Method)</a:t>
            </a:r>
            <a:endParaRPr lang="en-IN" dirty="0">
              <a:latin typeface="Old English Text MT" panose="03040902040508030806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8D7B9-0828-AA8D-1637-D20F988D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4" y="2259452"/>
            <a:ext cx="3571875" cy="34480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C5CD27-5D82-AA06-5CC5-85B1D74CA330}"/>
              </a:ext>
            </a:extLst>
          </p:cNvPr>
          <p:cNvCxnSpPr/>
          <p:nvPr/>
        </p:nvCxnSpPr>
        <p:spPr>
          <a:xfrm>
            <a:off x="1198122" y="3954293"/>
            <a:ext cx="329767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6059A-20D0-236A-1F78-5EB440204B58}"/>
                  </a:ext>
                </a:extLst>
              </p:cNvPr>
              <p:cNvSpPr txBox="1"/>
              <p:nvPr/>
            </p:nvSpPr>
            <p:spPr>
              <a:xfrm>
                <a:off x="2522191" y="3983477"/>
                <a:ext cx="649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6059A-20D0-236A-1F78-5EB44020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91" y="3983477"/>
                <a:ext cx="649537" cy="276999"/>
              </a:xfrm>
              <a:prstGeom prst="rect">
                <a:avLst/>
              </a:prstGeom>
              <a:blipFill>
                <a:blip r:embed="rId3"/>
                <a:stretch>
                  <a:fillRect l="-8491" r="-849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14F0F-7084-F950-6F7B-8B292F5E3237}"/>
                  </a:ext>
                </a:extLst>
              </p:cNvPr>
              <p:cNvSpPr txBox="1"/>
              <p:nvPr/>
            </p:nvSpPr>
            <p:spPr>
              <a:xfrm>
                <a:off x="5637178" y="2417325"/>
                <a:ext cx="4758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𝐻𝑒𝑥𝑎𝑔𝑜𝑛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14F0F-7084-F950-6F7B-8B292F5E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2417325"/>
                <a:ext cx="4758290" cy="276999"/>
              </a:xfrm>
              <a:prstGeom prst="rect">
                <a:avLst/>
              </a:prstGeom>
              <a:blipFill>
                <a:blip r:embed="rId4"/>
                <a:stretch>
                  <a:fillRect l="-769" t="-4444" r="-128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A5AD6-11C8-D5AC-B791-123DF0902FC4}"/>
                  </a:ext>
                </a:extLst>
              </p:cNvPr>
              <p:cNvSpPr txBox="1"/>
              <p:nvPr/>
            </p:nvSpPr>
            <p:spPr>
              <a:xfrm>
                <a:off x="5637178" y="4078202"/>
                <a:ext cx="4559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A5AD6-11C8-D5AC-B791-123DF090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4078202"/>
                <a:ext cx="4559005" cy="276999"/>
              </a:xfrm>
              <a:prstGeom prst="rect">
                <a:avLst/>
              </a:prstGeom>
              <a:blipFill>
                <a:blip r:embed="rId5"/>
                <a:stretch>
                  <a:fillRect l="-802" t="-2222" r="-120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24AAB-9B36-255C-2036-A06FF555B65B}"/>
              </a:ext>
            </a:extLst>
          </p:cNvPr>
          <p:cNvCxnSpPr/>
          <p:nvPr/>
        </p:nvCxnSpPr>
        <p:spPr>
          <a:xfrm flipV="1">
            <a:off x="2846959" y="2412460"/>
            <a:ext cx="0" cy="31225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1E3A5-2C9F-00F2-95F6-BA401B625E02}"/>
              </a:ext>
            </a:extLst>
          </p:cNvPr>
          <p:cNvCxnSpPr>
            <a:cxnSpLocks/>
          </p:cNvCxnSpPr>
          <p:nvPr/>
        </p:nvCxnSpPr>
        <p:spPr>
          <a:xfrm flipV="1">
            <a:off x="1459149" y="3172838"/>
            <a:ext cx="2804806" cy="1593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F6B12-23F8-6533-F19C-0EE3A12FC406}"/>
              </a:ext>
            </a:extLst>
          </p:cNvPr>
          <p:cNvCxnSpPr>
            <a:cxnSpLocks/>
          </p:cNvCxnSpPr>
          <p:nvPr/>
        </p:nvCxnSpPr>
        <p:spPr>
          <a:xfrm>
            <a:off x="1459149" y="3172838"/>
            <a:ext cx="2804806" cy="15937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EF6B74-CDB4-9643-3474-3B5CB8C6B1B9}"/>
              </a:ext>
            </a:extLst>
          </p:cNvPr>
          <p:cNvCxnSpPr/>
          <p:nvPr/>
        </p:nvCxnSpPr>
        <p:spPr>
          <a:xfrm>
            <a:off x="2861552" y="2548647"/>
            <a:ext cx="1243520" cy="7001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3C5E86-4AC1-EE3A-44FE-892FC578437D}"/>
                  </a:ext>
                </a:extLst>
              </p:cNvPr>
              <p:cNvSpPr txBox="1"/>
              <p:nvPr/>
            </p:nvSpPr>
            <p:spPr>
              <a:xfrm rot="160580">
                <a:off x="3272873" y="289558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3C5E86-4AC1-EE3A-44FE-892FC5784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0580">
                <a:off x="3272873" y="289558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A02337-BF8F-279A-20C7-23DB44DA7DA9}"/>
                  </a:ext>
                </a:extLst>
              </p:cNvPr>
              <p:cNvSpPr txBox="1"/>
              <p:nvPr/>
            </p:nvSpPr>
            <p:spPr>
              <a:xfrm>
                <a:off x="7416779" y="2736025"/>
                <a:ext cx="785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A02337-BF8F-279A-20C7-23DB44DA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9" y="2736025"/>
                <a:ext cx="785792" cy="276999"/>
              </a:xfrm>
              <a:prstGeom prst="rect">
                <a:avLst/>
              </a:prstGeom>
              <a:blipFill>
                <a:blip r:embed="rId7"/>
                <a:stretch>
                  <a:fillRect l="-6977" r="-6202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B62F5-D99C-1791-24E9-520B9745C3B8}"/>
                  </a:ext>
                </a:extLst>
              </p:cNvPr>
              <p:cNvSpPr txBox="1"/>
              <p:nvPr/>
            </p:nvSpPr>
            <p:spPr>
              <a:xfrm>
                <a:off x="7574578" y="3122819"/>
                <a:ext cx="623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B62F5-D99C-1791-24E9-520B9745C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8" y="3122819"/>
                <a:ext cx="623697" cy="276999"/>
              </a:xfrm>
              <a:prstGeom prst="rect">
                <a:avLst/>
              </a:prstGeom>
              <a:blipFill>
                <a:blip r:embed="rId8"/>
                <a:stretch>
                  <a:fillRect l="-4902" r="-88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6FE9AC-63BD-00AE-9B54-9A885670E5DD}"/>
                  </a:ext>
                </a:extLst>
              </p:cNvPr>
              <p:cNvSpPr txBox="1"/>
              <p:nvPr/>
            </p:nvSpPr>
            <p:spPr>
              <a:xfrm>
                <a:off x="7695639" y="4444848"/>
                <a:ext cx="78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6FE9AC-63BD-00AE-9B54-9A885670E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39" y="4444848"/>
                <a:ext cx="785793" cy="276999"/>
              </a:xfrm>
              <a:prstGeom prst="rect">
                <a:avLst/>
              </a:prstGeom>
              <a:blipFill>
                <a:blip r:embed="rId9"/>
                <a:stretch>
                  <a:fillRect l="-3876" r="-6977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EE0E85-EC7C-AFD0-99B8-4216878C05EC}"/>
                  </a:ext>
                </a:extLst>
              </p:cNvPr>
              <p:cNvSpPr txBox="1"/>
              <p:nvPr/>
            </p:nvSpPr>
            <p:spPr>
              <a:xfrm>
                <a:off x="7707521" y="4831642"/>
                <a:ext cx="623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EE0E85-EC7C-AFD0-99B8-4216878C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1" y="4831642"/>
                <a:ext cx="623697" cy="276999"/>
              </a:xfrm>
              <a:prstGeom prst="rect">
                <a:avLst/>
              </a:prstGeom>
              <a:blipFill>
                <a:blip r:embed="rId10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9AD4F0-6841-3182-30C8-0B9D60CE291C}"/>
                  </a:ext>
                </a:extLst>
              </p:cNvPr>
              <p:cNvSpPr txBox="1"/>
              <p:nvPr/>
            </p:nvSpPr>
            <p:spPr>
              <a:xfrm>
                <a:off x="7080169" y="5535038"/>
                <a:ext cx="1872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9AD4F0-6841-3182-30C8-0B9D60CE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69" y="5535038"/>
                <a:ext cx="187230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loud 29">
            <a:extLst>
              <a:ext uri="{FF2B5EF4-FFF2-40B4-BE49-F238E27FC236}">
                <a16:creationId xmlns:a16="http://schemas.microsoft.com/office/drawing/2014/main" id="{03F2A373-ED54-6B7B-6815-19618380749E}"/>
              </a:ext>
            </a:extLst>
          </p:cNvPr>
          <p:cNvSpPr/>
          <p:nvPr/>
        </p:nvSpPr>
        <p:spPr>
          <a:xfrm>
            <a:off x="9345041" y="5025477"/>
            <a:ext cx="2143796" cy="153697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Known for thousands of years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F14431C-C6F9-7941-6C92-9052200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udolph van Ceulen - Ludolph van Ceulen">
            <a:extLst>
              <a:ext uri="{FF2B5EF4-FFF2-40B4-BE49-F238E27FC236}">
                <a16:creationId xmlns:a16="http://schemas.microsoft.com/office/drawing/2014/main" id="{269049D1-2570-0283-EAFE-38998DDA9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r="7795"/>
          <a:stretch/>
        </p:blipFill>
        <p:spPr bwMode="auto">
          <a:xfrm flipH="1">
            <a:off x="10591798" y="4326332"/>
            <a:ext cx="1600202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EA733F-D371-0B11-E843-32542938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Progress over time</a:t>
            </a:r>
            <a:endParaRPr lang="en-IN" dirty="0">
              <a:latin typeface="Old English Text MT" panose="03040902040508030806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61B0E-BA90-9BDD-450F-F57CA670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6682E-D7A0-BA4A-EBCC-672BD658C4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6" r="6015"/>
          <a:stretch/>
        </p:blipFill>
        <p:spPr>
          <a:xfrm>
            <a:off x="77820" y="1466057"/>
            <a:ext cx="5019473" cy="51149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93AC6F5-BBEC-2BCC-452C-CFB579E5016F}"/>
              </a:ext>
            </a:extLst>
          </p:cNvPr>
          <p:cNvSpPr/>
          <p:nvPr/>
        </p:nvSpPr>
        <p:spPr>
          <a:xfrm>
            <a:off x="5676900" y="266700"/>
            <a:ext cx="1651000" cy="645477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81EAE-0865-E699-FD96-760A3CBEBE1C}"/>
              </a:ext>
            </a:extLst>
          </p:cNvPr>
          <p:cNvSpPr/>
          <p:nvPr/>
        </p:nvSpPr>
        <p:spPr>
          <a:xfrm>
            <a:off x="6096000" y="266700"/>
            <a:ext cx="796925" cy="7897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250 BC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285D5-1025-EEF7-1D85-F2A8C6FCFA22}"/>
              </a:ext>
            </a:extLst>
          </p:cNvPr>
          <p:cNvSpPr txBox="1"/>
          <p:nvPr/>
        </p:nvSpPr>
        <p:spPr>
          <a:xfrm>
            <a:off x="6885991" y="458788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Archimedes gave up after solving 96gon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8EB3F7-0DB7-3628-8557-BD26A993954B}"/>
                  </a:ext>
                </a:extLst>
              </p:cNvPr>
              <p:cNvSpPr txBox="1"/>
              <p:nvPr/>
            </p:nvSpPr>
            <p:spPr>
              <a:xfrm>
                <a:off x="7165446" y="889406"/>
                <a:ext cx="2175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3.1408&lt;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&lt;3.1429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8EB3F7-0DB7-3628-8557-BD26A993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46" y="889406"/>
                <a:ext cx="2175404" cy="276999"/>
              </a:xfrm>
              <a:prstGeom prst="rect">
                <a:avLst/>
              </a:prstGeom>
              <a:blipFill>
                <a:blip r:embed="rId5"/>
                <a:stretch>
                  <a:fillRect l="-1961" r="-252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rchimedes: The Greatest Inventor of the Ancient World - Malevus">
            <a:extLst>
              <a:ext uri="{FF2B5EF4-FFF2-40B4-BE49-F238E27FC236}">
                <a16:creationId xmlns:a16="http://schemas.microsoft.com/office/drawing/2014/main" id="{28897537-DFD3-25AA-3459-FF369A86C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2" r="23870"/>
          <a:stretch/>
        </p:blipFill>
        <p:spPr bwMode="auto">
          <a:xfrm>
            <a:off x="10711866" y="521772"/>
            <a:ext cx="14801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eam François Viète by Ludwig RageQuit | Listen online for free on  SoundCloud">
            <a:extLst>
              <a:ext uri="{FF2B5EF4-FFF2-40B4-BE49-F238E27FC236}">
                <a16:creationId xmlns:a16="http://schemas.microsoft.com/office/drawing/2014/main" id="{44316F25-61F9-81CE-BBB9-8DB74B48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833" y="253563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0CCD12B-AECC-1A87-DD53-1AF86BC1D8D3}"/>
              </a:ext>
            </a:extLst>
          </p:cNvPr>
          <p:cNvSpPr/>
          <p:nvPr/>
        </p:nvSpPr>
        <p:spPr>
          <a:xfrm>
            <a:off x="6070600" y="2640976"/>
            <a:ext cx="876300" cy="89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 1500s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7FBAB-A75D-9EE8-70F0-C231A28BAEC5}"/>
              </a:ext>
            </a:extLst>
          </p:cNvPr>
          <p:cNvSpPr txBox="1"/>
          <p:nvPr/>
        </p:nvSpPr>
        <p:spPr>
          <a:xfrm>
            <a:off x="6895224" y="2721058"/>
            <a:ext cx="37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Francois </a:t>
            </a:r>
            <a:r>
              <a:rPr lang="en-US" dirty="0" err="1"/>
              <a:t>Viete</a:t>
            </a:r>
            <a:r>
              <a:rPr lang="en-US" dirty="0"/>
              <a:t>, calculated using a polygon of 393216 sides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F9E7E5-4525-E8B9-9EDB-72BE11D2A358}"/>
              </a:ext>
            </a:extLst>
          </p:cNvPr>
          <p:cNvSpPr/>
          <p:nvPr/>
        </p:nvSpPr>
        <p:spPr>
          <a:xfrm>
            <a:off x="6083300" y="4397759"/>
            <a:ext cx="876300" cy="890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1600s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9C2DA-AAAB-8E2A-0C44-6C805BA60E2F}"/>
              </a:ext>
            </a:extLst>
          </p:cNvPr>
          <p:cNvSpPr txBox="1"/>
          <p:nvPr/>
        </p:nvSpPr>
        <p:spPr>
          <a:xfrm>
            <a:off x="6946900" y="4480102"/>
            <a:ext cx="37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Ludolph</a:t>
            </a:r>
            <a:r>
              <a:rPr lang="en-US" dirty="0"/>
              <a:t> van Ceulen spent 25 years to find </a:t>
            </a:r>
            <a:r>
              <a:rPr lang="el-GR" dirty="0"/>
              <a:t>π</a:t>
            </a:r>
            <a:r>
              <a:rPr lang="en-US" dirty="0"/>
              <a:t> using a polygon with 2</a:t>
            </a:r>
            <a:r>
              <a:rPr lang="en-US" baseline="30000" dirty="0"/>
              <a:t>62</a:t>
            </a:r>
            <a:r>
              <a:rPr lang="en-US" dirty="0"/>
              <a:t> sides</a:t>
            </a:r>
            <a:endParaRPr lang="en-IN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FF864-093D-C068-65E0-4A9A8F6A57FE}"/>
              </a:ext>
            </a:extLst>
          </p:cNvPr>
          <p:cNvSpPr txBox="1"/>
          <p:nvPr/>
        </p:nvSpPr>
        <p:spPr>
          <a:xfrm>
            <a:off x="7239740" y="6103877"/>
            <a:ext cx="3527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correct till 35 decimal places</a:t>
            </a:r>
            <a:endParaRPr lang="en-IN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80" name="Picture 8" descr="Fermat's Library on Twitter: &quot;Ludolph van Ceulen, using Archimedes'  methods, approximated the circle with a regular polygon which had 2⁶²  sides. It took 25 years of hand calculations to produce a 35">
            <a:extLst>
              <a:ext uri="{FF2B5EF4-FFF2-40B4-BE49-F238E27FC236}">
                <a16:creationId xmlns:a16="http://schemas.microsoft.com/office/drawing/2014/main" id="{2865BF2C-BF6E-15B7-CFE2-BA7F3EA9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07" y="1487091"/>
            <a:ext cx="5869804" cy="5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1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4CF1-14C1-3E55-3045-AB27ABB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Sir Issac Newton’s Genius</a:t>
            </a:r>
            <a:endParaRPr lang="en-IN" dirty="0">
              <a:latin typeface="Old English Text MT" panose="03040902040508030806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A6BC-A790-6945-597E-91EBB19C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5</a:t>
            </a:fld>
            <a:endParaRPr lang="en-IN"/>
          </a:p>
        </p:txBody>
      </p:sp>
      <p:pic>
        <p:nvPicPr>
          <p:cNvPr id="4100" name="Picture 4" descr="Isaac Newton - Wikipedia">
            <a:extLst>
              <a:ext uri="{FF2B5EF4-FFF2-40B4-BE49-F238E27FC236}">
                <a16:creationId xmlns:a16="http://schemas.microsoft.com/office/drawing/2014/main" id="{9FF3CF50-FF21-5867-A381-43F90BE2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6" y="1311275"/>
            <a:ext cx="449222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E482B-753D-6745-0B2D-F2A6F93778F6}"/>
                  </a:ext>
                </a:extLst>
              </p:cNvPr>
              <p:cNvSpPr txBox="1"/>
              <p:nvPr/>
            </p:nvSpPr>
            <p:spPr>
              <a:xfrm>
                <a:off x="5638800" y="1993900"/>
                <a:ext cx="1315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E482B-753D-6745-0B2D-F2A6F937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993900"/>
                <a:ext cx="1315809" cy="276999"/>
              </a:xfrm>
              <a:prstGeom prst="rect">
                <a:avLst/>
              </a:prstGeom>
              <a:blipFill>
                <a:blip r:embed="rId4"/>
                <a:stretch>
                  <a:fillRect t="-4348" r="-370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3B765-115F-697B-17D4-5061399464A1}"/>
                  </a:ext>
                </a:extLst>
              </p:cNvPr>
              <p:cNvSpPr txBox="1"/>
              <p:nvPr/>
            </p:nvSpPr>
            <p:spPr>
              <a:xfrm>
                <a:off x="5638800" y="2379703"/>
                <a:ext cx="158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+</a:t>
                </a:r>
                <a:r>
                  <a:rPr lang="en-IN" dirty="0">
                    <a:solidFill>
                      <a:srgbClr val="0070C0"/>
                    </a:solidFill>
                  </a:rPr>
                  <a:t>1</a:t>
                </a:r>
                <a:r>
                  <a:rPr lang="en-IN" dirty="0"/>
                  <a:t>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3B765-115F-697B-17D4-5061399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379703"/>
                <a:ext cx="1589794" cy="276999"/>
              </a:xfrm>
              <a:prstGeom prst="rect">
                <a:avLst/>
              </a:prstGeom>
              <a:blipFill>
                <a:blip r:embed="rId5"/>
                <a:stretch>
                  <a:fillRect t="-28261" r="-7663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C2DE-51F0-8CC7-7702-DBB0F5EB004F}"/>
                  </a:ext>
                </a:extLst>
              </p:cNvPr>
              <p:cNvSpPr txBox="1"/>
              <p:nvPr/>
            </p:nvSpPr>
            <p:spPr>
              <a:xfrm>
                <a:off x="5616012" y="2792819"/>
                <a:ext cx="2464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C2DE-51F0-8CC7-7702-DBB0F5EB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2" y="2792819"/>
                <a:ext cx="2464521" cy="276999"/>
              </a:xfrm>
              <a:prstGeom prst="rect">
                <a:avLst/>
              </a:prstGeom>
              <a:blipFill>
                <a:blip r:embed="rId6"/>
                <a:stretch>
                  <a:fillRect t="-4348" r="-247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DFA44-9741-B722-2DB5-4C88F87554B3}"/>
                  </a:ext>
                </a:extLst>
              </p:cNvPr>
              <p:cNvSpPr txBox="1"/>
              <p:nvPr/>
            </p:nvSpPr>
            <p:spPr>
              <a:xfrm>
                <a:off x="5616012" y="3205935"/>
                <a:ext cx="309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DFA44-9741-B722-2DB5-4C88F875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2" y="3205935"/>
                <a:ext cx="3097065" cy="276999"/>
              </a:xfrm>
              <a:prstGeom prst="rect">
                <a:avLst/>
              </a:prstGeom>
              <a:blipFill>
                <a:blip r:embed="rId7"/>
                <a:stretch>
                  <a:fillRect t="-4444" r="-19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 descr="Pascal's triangle - Wikipedia">
            <a:extLst>
              <a:ext uri="{FF2B5EF4-FFF2-40B4-BE49-F238E27FC236}">
                <a16:creationId xmlns:a16="http://schemas.microsoft.com/office/drawing/2014/main" id="{4D93038E-3EFA-7CA5-823E-70A9227E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06" y="1217215"/>
            <a:ext cx="2987936" cy="24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0E456ED-87B0-A1A2-5170-E2194A1E375B}"/>
              </a:ext>
            </a:extLst>
          </p:cNvPr>
          <p:cNvSpPr/>
          <p:nvPr/>
        </p:nvSpPr>
        <p:spPr>
          <a:xfrm>
            <a:off x="8354518" y="2379702"/>
            <a:ext cx="1047673" cy="2769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B5E64-1903-7177-A88E-4F2A5F528B16}"/>
                  </a:ext>
                </a:extLst>
              </p:cNvPr>
              <p:cNvSpPr txBox="1"/>
              <p:nvPr/>
            </p:nvSpPr>
            <p:spPr>
              <a:xfrm>
                <a:off x="5212016" y="4650882"/>
                <a:ext cx="592893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B5E64-1903-7177-A88E-4F2A5F528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16" y="4650882"/>
                <a:ext cx="5928931" cy="537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89FB83-0DE8-C6FE-DB5D-CAF146D8BAA4}"/>
              </a:ext>
            </a:extLst>
          </p:cNvPr>
          <p:cNvSpPr txBox="1"/>
          <p:nvPr/>
        </p:nvSpPr>
        <p:spPr>
          <a:xfrm>
            <a:off x="5212016" y="4076430"/>
            <a:ext cx="252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Binomial Theorem:</a:t>
            </a:r>
            <a:endParaRPr lang="en-IN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688342-AF26-D101-9025-AA6523B2EAD6}"/>
                  </a:ext>
                </a:extLst>
              </p:cNvPr>
              <p:cNvSpPr txBox="1"/>
              <p:nvPr/>
            </p:nvSpPr>
            <p:spPr>
              <a:xfrm>
                <a:off x="7127498" y="5544707"/>
                <a:ext cx="1140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688342-AF26-D101-9025-AA6523B2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8" y="5544707"/>
                <a:ext cx="11406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1A4BFD-FBC7-429B-D68F-A1D4E75BD70F}"/>
              </a:ext>
            </a:extLst>
          </p:cNvPr>
          <p:cNvSpPr txBox="1"/>
          <p:nvPr/>
        </p:nvSpPr>
        <p:spPr>
          <a:xfrm>
            <a:off x="5690320" y="555693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Constraint:</a:t>
            </a:r>
            <a:endParaRPr lang="en-IN" sz="2400" dirty="0">
              <a:latin typeface="+mj-lt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01EDA263-0D38-9F1C-CDC8-74DCA3A8F709}"/>
              </a:ext>
            </a:extLst>
          </p:cNvPr>
          <p:cNvSpPr/>
          <p:nvPr/>
        </p:nvSpPr>
        <p:spPr>
          <a:xfrm>
            <a:off x="7164544" y="5302950"/>
            <a:ext cx="914400" cy="914400"/>
          </a:xfrm>
          <a:prstGeom prst="mathMultiply">
            <a:avLst/>
          </a:prstGeom>
          <a:solidFill>
            <a:srgbClr val="EB757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0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829996-7D24-AA3F-E404-FD64FB54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70" y="0"/>
            <a:ext cx="521594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EAC9A-28F4-97A7-C47C-984A6A6C7CD1}"/>
                  </a:ext>
                </a:extLst>
              </p:cNvPr>
              <p:cNvSpPr txBox="1"/>
              <p:nvPr/>
            </p:nvSpPr>
            <p:spPr>
              <a:xfrm>
                <a:off x="244098" y="325007"/>
                <a:ext cx="12284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EAC9A-28F4-97A7-C47C-984A6A6C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8" y="325007"/>
                <a:ext cx="122841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2478B-7381-CAFE-25E8-BF0A25AF7670}"/>
                  </a:ext>
                </a:extLst>
              </p:cNvPr>
              <p:cNvSpPr txBox="1"/>
              <p:nvPr/>
            </p:nvSpPr>
            <p:spPr>
              <a:xfrm>
                <a:off x="1122616" y="1803400"/>
                <a:ext cx="4414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−…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2478B-7381-CAFE-25E8-BF0A25A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16" y="1803400"/>
                <a:ext cx="4414542" cy="307777"/>
              </a:xfrm>
              <a:prstGeom prst="rect">
                <a:avLst/>
              </a:prstGeom>
              <a:blipFill>
                <a:blip r:embed="rId5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03D19-DB38-D3B9-6F6B-1AD768DE9027}"/>
                  </a:ext>
                </a:extLst>
              </p:cNvPr>
              <p:cNvSpPr txBox="1"/>
              <p:nvPr/>
            </p:nvSpPr>
            <p:spPr>
              <a:xfrm>
                <a:off x="1122616" y="904382"/>
                <a:ext cx="6583725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03D19-DB38-D3B9-6F6B-1AD768DE9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16" y="904382"/>
                <a:ext cx="6583725" cy="597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DBF801-A2AD-1097-1761-A60C090E7371}"/>
                  </a:ext>
                </a:extLst>
              </p:cNvPr>
              <p:cNvSpPr txBox="1"/>
              <p:nvPr/>
            </p:nvSpPr>
            <p:spPr>
              <a:xfrm>
                <a:off x="244098" y="2197408"/>
                <a:ext cx="12284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DBF801-A2AD-1097-1761-A60C090E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8" y="2197408"/>
                <a:ext cx="122841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ACE57-9466-397B-8430-D5016D3A38D8}"/>
                  </a:ext>
                </a:extLst>
              </p:cNvPr>
              <p:cNvSpPr txBox="1"/>
              <p:nvPr/>
            </p:nvSpPr>
            <p:spPr>
              <a:xfrm>
                <a:off x="1122616" y="2718268"/>
                <a:ext cx="4985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=1 −2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−…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ACE57-9466-397B-8430-D5016D3A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16" y="2718268"/>
                <a:ext cx="4985211" cy="307777"/>
              </a:xfrm>
              <a:prstGeom prst="rect">
                <a:avLst/>
              </a:prstGeom>
              <a:blipFill>
                <a:blip r:embed="rId8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Checkmark PNG, Checkmark Transparent Background - FreeIconsPNG">
            <a:extLst>
              <a:ext uri="{FF2B5EF4-FFF2-40B4-BE49-F238E27FC236}">
                <a16:creationId xmlns:a16="http://schemas.microsoft.com/office/drawing/2014/main" id="{F05C2912-0D6A-651F-344C-3D66EDC1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585824"/>
            <a:ext cx="1228413" cy="11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3AE3259F-1407-9CEE-EAB1-021C38D3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628295"/>
            <a:ext cx="1302565" cy="12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EBBCBC0D-3C9B-3F95-8C2A-BDDC93C08D65}"/>
              </a:ext>
            </a:extLst>
          </p:cNvPr>
          <p:cNvSpPr/>
          <p:nvPr/>
        </p:nvSpPr>
        <p:spPr>
          <a:xfrm>
            <a:off x="1526060" y="4018194"/>
            <a:ext cx="3898442" cy="220999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Binomial theorem valid for negative integers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0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492D6E-3CA4-B999-493B-74CED93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60" y="275364"/>
            <a:ext cx="8493740" cy="641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046EE-9B5A-D05B-ECB8-851D0DB1350A}"/>
                  </a:ext>
                </a:extLst>
              </p:cNvPr>
              <p:cNvSpPr txBox="1"/>
              <p:nvPr/>
            </p:nvSpPr>
            <p:spPr>
              <a:xfrm>
                <a:off x="117098" y="148551"/>
                <a:ext cx="96071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046EE-9B5A-D05B-ECB8-851D0DB1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8" y="148551"/>
                <a:ext cx="960712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FBBEC-AB82-DFE8-9A93-F7FDB03018AC}"/>
                  </a:ext>
                </a:extLst>
              </p:cNvPr>
              <p:cNvSpPr txBox="1"/>
              <p:nvPr/>
            </p:nvSpPr>
            <p:spPr>
              <a:xfrm>
                <a:off x="-7684" y="1892300"/>
                <a:ext cx="48550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FBBEC-AB82-DFE8-9A93-F7FDB030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84" y="1892300"/>
                <a:ext cx="4855047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0AB361-F255-930D-B1EE-E62C0D6376E6}"/>
                  </a:ext>
                </a:extLst>
              </p:cNvPr>
              <p:cNvSpPr txBox="1"/>
              <p:nvPr/>
            </p:nvSpPr>
            <p:spPr>
              <a:xfrm>
                <a:off x="-7684" y="993282"/>
                <a:ext cx="592893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0AB361-F255-930D-B1EE-E62C0D63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84" y="993282"/>
                <a:ext cx="5928931" cy="53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7">
            <a:extLst>
              <a:ext uri="{FF2B5EF4-FFF2-40B4-BE49-F238E27FC236}">
                <a16:creationId xmlns:a16="http://schemas.microsoft.com/office/drawing/2014/main" id="{786038E9-E998-044C-C91B-4DD857FD4A32}"/>
              </a:ext>
            </a:extLst>
          </p:cNvPr>
          <p:cNvSpPr/>
          <p:nvPr/>
        </p:nvSpPr>
        <p:spPr>
          <a:xfrm>
            <a:off x="69159" y="2741677"/>
            <a:ext cx="3898442" cy="220999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the theorem can be extended to any rational no.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1991C47C-61A0-EFAA-8285-CC9DF6F5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2" y="1995535"/>
            <a:ext cx="1302565" cy="12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32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0EB-3021-0366-F84C-4C5DD432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25425"/>
            <a:ext cx="10515600" cy="1325563"/>
          </a:xfrm>
        </p:spPr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Now coming back to finding </a:t>
            </a:r>
            <a:r>
              <a:rPr lang="el-GR" dirty="0"/>
              <a:t>π</a:t>
            </a:r>
            <a:endParaRPr lang="en-IN" dirty="0">
              <a:latin typeface="Old English Text MT" panose="03040902040508030806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03B6-D2FB-AA42-2205-397A55A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2290-E306-44CB-A6FA-4E8D76A74C19}" type="slidenum">
              <a:rPr lang="en-IN" smtClean="0"/>
              <a:t>8</a:t>
            </a:fld>
            <a:endParaRPr lang="en-IN"/>
          </a:p>
        </p:txBody>
      </p:sp>
      <p:pic>
        <p:nvPicPr>
          <p:cNvPr id="6146" name="Picture 2" descr="Expert Maths Tutoring in the UK - Boost Your Scores with Cuemath">
            <a:extLst>
              <a:ext uri="{FF2B5EF4-FFF2-40B4-BE49-F238E27FC236}">
                <a16:creationId xmlns:a16="http://schemas.microsoft.com/office/drawing/2014/main" id="{C6B6B128-B9F5-51BE-1782-29110422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1" b="9075"/>
          <a:stretch/>
        </p:blipFill>
        <p:spPr bwMode="auto">
          <a:xfrm>
            <a:off x="107972" y="1088487"/>
            <a:ext cx="4123594" cy="37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C3A87B-4946-04F0-8B1A-01C6B45F2FA0}"/>
                  </a:ext>
                </a:extLst>
              </p:cNvPr>
              <p:cNvSpPr txBox="1"/>
              <p:nvPr/>
            </p:nvSpPr>
            <p:spPr>
              <a:xfrm>
                <a:off x="5822105" y="1658998"/>
                <a:ext cx="1657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C3A87B-4946-04F0-8B1A-01C6B45F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05" y="1658998"/>
                <a:ext cx="1657120" cy="369332"/>
              </a:xfrm>
              <a:prstGeom prst="rect">
                <a:avLst/>
              </a:prstGeom>
              <a:blipFill>
                <a:blip r:embed="rId3"/>
                <a:stretch>
                  <a:fillRect l="-1838" r="-404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81D891-92B2-5C3A-7720-4BD3CBD0E5FE}"/>
              </a:ext>
            </a:extLst>
          </p:cNvPr>
          <p:cNvSpPr txBox="1"/>
          <p:nvPr/>
        </p:nvSpPr>
        <p:spPr>
          <a:xfrm>
            <a:off x="5313825" y="1258888"/>
            <a:ext cx="2673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Equation of a unit circle:</a:t>
            </a:r>
            <a:endParaRPr lang="en-IN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777D-67E8-1CE0-2A4A-62CA3845419C}"/>
                  </a:ext>
                </a:extLst>
              </p:cNvPr>
              <p:cNvSpPr txBox="1"/>
              <p:nvPr/>
            </p:nvSpPr>
            <p:spPr>
              <a:xfrm>
                <a:off x="5773567" y="2028330"/>
                <a:ext cx="2213939" cy="53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777D-67E8-1CE0-2A4A-62CA3845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567" y="2028330"/>
                <a:ext cx="2213939" cy="5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1D359-B807-2833-9537-7B6E7ACF7470}"/>
                  </a:ext>
                </a:extLst>
              </p:cNvPr>
              <p:cNvSpPr txBox="1"/>
              <p:nvPr/>
            </p:nvSpPr>
            <p:spPr>
              <a:xfrm>
                <a:off x="5559983" y="3018116"/>
                <a:ext cx="48550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1D359-B807-2833-9537-7B6E7ACF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83" y="3018116"/>
                <a:ext cx="4855047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C75A64E-1ADC-1F97-6176-010F5BD850CF}"/>
              </a:ext>
            </a:extLst>
          </p:cNvPr>
          <p:cNvSpPr txBox="1"/>
          <p:nvPr/>
        </p:nvSpPr>
        <p:spPr>
          <a:xfrm>
            <a:off x="5167313" y="2741673"/>
            <a:ext cx="118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We know,</a:t>
            </a:r>
            <a:endParaRPr lang="en-IN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9CB03-4E0F-B459-1E1E-60890EDB76DB}"/>
              </a:ext>
            </a:extLst>
          </p:cNvPr>
          <p:cNvSpPr txBox="1"/>
          <p:nvPr/>
        </p:nvSpPr>
        <p:spPr>
          <a:xfrm>
            <a:off x="5167313" y="3524003"/>
            <a:ext cx="1786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Replace x by -x</a:t>
            </a:r>
            <a:r>
              <a:rPr lang="en-US" sz="2000" baseline="30000" dirty="0">
                <a:latin typeface="+mj-lt"/>
              </a:rPr>
              <a:t>2</a:t>
            </a:r>
            <a:endParaRPr lang="en-IN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844F1-B1ED-6036-5DCC-784D5778A071}"/>
                  </a:ext>
                </a:extLst>
              </p:cNvPr>
              <p:cNvSpPr txBox="1"/>
              <p:nvPr/>
            </p:nvSpPr>
            <p:spPr>
              <a:xfrm>
                <a:off x="5659267" y="3920869"/>
                <a:ext cx="575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844F1-B1ED-6036-5DCC-784D5778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67" y="3920869"/>
                <a:ext cx="5755486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BEAFE5-C79F-52F0-3F6E-5DC57DB3C190}"/>
              </a:ext>
            </a:extLst>
          </p:cNvPr>
          <p:cNvSpPr/>
          <p:nvPr/>
        </p:nvSpPr>
        <p:spPr>
          <a:xfrm>
            <a:off x="5659267" y="3920869"/>
            <a:ext cx="5859633" cy="5800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14D0E1-77BA-2CDF-943C-F0D5C3AD5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72" y="4610100"/>
            <a:ext cx="4124325" cy="224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75873-3A97-62F0-1515-6A925BFC1846}"/>
              </a:ext>
            </a:extLst>
          </p:cNvPr>
          <p:cNvSpPr txBox="1"/>
          <p:nvPr/>
        </p:nvSpPr>
        <p:spPr>
          <a:xfrm>
            <a:off x="4324553" y="4562168"/>
            <a:ext cx="354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Newton’s Genius: Calculus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B3BBC4-0CEA-7F4C-7822-A7425861827A}"/>
                  </a:ext>
                </a:extLst>
              </p:cNvPr>
              <p:cNvSpPr txBox="1"/>
              <p:nvPr/>
            </p:nvSpPr>
            <p:spPr>
              <a:xfrm>
                <a:off x="4231566" y="5022244"/>
                <a:ext cx="7609764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B3BBC4-0CEA-7F4C-7822-A74258618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566" y="5022244"/>
                <a:ext cx="7609764" cy="783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0B9571-5DC8-8030-A032-ADF08D7FCB63}"/>
                  </a:ext>
                </a:extLst>
              </p:cNvPr>
              <p:cNvSpPr txBox="1"/>
              <p:nvPr/>
            </p:nvSpPr>
            <p:spPr>
              <a:xfrm>
                <a:off x="3619501" y="5752599"/>
                <a:ext cx="7609764" cy="8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0B9571-5DC8-8030-A032-ADF08D7F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1" y="5752599"/>
                <a:ext cx="7609764" cy="896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DC9B41-D5F6-8106-1479-3B2BB9364931}"/>
                  </a:ext>
                </a:extLst>
              </p:cNvPr>
              <p:cNvSpPr txBox="1"/>
              <p:nvPr/>
            </p:nvSpPr>
            <p:spPr>
              <a:xfrm>
                <a:off x="3035301" y="253499"/>
                <a:ext cx="7609764" cy="8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DC9B41-D5F6-8106-1479-3B2BB9364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1" y="253499"/>
                <a:ext cx="7609764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03D86-CCBC-E357-875F-DF872D93ADE2}"/>
                  </a:ext>
                </a:extLst>
              </p:cNvPr>
              <p:cNvSpPr txBox="1"/>
              <p:nvPr/>
            </p:nvSpPr>
            <p:spPr>
              <a:xfrm>
                <a:off x="2717801" y="1531091"/>
                <a:ext cx="760976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−…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03D86-CCBC-E357-875F-DF872D93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1" y="1531091"/>
                <a:ext cx="760976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8">
            <a:extLst>
              <a:ext uri="{FF2B5EF4-FFF2-40B4-BE49-F238E27FC236}">
                <a16:creationId xmlns:a16="http://schemas.microsoft.com/office/drawing/2014/main" id="{AC55D816-9104-5131-05CB-5860A11FCC59}"/>
              </a:ext>
            </a:extLst>
          </p:cNvPr>
          <p:cNvSpPr/>
          <p:nvPr/>
        </p:nvSpPr>
        <p:spPr>
          <a:xfrm>
            <a:off x="69158" y="2209801"/>
            <a:ext cx="4286941" cy="274187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this technique the value of pi can be calculated to arbitrarily high accuracy with fractional computational power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200" name="Picture 8" descr="Bracket Shape Images - Free Download on Freepik">
            <a:extLst>
              <a:ext uri="{FF2B5EF4-FFF2-40B4-BE49-F238E27FC236}">
                <a16:creationId xmlns:a16="http://schemas.microsoft.com/office/drawing/2014/main" id="{F63CAFF2-9D7E-9723-D554-ACAC33C05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r="60370"/>
          <a:stretch/>
        </p:blipFill>
        <p:spPr bwMode="auto">
          <a:xfrm rot="16200000">
            <a:off x="6527800" y="143259"/>
            <a:ext cx="876299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2632CF-C0C7-F9FA-F268-DB71CF1964CE}"/>
              </a:ext>
            </a:extLst>
          </p:cNvPr>
          <p:cNvSpPr txBox="1"/>
          <p:nvPr/>
        </p:nvSpPr>
        <p:spPr>
          <a:xfrm>
            <a:off x="4927601" y="3342712"/>
            <a:ext cx="4648199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50 terms from this expansion gives more accuracy that 2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62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polygon method!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FDDE5-80D1-F4CF-6A64-64C3D656AE56}"/>
              </a:ext>
            </a:extLst>
          </p:cNvPr>
          <p:cNvSpPr txBox="1"/>
          <p:nvPr/>
        </p:nvSpPr>
        <p:spPr>
          <a:xfrm>
            <a:off x="69159" y="5103131"/>
            <a:ext cx="121228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b="0" i="0" dirty="0">
                <a:solidFill>
                  <a:srgbClr val="3A3A3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Π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IN" sz="1200" b="0" i="0" dirty="0">
                <a:solidFill>
                  <a:srgbClr val="3A3A3A"/>
                </a:solidFill>
                <a:effectLst/>
                <a:latin typeface="-apple-system"/>
              </a:rPr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...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1.5|6.2|17.6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3.1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476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Old English Text MT</vt:lpstr>
      <vt:lpstr>Sitka Heading</vt:lpstr>
      <vt:lpstr>Office Theme</vt:lpstr>
      <vt:lpstr>The infinite Life of Pi</vt:lpstr>
      <vt:lpstr>Measuring a Circle</vt:lpstr>
      <vt:lpstr>Geometrically finding value of Pi (Ancient Method)</vt:lpstr>
      <vt:lpstr>Progress over time</vt:lpstr>
      <vt:lpstr>Sir Issac Newton’s Genius</vt:lpstr>
      <vt:lpstr>PowerPoint Presentation</vt:lpstr>
      <vt:lpstr>PowerPoint Presentation</vt:lpstr>
      <vt:lpstr>Now coming back to finding π</vt:lpstr>
      <vt:lpstr>PowerPoint Presentation</vt:lpstr>
      <vt:lpstr>Why do we care?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value of Pi was found?</dc:title>
  <dc:creator>Chirantan Ganguly</dc:creator>
  <cp:lastModifiedBy>Chirantan Ganguly</cp:lastModifiedBy>
  <cp:revision>14</cp:revision>
  <dcterms:created xsi:type="dcterms:W3CDTF">2023-08-16T12:55:48Z</dcterms:created>
  <dcterms:modified xsi:type="dcterms:W3CDTF">2023-08-23T07:32:38Z</dcterms:modified>
</cp:coreProperties>
</file>