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4" r:id="rId6"/>
    <p:sldId id="260" r:id="rId7"/>
    <p:sldId id="259" r:id="rId8"/>
    <p:sldId id="262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6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D2D71-B607-45D6-B138-3D4341F4372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5672-705F-4304-BFCD-6BC16AD8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0602-A803-4D7C-B123-BCD1991CB55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9450602-A803-4D7C-B123-BCD1991CB55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0C3DD5-1546-4C69-8132-F8C0A16AEE3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57600" cy="53339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Data Mining/Machine </a:t>
            </a:r>
            <a:r>
              <a:rPr lang="en-US" sz="2000" dirty="0" smtClean="0"/>
              <a:t>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368" y="838200"/>
            <a:ext cx="7772400" cy="4953000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Personalized Tourism Itinerary Recommender System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Guide: Dr. B </a:t>
            </a:r>
            <a:r>
              <a:rPr lang="en-US" dirty="0" err="1" smtClean="0">
                <a:solidFill>
                  <a:schemeClr val="tx2"/>
                </a:solidFill>
              </a:rPr>
              <a:t>Narsing</a:t>
            </a:r>
            <a:r>
              <a:rPr lang="en-US" dirty="0" smtClean="0">
                <a:solidFill>
                  <a:schemeClr val="tx2"/>
                </a:solidFill>
              </a:rPr>
              <a:t> Rao</a:t>
            </a: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Team:</a:t>
            </a:r>
          </a:p>
          <a:p>
            <a:pPr algn="l"/>
            <a:r>
              <a:rPr lang="en-US" dirty="0" err="1" smtClean="0">
                <a:solidFill>
                  <a:schemeClr val="tx2"/>
                </a:solidFill>
              </a:rPr>
              <a:t>Chiranth</a:t>
            </a:r>
            <a:r>
              <a:rPr lang="en-US" dirty="0" smtClean="0">
                <a:solidFill>
                  <a:schemeClr val="tx2"/>
                </a:solidFill>
              </a:rPr>
              <a:t> Gopal K 		1PI13CS047</a:t>
            </a:r>
          </a:p>
          <a:p>
            <a:pPr algn="l"/>
            <a:r>
              <a:rPr lang="en-US" dirty="0" err="1" smtClean="0">
                <a:solidFill>
                  <a:schemeClr val="tx2"/>
                </a:solidFill>
              </a:rPr>
              <a:t>Gourish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Hebbar</a:t>
            </a:r>
            <a:r>
              <a:rPr lang="en-US" dirty="0" smtClean="0">
                <a:solidFill>
                  <a:schemeClr val="tx2"/>
                </a:solidFill>
              </a:rPr>
              <a:t> 		1PI13CS062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64008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57600" cy="53339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90600"/>
            <a:ext cx="7772400" cy="495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Sample Solution</a:t>
            </a:r>
            <a:endParaRPr lang="en-US" sz="4000" dirty="0" smtClean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  <a:p>
            <a:endParaRPr lang="en-US" sz="40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64008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hiranth\Downloads\maps screen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6019800" cy="454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3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57600" cy="53339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368" y="869092"/>
            <a:ext cx="7772400" cy="495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Problem Statement</a:t>
            </a:r>
          </a:p>
          <a:p>
            <a:endParaRPr lang="en-US" sz="4400" dirty="0" smtClean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ill Sans MT"/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To provide personalized itinerary for attractions based on user location and preferences</a:t>
            </a:r>
            <a:endParaRPr lang="en-US" dirty="0"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64008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136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57600" cy="53339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38200"/>
            <a:ext cx="7772400" cy="4953000"/>
          </a:xfrm>
        </p:spPr>
        <p:txBody>
          <a:bodyPr/>
          <a:lstStyle/>
          <a:p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Solution</a:t>
            </a:r>
          </a:p>
          <a:p>
            <a:endParaRPr lang="en-US" sz="40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To build </a:t>
            </a:r>
            <a:r>
              <a:rPr lang="en-US" dirty="0" smtClean="0">
                <a:solidFill>
                  <a:schemeClr val="tx2"/>
                </a:solidFill>
              </a:rPr>
              <a:t>a web </a:t>
            </a:r>
            <a:r>
              <a:rPr lang="en-US" dirty="0" smtClean="0">
                <a:solidFill>
                  <a:schemeClr val="tx2"/>
                </a:solidFill>
              </a:rPr>
              <a:t>app using a recommendation engine which generates a path of places to be visited in particular order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68580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837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57600" cy="53339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38200"/>
            <a:ext cx="7772400" cy="4953000"/>
          </a:xfrm>
        </p:spPr>
        <p:txBody>
          <a:bodyPr/>
          <a:lstStyle/>
          <a:p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Literature Survey</a:t>
            </a:r>
          </a:p>
          <a:p>
            <a:endParaRPr lang="en-US" sz="40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</a:rPr>
              <a:t>Web application for recommending personalised mobile tourist </a:t>
            </a:r>
            <a:r>
              <a:rPr lang="en-IN" sz="2400" dirty="0" smtClean="0">
                <a:solidFill>
                  <a:schemeClr val="tx2"/>
                </a:solidFill>
              </a:rPr>
              <a:t>routes by </a:t>
            </a:r>
            <a:r>
              <a:rPr lang="en-IN" sz="2400" dirty="0" err="1" smtClean="0">
                <a:solidFill>
                  <a:schemeClr val="tx2"/>
                </a:solidFill>
              </a:rPr>
              <a:t>D.Gavalas</a:t>
            </a:r>
            <a:r>
              <a:rPr lang="en-IN" sz="2400" dirty="0" smtClean="0">
                <a:solidFill>
                  <a:schemeClr val="tx2"/>
                </a:solidFill>
              </a:rPr>
              <a:t>,</a:t>
            </a:r>
            <a:r>
              <a:rPr lang="fi-FI" sz="2400" dirty="0">
                <a:solidFill>
                  <a:schemeClr val="tx2"/>
                </a:solidFill>
              </a:rPr>
              <a:t>  </a:t>
            </a:r>
            <a:r>
              <a:rPr lang="fi-FI" sz="2400" dirty="0" smtClean="0">
                <a:solidFill>
                  <a:schemeClr val="tx2"/>
                </a:solidFill>
              </a:rPr>
              <a:t>M</a:t>
            </a:r>
            <a:r>
              <a:rPr lang="fi-FI" sz="2400" dirty="0">
                <a:solidFill>
                  <a:schemeClr val="tx2"/>
                </a:solidFill>
              </a:rPr>
              <a:t>. </a:t>
            </a:r>
            <a:r>
              <a:rPr lang="fi-FI" sz="2400" dirty="0" smtClean="0">
                <a:solidFill>
                  <a:schemeClr val="tx2"/>
                </a:solidFill>
              </a:rPr>
              <a:t>Kenteris, C</a:t>
            </a:r>
            <a:r>
              <a:rPr lang="fi-FI" sz="2400" dirty="0">
                <a:solidFill>
                  <a:schemeClr val="tx2"/>
                </a:solidFill>
              </a:rPr>
              <a:t>. </a:t>
            </a:r>
            <a:r>
              <a:rPr lang="fi-FI" sz="2400" dirty="0" smtClean="0">
                <a:solidFill>
                  <a:schemeClr val="tx2"/>
                </a:solidFill>
              </a:rPr>
              <a:t>Konstantopoulos,  G</a:t>
            </a:r>
            <a:r>
              <a:rPr lang="fi-FI" sz="2400" dirty="0">
                <a:solidFill>
                  <a:schemeClr val="tx2"/>
                </a:solidFill>
              </a:rPr>
              <a:t>. </a:t>
            </a:r>
            <a:r>
              <a:rPr lang="fi-FI" sz="2400" dirty="0" smtClean="0">
                <a:solidFill>
                  <a:schemeClr val="tx2"/>
                </a:solidFill>
              </a:rPr>
              <a:t>Pantziou – IET Softw. 2011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Personalized </a:t>
            </a:r>
            <a:r>
              <a:rPr lang="en-IN" sz="2400" dirty="0">
                <a:solidFill>
                  <a:schemeClr val="tx2"/>
                </a:solidFill>
              </a:rPr>
              <a:t>Travel Suggestions for Tourism </a:t>
            </a:r>
            <a:r>
              <a:rPr lang="en-IN" sz="2400" dirty="0" smtClean="0">
                <a:solidFill>
                  <a:schemeClr val="tx2"/>
                </a:solidFill>
              </a:rPr>
              <a:t>Websites by </a:t>
            </a:r>
            <a:r>
              <a:rPr lang="en-IN" sz="2400" dirty="0" err="1" smtClean="0">
                <a:solidFill>
                  <a:schemeClr val="tx2"/>
                </a:solidFill>
              </a:rPr>
              <a:t>António</a:t>
            </a:r>
            <a:r>
              <a:rPr lang="en-IN" sz="2400" dirty="0" smtClean="0">
                <a:solidFill>
                  <a:schemeClr val="tx2"/>
                </a:solidFill>
              </a:rPr>
              <a:t> Coelho,  André </a:t>
            </a:r>
            <a:r>
              <a:rPr lang="en-IN" sz="2400" dirty="0">
                <a:solidFill>
                  <a:schemeClr val="tx2"/>
                </a:solidFill>
              </a:rPr>
              <a:t>Rodrigues </a:t>
            </a:r>
            <a:r>
              <a:rPr lang="en-IN" sz="2400" dirty="0" smtClean="0">
                <a:solidFill>
                  <a:schemeClr val="tx2"/>
                </a:solidFill>
              </a:rPr>
              <a:t>– IEEE 2011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Location-Aware Recommendation </a:t>
            </a:r>
            <a:r>
              <a:rPr lang="en-US" sz="2400" dirty="0" smtClean="0">
                <a:solidFill>
                  <a:schemeClr val="tx2"/>
                </a:solidFill>
              </a:rPr>
              <a:t>Systems by </a:t>
            </a:r>
            <a:r>
              <a:rPr lang="en-IN" sz="2400" dirty="0" err="1">
                <a:solidFill>
                  <a:schemeClr val="tx2"/>
                </a:solidFill>
              </a:rPr>
              <a:t>María</a:t>
            </a:r>
            <a:r>
              <a:rPr lang="en-IN" sz="2400" dirty="0">
                <a:solidFill>
                  <a:schemeClr val="tx2"/>
                </a:solidFill>
              </a:rPr>
              <a:t> del Carmen Rodríguez-Hernández</a:t>
            </a:r>
            <a:r>
              <a:rPr lang="en-IN" sz="2400" dirty="0" smtClean="0">
                <a:solidFill>
                  <a:schemeClr val="tx2"/>
                </a:solidFill>
              </a:rPr>
              <a:t>,  </a:t>
            </a:r>
            <a:r>
              <a:rPr lang="en-IN" sz="2400" dirty="0">
                <a:solidFill>
                  <a:schemeClr val="tx2"/>
                </a:solidFill>
              </a:rPr>
              <a:t>Sergio </a:t>
            </a:r>
            <a:r>
              <a:rPr lang="en-IN" sz="2400" dirty="0" err="1" smtClean="0">
                <a:solidFill>
                  <a:schemeClr val="tx2"/>
                </a:solidFill>
              </a:rPr>
              <a:t>Ilarri</a:t>
            </a:r>
            <a:r>
              <a:rPr lang="en-IN" sz="2400" dirty="0">
                <a:solidFill>
                  <a:schemeClr val="tx2"/>
                </a:solidFill>
              </a:rPr>
              <a:t>, Raquel </a:t>
            </a:r>
            <a:r>
              <a:rPr lang="en-IN" sz="2400" dirty="0" err="1" smtClean="0">
                <a:solidFill>
                  <a:schemeClr val="tx2"/>
                </a:solidFill>
              </a:rPr>
              <a:t>Trillo-Lado</a:t>
            </a:r>
            <a:r>
              <a:rPr lang="en-IN" sz="2400" dirty="0">
                <a:solidFill>
                  <a:schemeClr val="tx2"/>
                </a:solidFill>
              </a:rPr>
              <a:t>, Ramón </a:t>
            </a:r>
            <a:r>
              <a:rPr lang="en-IN" sz="2400" dirty="0" err="1" smtClean="0">
                <a:solidFill>
                  <a:schemeClr val="tx2"/>
                </a:solidFill>
              </a:rPr>
              <a:t>Hermoso</a:t>
            </a:r>
            <a:r>
              <a:rPr lang="en-IN" sz="2400" dirty="0" smtClean="0">
                <a:solidFill>
                  <a:schemeClr val="tx2"/>
                </a:solidFill>
              </a:rPr>
              <a:t> - Article 2015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68580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513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57600" cy="53339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38200"/>
            <a:ext cx="7772400" cy="5486400"/>
          </a:xfrm>
        </p:spPr>
        <p:txBody>
          <a:bodyPr>
            <a:normAutofit lnSpcReduction="10000"/>
          </a:bodyPr>
          <a:lstStyle/>
          <a:p>
            <a:r>
              <a:rPr lang="en-US" sz="4300" dirty="0">
                <a:latin typeface="Calibri" panose="020F0502020204030204" pitchFamily="34" charset="0"/>
              </a:rPr>
              <a:t>Team Orienteering Problem (TOP)</a:t>
            </a:r>
            <a:endParaRPr lang="en-US" sz="4300" dirty="0" smtClean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  <a:p>
            <a:endParaRPr lang="en-US" sz="40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370332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2"/>
                </a:solidFill>
              </a:rPr>
              <a:t>As </a:t>
            </a:r>
            <a:r>
              <a:rPr lang="en-IN" sz="2400" dirty="0">
                <a:solidFill>
                  <a:schemeClr val="tx2"/>
                </a:solidFill>
              </a:rPr>
              <a:t>defined in the paper by </a:t>
            </a:r>
            <a:r>
              <a:rPr lang="en-IN" sz="2400" dirty="0" err="1">
                <a:solidFill>
                  <a:schemeClr val="tx2"/>
                </a:solidFill>
              </a:rPr>
              <a:t>Gavalas</a:t>
            </a:r>
            <a:r>
              <a:rPr lang="en-IN" sz="2400" dirty="0">
                <a:solidFill>
                  <a:schemeClr val="tx2"/>
                </a:solidFill>
              </a:rPr>
              <a:t> et </a:t>
            </a:r>
            <a:r>
              <a:rPr lang="en-IN" sz="2400" dirty="0" smtClean="0">
                <a:solidFill>
                  <a:schemeClr val="tx2"/>
                </a:solidFill>
              </a:rPr>
              <a:t>al</a:t>
            </a:r>
            <a:r>
              <a:rPr lang="en-US" sz="2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“</a:t>
            </a:r>
            <a:r>
              <a:rPr lang="en-IN" sz="2400" dirty="0" smtClean="0">
                <a:solidFill>
                  <a:schemeClr val="tx2"/>
                </a:solidFill>
              </a:rPr>
              <a:t>Web </a:t>
            </a:r>
            <a:r>
              <a:rPr lang="en-IN" sz="2400" dirty="0">
                <a:solidFill>
                  <a:schemeClr val="tx2"/>
                </a:solidFill>
              </a:rPr>
              <a:t>application for recommending personalised mobile tourist routes</a:t>
            </a:r>
            <a:r>
              <a:rPr lang="en-US" sz="2400" dirty="0" smtClean="0">
                <a:solidFill>
                  <a:schemeClr val="tx2"/>
                </a:solidFill>
              </a:rPr>
              <a:t>”,  TOP </a:t>
            </a:r>
            <a:r>
              <a:rPr lang="en-IN" sz="2400" dirty="0">
                <a:solidFill>
                  <a:schemeClr val="tx2"/>
                </a:solidFill>
              </a:rPr>
              <a:t>involves a complete graph </a:t>
            </a:r>
            <a:r>
              <a:rPr lang="en-IN" sz="2400" dirty="0" smtClean="0">
                <a:solidFill>
                  <a:schemeClr val="tx2"/>
                </a:solidFill>
              </a:rPr>
              <a:t>G = </a:t>
            </a:r>
            <a:r>
              <a:rPr lang="en-IN" sz="2400" dirty="0">
                <a:solidFill>
                  <a:schemeClr val="tx2"/>
                </a:solidFill>
              </a:rPr>
              <a:t>(V, E), |V| </a:t>
            </a:r>
            <a:r>
              <a:rPr lang="en-IN" sz="2400" dirty="0" smtClean="0">
                <a:solidFill>
                  <a:schemeClr val="tx2"/>
                </a:solidFill>
              </a:rPr>
              <a:t>= </a:t>
            </a:r>
            <a:r>
              <a:rPr lang="en-IN" sz="2400" dirty="0">
                <a:solidFill>
                  <a:schemeClr val="tx2"/>
                </a:solidFill>
              </a:rPr>
              <a:t>n, where each node </a:t>
            </a:r>
            <a:r>
              <a:rPr lang="en-IN" sz="2400" dirty="0" err="1">
                <a:solidFill>
                  <a:schemeClr val="tx2"/>
                </a:solidFill>
              </a:rPr>
              <a:t>i</a:t>
            </a:r>
            <a:r>
              <a:rPr lang="en-IN" sz="2400" dirty="0">
                <a:solidFill>
                  <a:schemeClr val="tx2"/>
                </a:solidFill>
              </a:rPr>
              <a:t>, </a:t>
            </a:r>
            <a:r>
              <a:rPr lang="en-IN" sz="2400" dirty="0" err="1">
                <a:solidFill>
                  <a:schemeClr val="tx2"/>
                </a:solidFill>
              </a:rPr>
              <a:t>i</a:t>
            </a:r>
            <a:r>
              <a:rPr lang="en-IN" sz="2400" dirty="0">
                <a:solidFill>
                  <a:schemeClr val="tx2"/>
                </a:solidFill>
              </a:rPr>
              <a:t> </a:t>
            </a:r>
            <a:r>
              <a:rPr lang="en-IN" sz="2400" dirty="0" smtClean="0">
                <a:solidFill>
                  <a:schemeClr val="tx2"/>
                </a:solidFill>
              </a:rPr>
              <a:t>= </a:t>
            </a:r>
            <a:r>
              <a:rPr lang="en-IN" sz="2400" dirty="0">
                <a:solidFill>
                  <a:schemeClr val="tx2"/>
                </a:solidFill>
              </a:rPr>
              <a:t>0, ... , n </a:t>
            </a:r>
            <a:r>
              <a:rPr lang="en-IN" sz="2400" dirty="0" smtClean="0">
                <a:solidFill>
                  <a:schemeClr val="tx2"/>
                </a:solidFill>
              </a:rPr>
              <a:t>- </a:t>
            </a:r>
            <a:r>
              <a:rPr lang="en-IN" sz="2400" dirty="0">
                <a:solidFill>
                  <a:schemeClr val="tx2"/>
                </a:solidFill>
              </a:rPr>
              <a:t>1, in V corresponds to a POI and each edge (</a:t>
            </a:r>
            <a:r>
              <a:rPr lang="en-IN" sz="2400" dirty="0" err="1">
                <a:solidFill>
                  <a:schemeClr val="tx2"/>
                </a:solidFill>
              </a:rPr>
              <a:t>i</a:t>
            </a:r>
            <a:r>
              <a:rPr lang="en-IN" sz="2400" dirty="0">
                <a:solidFill>
                  <a:schemeClr val="tx2"/>
                </a:solidFill>
              </a:rPr>
              <a:t>, j) in E corresponds to the shortest path (in terms of Manhattan distance </a:t>
            </a:r>
            <a:r>
              <a:rPr lang="en-IN" sz="2400" dirty="0" smtClean="0">
                <a:solidFill>
                  <a:schemeClr val="tx2"/>
                </a:solidFill>
              </a:rPr>
              <a:t>d </a:t>
            </a:r>
            <a:r>
              <a:rPr lang="en-IN" sz="2400" dirty="0" err="1" smtClean="0">
                <a:solidFill>
                  <a:schemeClr val="tx2"/>
                </a:solidFill>
              </a:rPr>
              <a:t>i,j</a:t>
            </a:r>
            <a:r>
              <a:rPr lang="en-IN" sz="2400" dirty="0">
                <a:solidFill>
                  <a:schemeClr val="tx2"/>
                </a:solidFill>
              </a:rPr>
              <a:t>) linking individual POIs </a:t>
            </a:r>
            <a:r>
              <a:rPr lang="en-IN" sz="2400" dirty="0" err="1">
                <a:solidFill>
                  <a:schemeClr val="tx2"/>
                </a:solidFill>
              </a:rPr>
              <a:t>i</a:t>
            </a:r>
            <a:r>
              <a:rPr lang="en-IN" sz="2400" dirty="0">
                <a:solidFill>
                  <a:schemeClr val="tx2"/>
                </a:solidFill>
              </a:rPr>
              <a:t> and j</a:t>
            </a:r>
            <a:r>
              <a:rPr lang="en-IN" sz="2400" dirty="0" smtClean="0">
                <a:solidFill>
                  <a:schemeClr val="tx2"/>
                </a:solidFill>
              </a:rPr>
              <a:t>.</a:t>
            </a:r>
          </a:p>
          <a:p>
            <a:pPr marL="37033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We assign score to each POI, and the objective function is to maximize the score and use some variation of travelling salesman problem and heuristics to derive near-optimal solution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68580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966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57600" cy="53339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14400"/>
            <a:ext cx="7772400" cy="495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High Level Architecture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62484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hiranth\Downloads\ArchitecturePro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49" y="1565283"/>
            <a:ext cx="6433752" cy="48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0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749808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43000" y="990600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User inputs</a:t>
            </a:r>
          </a:p>
          <a:p>
            <a:pPr marL="82296" indent="0">
              <a:buNone/>
            </a:pPr>
            <a:endParaRPr lang="en-US" sz="40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Duration of stay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Start time for the day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End time for the day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Start/end point of the trip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Preferences of place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530" y="6248400"/>
            <a:ext cx="8534400" cy="476250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63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384"/>
            <a:ext cx="749808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66800" y="829962"/>
            <a:ext cx="7498080" cy="541843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Algorithm</a:t>
            </a:r>
          </a:p>
          <a:p>
            <a:pPr marL="82296" indent="0">
              <a:buNone/>
            </a:pPr>
            <a:endParaRPr lang="en-US" sz="40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Show user recommended places with ratings and suggested time to be spent on the place on a map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Also show other recommendations as a list of places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User can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M</a:t>
            </a:r>
            <a:r>
              <a:rPr lang="en-US" sz="2000" dirty="0" smtClean="0">
                <a:solidFill>
                  <a:schemeClr val="tx2"/>
                </a:solidFill>
              </a:rPr>
              <a:t>odify the time they would want to spend at a place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Add/remove a place from their itinerary using the recommended places list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For stay of multiple days, places visited on the previous days will be excluded from further recommendations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248400"/>
            <a:ext cx="7543800" cy="476250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92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57600" cy="53339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 Mining/Machine Learning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90600"/>
            <a:ext cx="7772400" cy="495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Deliverables</a:t>
            </a:r>
          </a:p>
          <a:p>
            <a:endParaRPr lang="en-US" sz="4000" dirty="0">
              <a:solidFill>
                <a:srgbClr val="4F271C">
                  <a:satMod val="130000"/>
                </a:srgb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Tourism </a:t>
            </a:r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 smtClean="0">
                <a:solidFill>
                  <a:schemeClr val="tx2"/>
                </a:solidFill>
              </a:rPr>
              <a:t>atabase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Database </a:t>
            </a:r>
            <a:r>
              <a:rPr lang="en-US" dirty="0" smtClean="0">
                <a:solidFill>
                  <a:schemeClr val="tx2"/>
                </a:solidFill>
              </a:rPr>
              <a:t>builder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Recommender engine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Web app</a:t>
            </a:r>
          </a:p>
          <a:p>
            <a:pPr marL="0" algn="l"/>
            <a:endParaRPr lang="en-US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algn="l"/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Mysore city will be chosen as an example to demonstrate the path recommendations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6400800" cy="365125"/>
          </a:xfrm>
        </p:spPr>
        <p:txBody>
          <a:bodyPr/>
          <a:lstStyle/>
          <a:p>
            <a:r>
              <a:rPr lang="en-US" dirty="0" smtClean="0"/>
              <a:t>Dept of CSE                                                                                                      Jan - May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3DD5-1546-4C69-8132-F8C0A16AEE31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 descr="PESIT-NEW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8195" y="0"/>
            <a:ext cx="7258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5066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448</TotalTime>
  <Words>472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Data Mining/Machine Learning</vt:lpstr>
      <vt:lpstr>Data Mining/Machine Learning</vt:lpstr>
      <vt:lpstr>Data Mining/Machine Learning</vt:lpstr>
      <vt:lpstr>Data Mining/Machine Learning</vt:lpstr>
      <vt:lpstr>Data Mining/Machine Learning</vt:lpstr>
      <vt:lpstr>Data Mining/Machine Learning</vt:lpstr>
      <vt:lpstr>Data Mining/Machine Learning</vt:lpstr>
      <vt:lpstr>Data Mining/Machine Learning</vt:lpstr>
      <vt:lpstr>Data Mining/Machine Learning</vt:lpstr>
      <vt:lpstr>Data Mining/Machine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 of the project</dc:title>
  <dc:creator>PESU-CS</dc:creator>
  <cp:lastModifiedBy>Chiranth</cp:lastModifiedBy>
  <cp:revision>22</cp:revision>
  <dcterms:created xsi:type="dcterms:W3CDTF">2017-01-10T11:35:03Z</dcterms:created>
  <dcterms:modified xsi:type="dcterms:W3CDTF">2017-01-18T06:07:14Z</dcterms:modified>
</cp:coreProperties>
</file>