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4" r:id="rId7"/>
    <p:sldId id="265" r:id="rId8"/>
    <p:sldId id="261" r:id="rId9"/>
    <p:sldId id="262" r:id="rId10"/>
    <p:sldId id="266" r:id="rId11"/>
    <p:sldId id="268" r:id="rId12"/>
    <p:sldId id="267" r:id="rId13"/>
    <p:sldId id="269" r:id="rId14"/>
    <p:sldId id="263" r:id="rId15"/>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9924415"/>
          </a:xfrm>
          <a:custGeom>
            <a:avLst/>
            <a:gdLst/>
            <a:ahLst/>
            <a:cxnLst/>
            <a:rect l="l" t="t" r="r" b="b"/>
            <a:pathLst>
              <a:path w="18288000" h="9924415">
                <a:moveTo>
                  <a:pt x="0" y="9924048"/>
                </a:moveTo>
                <a:lnTo>
                  <a:pt x="18287998" y="9924048"/>
                </a:lnTo>
                <a:lnTo>
                  <a:pt x="18287998" y="0"/>
                </a:lnTo>
                <a:lnTo>
                  <a:pt x="0" y="0"/>
                </a:lnTo>
                <a:lnTo>
                  <a:pt x="0" y="9924048"/>
                </a:lnTo>
                <a:close/>
              </a:path>
            </a:pathLst>
          </a:custGeom>
          <a:solidFill>
            <a:srgbClr val="DDDEDE"/>
          </a:solidFill>
        </p:spPr>
        <p:txBody>
          <a:bodyPr wrap="square" lIns="0" tIns="0" rIns="0" bIns="0" rtlCol="0"/>
          <a:lstStyle/>
          <a:p>
            <a:endParaRPr/>
          </a:p>
        </p:txBody>
      </p:sp>
      <p:sp>
        <p:nvSpPr>
          <p:cNvPr id="17" name="bg object 17"/>
          <p:cNvSpPr/>
          <p:nvPr/>
        </p:nvSpPr>
        <p:spPr>
          <a:xfrm>
            <a:off x="0" y="9924048"/>
            <a:ext cx="18288000" cy="363220"/>
          </a:xfrm>
          <a:custGeom>
            <a:avLst/>
            <a:gdLst/>
            <a:ahLst/>
            <a:cxnLst/>
            <a:rect l="l" t="t" r="r" b="b"/>
            <a:pathLst>
              <a:path w="18288000" h="363220">
                <a:moveTo>
                  <a:pt x="18287998" y="362950"/>
                </a:moveTo>
                <a:lnTo>
                  <a:pt x="0" y="362950"/>
                </a:lnTo>
                <a:lnTo>
                  <a:pt x="0" y="0"/>
                </a:lnTo>
                <a:lnTo>
                  <a:pt x="18287998" y="0"/>
                </a:lnTo>
                <a:lnTo>
                  <a:pt x="18287998" y="362950"/>
                </a:lnTo>
                <a:close/>
              </a:path>
            </a:pathLst>
          </a:custGeom>
          <a:solidFill>
            <a:srgbClr val="F4FAFA"/>
          </a:solidFill>
        </p:spPr>
        <p:txBody>
          <a:bodyPr wrap="square" lIns="0" tIns="0" rIns="0" bIns="0" rtlCol="0"/>
          <a:lstStyle/>
          <a:p>
            <a:endParaRPr/>
          </a:p>
        </p:txBody>
      </p:sp>
      <p:pic>
        <p:nvPicPr>
          <p:cNvPr id="18" name="bg object 18"/>
          <p:cNvPicPr/>
          <p:nvPr/>
        </p:nvPicPr>
        <p:blipFill>
          <a:blip r:embed="rId2" cstate="print"/>
          <a:stretch>
            <a:fillRect/>
          </a:stretch>
        </p:blipFill>
        <p:spPr>
          <a:xfrm>
            <a:off x="3930518" y="2594497"/>
            <a:ext cx="10677524" cy="6048374"/>
          </a:xfrm>
          <a:prstGeom prst="rect">
            <a:avLst/>
          </a:prstGeom>
        </p:spPr>
      </p:pic>
      <p:sp>
        <p:nvSpPr>
          <p:cNvPr id="19" name="bg object 19"/>
          <p:cNvSpPr/>
          <p:nvPr/>
        </p:nvSpPr>
        <p:spPr>
          <a:xfrm>
            <a:off x="73755" y="1477112"/>
            <a:ext cx="8481060" cy="183515"/>
          </a:xfrm>
          <a:custGeom>
            <a:avLst/>
            <a:gdLst/>
            <a:ahLst/>
            <a:cxnLst/>
            <a:rect l="l" t="t" r="r" b="b"/>
            <a:pathLst>
              <a:path w="8481060" h="183514">
                <a:moveTo>
                  <a:pt x="8480537" y="182905"/>
                </a:moveTo>
                <a:lnTo>
                  <a:pt x="0" y="91452"/>
                </a:lnTo>
                <a:lnTo>
                  <a:pt x="8480537" y="0"/>
                </a:lnTo>
                <a:lnTo>
                  <a:pt x="8480537" y="55244"/>
                </a:lnTo>
                <a:lnTo>
                  <a:pt x="5123143" y="91452"/>
                </a:lnTo>
                <a:lnTo>
                  <a:pt x="8480537" y="127660"/>
                </a:lnTo>
                <a:lnTo>
                  <a:pt x="8480537" y="182905"/>
                </a:lnTo>
                <a:close/>
              </a:path>
            </a:pathLst>
          </a:custGeom>
          <a:solidFill>
            <a:srgbClr val="000000"/>
          </a:solidFill>
        </p:spPr>
        <p:txBody>
          <a:bodyPr wrap="square" lIns="0" tIns="0" rIns="0" bIns="0" rtlCol="0"/>
          <a:lstStyle/>
          <a:p>
            <a:endParaRPr/>
          </a:p>
        </p:txBody>
      </p:sp>
      <p:sp>
        <p:nvSpPr>
          <p:cNvPr id="20" name="bg object 20"/>
          <p:cNvSpPr/>
          <p:nvPr/>
        </p:nvSpPr>
        <p:spPr>
          <a:xfrm>
            <a:off x="9731459" y="1477112"/>
            <a:ext cx="8481060" cy="183515"/>
          </a:xfrm>
          <a:custGeom>
            <a:avLst/>
            <a:gdLst/>
            <a:ahLst/>
            <a:cxnLst/>
            <a:rect l="l" t="t" r="r" b="b"/>
            <a:pathLst>
              <a:path w="8481060" h="183514">
                <a:moveTo>
                  <a:pt x="0" y="182905"/>
                </a:moveTo>
                <a:lnTo>
                  <a:pt x="0" y="127660"/>
                </a:lnTo>
                <a:lnTo>
                  <a:pt x="3357768" y="91452"/>
                </a:lnTo>
                <a:lnTo>
                  <a:pt x="0" y="55244"/>
                </a:lnTo>
                <a:lnTo>
                  <a:pt x="0" y="0"/>
                </a:lnTo>
                <a:lnTo>
                  <a:pt x="8480912" y="91452"/>
                </a:lnTo>
                <a:lnTo>
                  <a:pt x="0" y="182905"/>
                </a:lnTo>
                <a:close/>
              </a:path>
            </a:pathLst>
          </a:custGeom>
          <a:solidFill>
            <a:srgbClr val="000000"/>
          </a:solidFill>
        </p:spPr>
        <p:txBody>
          <a:bodyPr wrap="square" lIns="0" tIns="0" rIns="0" bIns="0" rtlCol="0"/>
          <a:lstStyle/>
          <a:p>
            <a:endParaRPr/>
          </a:p>
        </p:txBody>
      </p:sp>
      <p:sp>
        <p:nvSpPr>
          <p:cNvPr id="21" name="bg object 21"/>
          <p:cNvSpPr/>
          <p:nvPr/>
        </p:nvSpPr>
        <p:spPr>
          <a:xfrm>
            <a:off x="8728631" y="1156327"/>
            <a:ext cx="827405" cy="825500"/>
          </a:xfrm>
          <a:custGeom>
            <a:avLst/>
            <a:gdLst/>
            <a:ahLst/>
            <a:cxnLst/>
            <a:rect l="l" t="t" r="r" b="b"/>
            <a:pathLst>
              <a:path w="827404" h="825500">
                <a:moveTo>
                  <a:pt x="414432" y="825082"/>
                </a:moveTo>
                <a:lnTo>
                  <a:pt x="368420" y="806173"/>
                </a:lnTo>
                <a:lnTo>
                  <a:pt x="341649" y="774654"/>
                </a:lnTo>
                <a:lnTo>
                  <a:pt x="319143" y="728776"/>
                </a:lnTo>
                <a:lnTo>
                  <a:pt x="308285" y="731016"/>
                </a:lnTo>
                <a:lnTo>
                  <a:pt x="302669" y="731016"/>
                </a:lnTo>
                <a:lnTo>
                  <a:pt x="284749" y="728350"/>
                </a:lnTo>
                <a:lnTo>
                  <a:pt x="267146" y="720331"/>
                </a:lnTo>
                <a:lnTo>
                  <a:pt x="250174" y="706922"/>
                </a:lnTo>
                <a:lnTo>
                  <a:pt x="234150" y="688089"/>
                </a:lnTo>
                <a:lnTo>
                  <a:pt x="265925" y="670304"/>
                </a:lnTo>
                <a:lnTo>
                  <a:pt x="295924" y="645135"/>
                </a:lnTo>
                <a:lnTo>
                  <a:pt x="323886" y="613103"/>
                </a:lnTo>
                <a:lnTo>
                  <a:pt x="349549" y="574730"/>
                </a:lnTo>
                <a:lnTo>
                  <a:pt x="372652" y="530540"/>
                </a:lnTo>
                <a:lnTo>
                  <a:pt x="392931" y="481054"/>
                </a:lnTo>
                <a:lnTo>
                  <a:pt x="410126" y="426795"/>
                </a:lnTo>
                <a:lnTo>
                  <a:pt x="121076" y="704513"/>
                </a:lnTo>
                <a:lnTo>
                  <a:pt x="399268" y="416717"/>
                </a:lnTo>
                <a:lnTo>
                  <a:pt x="344982" y="433858"/>
                </a:lnTo>
                <a:lnTo>
                  <a:pt x="295444" y="454068"/>
                </a:lnTo>
                <a:lnTo>
                  <a:pt x="251185" y="477080"/>
                </a:lnTo>
                <a:lnTo>
                  <a:pt x="212736" y="502625"/>
                </a:lnTo>
                <a:lnTo>
                  <a:pt x="180627" y="530435"/>
                </a:lnTo>
                <a:lnTo>
                  <a:pt x="155388" y="560244"/>
                </a:lnTo>
                <a:lnTo>
                  <a:pt x="137550" y="591783"/>
                </a:lnTo>
                <a:lnTo>
                  <a:pt x="118660" y="575808"/>
                </a:lnTo>
                <a:lnTo>
                  <a:pt x="105210" y="558888"/>
                </a:lnTo>
                <a:lnTo>
                  <a:pt x="97166" y="541339"/>
                </a:lnTo>
                <a:lnTo>
                  <a:pt x="94493" y="523474"/>
                </a:lnTo>
                <a:lnTo>
                  <a:pt x="94493" y="517875"/>
                </a:lnTo>
                <a:lnTo>
                  <a:pt x="96739" y="507050"/>
                </a:lnTo>
                <a:lnTo>
                  <a:pt x="82979" y="501544"/>
                </a:lnTo>
                <a:lnTo>
                  <a:pt x="35446" y="473752"/>
                </a:lnTo>
                <a:lnTo>
                  <a:pt x="5756" y="437993"/>
                </a:lnTo>
                <a:lnTo>
                  <a:pt x="0" y="412051"/>
                </a:lnTo>
                <a:lnTo>
                  <a:pt x="930" y="401891"/>
                </a:lnTo>
                <a:lnTo>
                  <a:pt x="19358" y="366202"/>
                </a:lnTo>
                <a:lnTo>
                  <a:pt x="57782" y="335552"/>
                </a:lnTo>
                <a:lnTo>
                  <a:pt x="96365" y="317798"/>
                </a:lnTo>
                <a:lnTo>
                  <a:pt x="94118" y="306973"/>
                </a:lnTo>
                <a:lnTo>
                  <a:pt x="94118" y="301374"/>
                </a:lnTo>
                <a:lnTo>
                  <a:pt x="96792" y="283509"/>
                </a:lnTo>
                <a:lnTo>
                  <a:pt x="104836" y="265959"/>
                </a:lnTo>
                <a:lnTo>
                  <a:pt x="118286" y="249039"/>
                </a:lnTo>
                <a:lnTo>
                  <a:pt x="137176" y="233064"/>
                </a:lnTo>
                <a:lnTo>
                  <a:pt x="154991" y="264604"/>
                </a:lnTo>
                <a:lnTo>
                  <a:pt x="180161" y="294412"/>
                </a:lnTo>
                <a:lnTo>
                  <a:pt x="212156" y="322223"/>
                </a:lnTo>
                <a:lnTo>
                  <a:pt x="250444" y="347768"/>
                </a:lnTo>
                <a:lnTo>
                  <a:pt x="294497" y="370780"/>
                </a:lnTo>
                <a:lnTo>
                  <a:pt x="343782" y="390990"/>
                </a:lnTo>
                <a:lnTo>
                  <a:pt x="397770" y="408131"/>
                </a:lnTo>
                <a:lnTo>
                  <a:pt x="120702" y="121455"/>
                </a:lnTo>
                <a:lnTo>
                  <a:pt x="410126" y="399546"/>
                </a:lnTo>
                <a:lnTo>
                  <a:pt x="392911" y="345107"/>
                </a:lnTo>
                <a:lnTo>
                  <a:pt x="372577" y="295416"/>
                </a:lnTo>
                <a:lnTo>
                  <a:pt x="349402" y="251013"/>
                </a:lnTo>
                <a:lnTo>
                  <a:pt x="323659" y="212442"/>
                </a:lnTo>
                <a:lnTo>
                  <a:pt x="295623" y="180243"/>
                </a:lnTo>
                <a:lnTo>
                  <a:pt x="265571" y="154959"/>
                </a:lnTo>
                <a:lnTo>
                  <a:pt x="233776" y="137132"/>
                </a:lnTo>
                <a:lnTo>
                  <a:pt x="249800" y="118299"/>
                </a:lnTo>
                <a:lnTo>
                  <a:pt x="266771" y="104890"/>
                </a:lnTo>
                <a:lnTo>
                  <a:pt x="284375" y="96871"/>
                </a:lnTo>
                <a:lnTo>
                  <a:pt x="302294" y="94205"/>
                </a:lnTo>
                <a:lnTo>
                  <a:pt x="307911" y="94205"/>
                </a:lnTo>
                <a:lnTo>
                  <a:pt x="318768" y="96445"/>
                </a:lnTo>
                <a:lnTo>
                  <a:pt x="324291" y="82727"/>
                </a:lnTo>
                <a:lnTo>
                  <a:pt x="352167" y="35338"/>
                </a:lnTo>
                <a:lnTo>
                  <a:pt x="388035" y="5739"/>
                </a:lnTo>
                <a:lnTo>
                  <a:pt x="414058" y="0"/>
                </a:lnTo>
                <a:lnTo>
                  <a:pt x="424249" y="927"/>
                </a:lnTo>
                <a:lnTo>
                  <a:pt x="460046" y="19299"/>
                </a:lnTo>
                <a:lnTo>
                  <a:pt x="490789" y="57607"/>
                </a:lnTo>
                <a:lnTo>
                  <a:pt x="508598" y="96072"/>
                </a:lnTo>
                <a:lnTo>
                  <a:pt x="519456" y="93832"/>
                </a:lnTo>
                <a:lnTo>
                  <a:pt x="525072" y="93832"/>
                </a:lnTo>
                <a:lnTo>
                  <a:pt x="542991" y="96497"/>
                </a:lnTo>
                <a:lnTo>
                  <a:pt x="560595" y="104517"/>
                </a:lnTo>
                <a:lnTo>
                  <a:pt x="577566" y="117926"/>
                </a:lnTo>
                <a:lnTo>
                  <a:pt x="593590" y="136759"/>
                </a:lnTo>
                <a:lnTo>
                  <a:pt x="561955" y="154542"/>
                </a:lnTo>
                <a:lnTo>
                  <a:pt x="532055" y="179704"/>
                </a:lnTo>
                <a:lnTo>
                  <a:pt x="504159" y="211716"/>
                </a:lnTo>
                <a:lnTo>
                  <a:pt x="478536" y="250048"/>
                </a:lnTo>
                <a:lnTo>
                  <a:pt x="455454" y="294172"/>
                </a:lnTo>
                <a:lnTo>
                  <a:pt x="435182" y="343559"/>
                </a:lnTo>
                <a:lnTo>
                  <a:pt x="417989" y="397679"/>
                </a:lnTo>
                <a:lnTo>
                  <a:pt x="705915" y="121081"/>
                </a:lnTo>
                <a:lnTo>
                  <a:pt x="428472" y="408131"/>
                </a:lnTo>
                <a:lnTo>
                  <a:pt x="482897" y="390969"/>
                </a:lnTo>
                <a:lnTo>
                  <a:pt x="532534" y="370706"/>
                </a:lnTo>
                <a:lnTo>
                  <a:pt x="576859" y="347621"/>
                </a:lnTo>
                <a:lnTo>
                  <a:pt x="615349" y="321997"/>
                </a:lnTo>
                <a:lnTo>
                  <a:pt x="647479" y="294113"/>
                </a:lnTo>
                <a:lnTo>
                  <a:pt x="672725" y="264251"/>
                </a:lnTo>
                <a:lnTo>
                  <a:pt x="690564" y="232691"/>
                </a:lnTo>
                <a:lnTo>
                  <a:pt x="709454" y="248666"/>
                </a:lnTo>
                <a:lnTo>
                  <a:pt x="722904" y="265586"/>
                </a:lnTo>
                <a:lnTo>
                  <a:pt x="730948" y="283136"/>
                </a:lnTo>
                <a:lnTo>
                  <a:pt x="733622" y="301001"/>
                </a:lnTo>
                <a:lnTo>
                  <a:pt x="733622" y="306600"/>
                </a:lnTo>
                <a:lnTo>
                  <a:pt x="731375" y="317425"/>
                </a:lnTo>
                <a:lnTo>
                  <a:pt x="745135" y="322931"/>
                </a:lnTo>
                <a:lnTo>
                  <a:pt x="792668" y="350722"/>
                </a:lnTo>
                <a:lnTo>
                  <a:pt x="815993" y="375656"/>
                </a:lnTo>
                <a:lnTo>
                  <a:pt x="815245" y="376403"/>
                </a:lnTo>
                <a:lnTo>
                  <a:pt x="821610" y="387228"/>
                </a:lnTo>
                <a:lnTo>
                  <a:pt x="826541" y="403010"/>
                </a:lnTo>
                <a:lnTo>
                  <a:pt x="827366" y="413170"/>
                </a:lnTo>
                <a:lnTo>
                  <a:pt x="826436" y="423331"/>
                </a:lnTo>
                <a:lnTo>
                  <a:pt x="808008" y="459019"/>
                </a:lnTo>
                <a:lnTo>
                  <a:pt x="769584" y="489669"/>
                </a:lnTo>
                <a:lnTo>
                  <a:pt x="731001" y="507423"/>
                </a:lnTo>
                <a:lnTo>
                  <a:pt x="733248" y="518248"/>
                </a:lnTo>
                <a:lnTo>
                  <a:pt x="733248" y="523847"/>
                </a:lnTo>
                <a:lnTo>
                  <a:pt x="730574" y="541712"/>
                </a:lnTo>
                <a:lnTo>
                  <a:pt x="722530" y="559262"/>
                </a:lnTo>
                <a:lnTo>
                  <a:pt x="709080" y="576182"/>
                </a:lnTo>
                <a:lnTo>
                  <a:pt x="690190" y="592157"/>
                </a:lnTo>
                <a:lnTo>
                  <a:pt x="672308" y="560459"/>
                </a:lnTo>
                <a:lnTo>
                  <a:pt x="646947" y="530498"/>
                </a:lnTo>
                <a:lnTo>
                  <a:pt x="614650" y="502548"/>
                </a:lnTo>
                <a:lnTo>
                  <a:pt x="575961" y="476883"/>
                </a:lnTo>
                <a:lnTo>
                  <a:pt x="531423" y="453778"/>
                </a:lnTo>
                <a:lnTo>
                  <a:pt x="481579" y="433506"/>
                </a:lnTo>
                <a:lnTo>
                  <a:pt x="426975" y="416343"/>
                </a:lnTo>
                <a:lnTo>
                  <a:pt x="705915" y="704886"/>
                </a:lnTo>
                <a:lnTo>
                  <a:pt x="418363" y="428661"/>
                </a:lnTo>
                <a:lnTo>
                  <a:pt x="435675" y="482622"/>
                </a:lnTo>
                <a:lnTo>
                  <a:pt x="455993" y="531849"/>
                </a:lnTo>
                <a:lnTo>
                  <a:pt x="479068" y="575813"/>
                </a:lnTo>
                <a:lnTo>
                  <a:pt x="504652" y="613985"/>
                </a:lnTo>
                <a:lnTo>
                  <a:pt x="532495" y="645837"/>
                </a:lnTo>
                <a:lnTo>
                  <a:pt x="562349" y="670839"/>
                </a:lnTo>
                <a:lnTo>
                  <a:pt x="593965" y="688462"/>
                </a:lnTo>
                <a:lnTo>
                  <a:pt x="577941" y="707295"/>
                </a:lnTo>
                <a:lnTo>
                  <a:pt x="560969" y="720704"/>
                </a:lnTo>
                <a:lnTo>
                  <a:pt x="543366" y="728724"/>
                </a:lnTo>
                <a:lnTo>
                  <a:pt x="525447" y="731389"/>
                </a:lnTo>
                <a:lnTo>
                  <a:pt x="519830" y="731389"/>
                </a:lnTo>
                <a:lnTo>
                  <a:pt x="508972" y="729149"/>
                </a:lnTo>
                <a:lnTo>
                  <a:pt x="503450" y="742867"/>
                </a:lnTo>
                <a:lnTo>
                  <a:pt x="484121" y="778469"/>
                </a:lnTo>
                <a:lnTo>
                  <a:pt x="452389" y="812297"/>
                </a:lnTo>
                <a:lnTo>
                  <a:pt x="424623" y="824242"/>
                </a:lnTo>
                <a:lnTo>
                  <a:pt x="414432" y="825082"/>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DDDEDE"/>
          </a:solidFill>
        </p:spPr>
        <p:txBody>
          <a:bodyPr wrap="square" lIns="0" tIns="0" rIns="0" bIns="0" rtlCol="0"/>
          <a:lstStyle/>
          <a:p>
            <a:endParaRPr/>
          </a:p>
        </p:txBody>
      </p:sp>
      <p:sp>
        <p:nvSpPr>
          <p:cNvPr id="2" name="Holder 2"/>
          <p:cNvSpPr>
            <a:spLocks noGrp="1"/>
          </p:cNvSpPr>
          <p:nvPr>
            <p:ph type="title"/>
          </p:nvPr>
        </p:nvSpPr>
        <p:spPr>
          <a:xfrm>
            <a:off x="128401" y="174412"/>
            <a:ext cx="4991100" cy="482600"/>
          </a:xfrm>
          <a:prstGeom prst="rect">
            <a:avLst/>
          </a:prstGeom>
        </p:spPr>
        <p:txBody>
          <a:bodyPr wrap="square" lIns="0" tIns="0" rIns="0" bIns="0">
            <a:spAutoFit/>
          </a:bodyPr>
          <a:lstStyle>
            <a:lvl1pPr>
              <a:defRPr sz="3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28401" y="2855087"/>
            <a:ext cx="18031197" cy="213042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12/8/2022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ripb@iu.edu" TargetMode="External"/><Relationship Id="rId2" Type="http://schemas.openxmlformats.org/officeDocument/2006/relationships/hyperlink" Target="mailto:dbraj@iu.edu" TargetMode="External"/><Relationship Id="rId1" Type="http://schemas.openxmlformats.org/officeDocument/2006/relationships/slideLayout" Target="../slideLayouts/slideLayout3.xml"/><Relationship Id="rId5" Type="http://schemas.openxmlformats.org/officeDocument/2006/relationships/hyperlink" Target="mailto:cshadaks@iu.edu" TargetMode="External"/><Relationship Id="rId4" Type="http://schemas.openxmlformats.org/officeDocument/2006/relationships/hyperlink" Target="mailto:jitbhand@iu.edu"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kaggle.com/c/home-credit-default-ris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6206" y="2505596"/>
            <a:ext cx="3430904" cy="1466850"/>
          </a:xfrm>
          <a:prstGeom prst="rect">
            <a:avLst/>
          </a:prstGeom>
        </p:spPr>
        <p:txBody>
          <a:bodyPr vert="horz" wrap="square" lIns="0" tIns="12065" rIns="0" bIns="0" rtlCol="0">
            <a:spAutoFit/>
          </a:bodyPr>
          <a:lstStyle/>
          <a:p>
            <a:pPr marL="12065" marR="5080" algn="ctr">
              <a:lnSpc>
                <a:spcPct val="116700"/>
              </a:lnSpc>
              <a:spcBef>
                <a:spcPts val="95"/>
              </a:spcBef>
            </a:pPr>
            <a:r>
              <a:rPr sz="3000" b="1" spc="25" dirty="0">
                <a:latin typeface="Tahoma"/>
                <a:cs typeface="Tahoma"/>
              </a:rPr>
              <a:t>D</a:t>
            </a:r>
            <a:r>
              <a:rPr sz="3000" b="1" spc="110" dirty="0">
                <a:latin typeface="Tahoma"/>
                <a:cs typeface="Tahoma"/>
              </a:rPr>
              <a:t>h</a:t>
            </a:r>
            <a:r>
              <a:rPr sz="3000" b="1" dirty="0">
                <a:latin typeface="Tahoma"/>
                <a:cs typeface="Tahoma"/>
              </a:rPr>
              <a:t>a</a:t>
            </a:r>
            <a:r>
              <a:rPr sz="3000" b="1" spc="95" dirty="0">
                <a:latin typeface="Tahoma"/>
                <a:cs typeface="Tahoma"/>
              </a:rPr>
              <a:t>n</a:t>
            </a:r>
            <a:r>
              <a:rPr sz="3000" b="1" spc="65" dirty="0">
                <a:latin typeface="Tahoma"/>
                <a:cs typeface="Tahoma"/>
              </a:rPr>
              <a:t>u</a:t>
            </a:r>
            <a:r>
              <a:rPr sz="3000" b="1" spc="-5" dirty="0">
                <a:latin typeface="Tahoma"/>
                <a:cs typeface="Tahoma"/>
              </a:rPr>
              <a:t>s</a:t>
            </a:r>
            <a:r>
              <a:rPr sz="3000" b="1" spc="110" dirty="0">
                <a:latin typeface="Tahoma"/>
                <a:cs typeface="Tahoma"/>
              </a:rPr>
              <a:t>h</a:t>
            </a:r>
            <a:r>
              <a:rPr sz="3000" b="1" spc="-185" dirty="0">
                <a:latin typeface="Tahoma"/>
                <a:cs typeface="Tahoma"/>
              </a:rPr>
              <a:t> </a:t>
            </a:r>
            <a:r>
              <a:rPr sz="3000" b="1" spc="85" dirty="0">
                <a:latin typeface="Tahoma"/>
                <a:cs typeface="Tahoma"/>
              </a:rPr>
              <a:t>B</a:t>
            </a:r>
            <a:r>
              <a:rPr sz="3000" b="1" spc="110" dirty="0">
                <a:latin typeface="Tahoma"/>
                <a:cs typeface="Tahoma"/>
              </a:rPr>
              <a:t>h</a:t>
            </a:r>
            <a:r>
              <a:rPr sz="3000" b="1" dirty="0">
                <a:latin typeface="Tahoma"/>
                <a:cs typeface="Tahoma"/>
              </a:rPr>
              <a:t>a</a:t>
            </a:r>
            <a:r>
              <a:rPr sz="3000" b="1" spc="-20" dirty="0">
                <a:latin typeface="Tahoma"/>
                <a:cs typeface="Tahoma"/>
              </a:rPr>
              <a:t>r</a:t>
            </a:r>
            <a:r>
              <a:rPr sz="3000" b="1" dirty="0">
                <a:latin typeface="Tahoma"/>
                <a:cs typeface="Tahoma"/>
              </a:rPr>
              <a:t>a</a:t>
            </a:r>
            <a:r>
              <a:rPr sz="3000" b="1" spc="55" dirty="0">
                <a:latin typeface="Tahoma"/>
                <a:cs typeface="Tahoma"/>
              </a:rPr>
              <a:t>t</a:t>
            </a:r>
            <a:r>
              <a:rPr sz="3000" b="1" spc="70" dirty="0">
                <a:latin typeface="Tahoma"/>
                <a:cs typeface="Tahoma"/>
              </a:rPr>
              <a:t>h  </a:t>
            </a:r>
            <a:r>
              <a:rPr sz="3000" b="1" spc="-45" dirty="0">
                <a:latin typeface="Tahoma"/>
                <a:cs typeface="Tahoma"/>
              </a:rPr>
              <a:t>Raj</a:t>
            </a:r>
            <a:endParaRPr sz="3000">
              <a:latin typeface="Tahoma"/>
              <a:cs typeface="Tahoma"/>
            </a:endParaRPr>
          </a:p>
          <a:p>
            <a:pPr marL="67945" algn="ctr">
              <a:lnSpc>
                <a:spcPts val="2950"/>
              </a:lnSpc>
            </a:pPr>
            <a:r>
              <a:rPr sz="2500" u="heavy" spc="5" dirty="0">
                <a:uFill>
                  <a:solidFill>
                    <a:srgbClr val="000000"/>
                  </a:solidFill>
                </a:uFill>
                <a:latin typeface="Lucida Sans Unicode"/>
                <a:cs typeface="Lucida Sans Unicode"/>
                <a:hlinkClick r:id="rId2"/>
              </a:rPr>
              <a:t>dbra</a:t>
            </a:r>
            <a:r>
              <a:rPr sz="2500" spc="5" dirty="0">
                <a:latin typeface="Lucida Sans Unicode"/>
                <a:cs typeface="Lucida Sans Unicode"/>
                <a:hlinkClick r:id="rId2"/>
              </a:rPr>
              <a:t>j</a:t>
            </a:r>
            <a:r>
              <a:rPr sz="2500" u="heavy" spc="5" dirty="0">
                <a:uFill>
                  <a:solidFill>
                    <a:srgbClr val="000000"/>
                  </a:solidFill>
                </a:uFill>
                <a:latin typeface="Lucida Sans Unicode"/>
                <a:cs typeface="Lucida Sans Unicode"/>
                <a:hlinkClick r:id="rId2"/>
              </a:rPr>
              <a:t>@iu.edu</a:t>
            </a:r>
            <a:endParaRPr sz="2500">
              <a:latin typeface="Lucida Sans Unicode"/>
              <a:cs typeface="Lucida Sans Unicode"/>
            </a:endParaRPr>
          </a:p>
        </p:txBody>
      </p:sp>
      <p:sp>
        <p:nvSpPr>
          <p:cNvPr id="3" name="object 3"/>
          <p:cNvSpPr/>
          <p:nvPr/>
        </p:nvSpPr>
        <p:spPr>
          <a:xfrm>
            <a:off x="15378317" y="3540657"/>
            <a:ext cx="1573530" cy="28575"/>
          </a:xfrm>
          <a:custGeom>
            <a:avLst/>
            <a:gdLst/>
            <a:ahLst/>
            <a:cxnLst/>
            <a:rect l="l" t="t" r="r" b="b"/>
            <a:pathLst>
              <a:path w="1573530" h="28575">
                <a:moveTo>
                  <a:pt x="1572983" y="0"/>
                </a:moveTo>
                <a:lnTo>
                  <a:pt x="570280" y="0"/>
                </a:lnTo>
                <a:lnTo>
                  <a:pt x="0" y="0"/>
                </a:lnTo>
                <a:lnTo>
                  <a:pt x="0" y="28575"/>
                </a:lnTo>
                <a:lnTo>
                  <a:pt x="570280" y="28575"/>
                </a:lnTo>
                <a:lnTo>
                  <a:pt x="1572983" y="28575"/>
                </a:lnTo>
                <a:lnTo>
                  <a:pt x="1572983" y="0"/>
                </a:lnTo>
                <a:close/>
              </a:path>
            </a:pathLst>
          </a:custGeom>
          <a:solidFill>
            <a:srgbClr val="000000"/>
          </a:solidFill>
        </p:spPr>
        <p:txBody>
          <a:bodyPr wrap="square" lIns="0" tIns="0" rIns="0" bIns="0" rtlCol="0"/>
          <a:lstStyle/>
          <a:p>
            <a:endParaRPr/>
          </a:p>
        </p:txBody>
      </p:sp>
      <p:sp>
        <p:nvSpPr>
          <p:cNvPr id="4" name="object 4"/>
          <p:cNvSpPr txBox="1"/>
          <p:nvPr/>
        </p:nvSpPr>
        <p:spPr>
          <a:xfrm>
            <a:off x="14820934" y="2482683"/>
            <a:ext cx="2143125" cy="1115695"/>
          </a:xfrm>
          <a:prstGeom prst="rect">
            <a:avLst/>
          </a:prstGeom>
        </p:spPr>
        <p:txBody>
          <a:bodyPr vert="horz" wrap="square" lIns="0" tIns="149860" rIns="0" bIns="0" rtlCol="0">
            <a:spAutoFit/>
          </a:bodyPr>
          <a:lstStyle/>
          <a:p>
            <a:pPr marL="12700">
              <a:lnSpc>
                <a:spcPct val="100000"/>
              </a:lnSpc>
              <a:spcBef>
                <a:spcPts val="1180"/>
              </a:spcBef>
            </a:pPr>
            <a:r>
              <a:rPr sz="3000" b="1" spc="50" dirty="0">
                <a:latin typeface="Tahoma"/>
                <a:cs typeface="Tahoma"/>
              </a:rPr>
              <a:t>Hrithik</a:t>
            </a:r>
            <a:r>
              <a:rPr sz="3000" b="1" spc="-220" dirty="0">
                <a:latin typeface="Tahoma"/>
                <a:cs typeface="Tahoma"/>
              </a:rPr>
              <a:t> </a:t>
            </a:r>
            <a:r>
              <a:rPr sz="3000" b="1" spc="65" dirty="0">
                <a:latin typeface="Tahoma"/>
                <a:cs typeface="Tahoma"/>
              </a:rPr>
              <a:t>P</a:t>
            </a:r>
            <a:r>
              <a:rPr sz="3000" b="1" spc="-220" dirty="0">
                <a:latin typeface="Tahoma"/>
                <a:cs typeface="Tahoma"/>
              </a:rPr>
              <a:t> </a:t>
            </a:r>
            <a:r>
              <a:rPr sz="3000" b="1" spc="85" dirty="0">
                <a:latin typeface="Tahoma"/>
                <a:cs typeface="Tahoma"/>
              </a:rPr>
              <a:t>B</a:t>
            </a:r>
            <a:endParaRPr sz="3000">
              <a:latin typeface="Tahoma"/>
              <a:cs typeface="Tahoma"/>
            </a:endParaRPr>
          </a:p>
          <a:p>
            <a:pPr marL="56515">
              <a:lnSpc>
                <a:spcPct val="100000"/>
              </a:lnSpc>
              <a:spcBef>
                <a:spcPts val="900"/>
              </a:spcBef>
            </a:pPr>
            <a:r>
              <a:rPr sz="2500" u="heavy" spc="5" dirty="0">
                <a:uFill>
                  <a:solidFill>
                    <a:srgbClr val="000000"/>
                  </a:solidFill>
                </a:uFill>
                <a:latin typeface="Lucida Sans Unicode"/>
                <a:cs typeface="Lucida Sans Unicode"/>
                <a:hlinkClick r:id="rId3"/>
              </a:rPr>
              <a:t>hri</a:t>
            </a:r>
            <a:r>
              <a:rPr sz="2500" spc="5" dirty="0">
                <a:latin typeface="Lucida Sans Unicode"/>
                <a:cs typeface="Lucida Sans Unicode"/>
                <a:hlinkClick r:id="rId3"/>
              </a:rPr>
              <a:t>pb@iu.edu</a:t>
            </a:r>
            <a:endParaRPr sz="2500">
              <a:latin typeface="Lucida Sans Unicode"/>
              <a:cs typeface="Lucida Sans Unicode"/>
            </a:endParaRPr>
          </a:p>
        </p:txBody>
      </p:sp>
      <p:sp>
        <p:nvSpPr>
          <p:cNvPr id="5" name="object 5"/>
          <p:cNvSpPr txBox="1"/>
          <p:nvPr/>
        </p:nvSpPr>
        <p:spPr>
          <a:xfrm>
            <a:off x="14753693" y="5779975"/>
            <a:ext cx="3072765" cy="956310"/>
          </a:xfrm>
          <a:prstGeom prst="rect">
            <a:avLst/>
          </a:prstGeom>
        </p:spPr>
        <p:txBody>
          <a:bodyPr vert="horz" wrap="square" lIns="0" tIns="62865" rIns="0" bIns="0" rtlCol="0">
            <a:spAutoFit/>
          </a:bodyPr>
          <a:lstStyle/>
          <a:p>
            <a:pPr algn="ctr">
              <a:lnSpc>
                <a:spcPct val="100000"/>
              </a:lnSpc>
              <a:spcBef>
                <a:spcPts val="495"/>
              </a:spcBef>
            </a:pPr>
            <a:r>
              <a:rPr sz="3000" b="1" spc="105" dirty="0">
                <a:latin typeface="Tahoma"/>
                <a:cs typeface="Tahoma"/>
              </a:rPr>
              <a:t>J</a:t>
            </a:r>
            <a:r>
              <a:rPr sz="3000" b="1" spc="25" dirty="0">
                <a:latin typeface="Tahoma"/>
                <a:cs typeface="Tahoma"/>
              </a:rPr>
              <a:t>i</a:t>
            </a:r>
            <a:r>
              <a:rPr sz="3000" b="1" spc="55" dirty="0">
                <a:latin typeface="Tahoma"/>
                <a:cs typeface="Tahoma"/>
              </a:rPr>
              <a:t>t</a:t>
            </a:r>
            <a:r>
              <a:rPr sz="3000" b="1" spc="20" dirty="0">
                <a:latin typeface="Tahoma"/>
                <a:cs typeface="Tahoma"/>
              </a:rPr>
              <a:t>e</a:t>
            </a:r>
            <a:r>
              <a:rPr sz="3000" b="1" spc="-5" dirty="0">
                <a:latin typeface="Tahoma"/>
                <a:cs typeface="Tahoma"/>
              </a:rPr>
              <a:t>s</a:t>
            </a:r>
            <a:r>
              <a:rPr sz="3000" b="1" spc="110" dirty="0">
                <a:latin typeface="Tahoma"/>
                <a:cs typeface="Tahoma"/>
              </a:rPr>
              <a:t>h</a:t>
            </a:r>
            <a:r>
              <a:rPr sz="3000" b="1" spc="-185" dirty="0">
                <a:latin typeface="Tahoma"/>
                <a:cs typeface="Tahoma"/>
              </a:rPr>
              <a:t> </a:t>
            </a:r>
            <a:r>
              <a:rPr sz="3000" b="1" spc="85" dirty="0">
                <a:latin typeface="Tahoma"/>
                <a:cs typeface="Tahoma"/>
              </a:rPr>
              <a:t>B</a:t>
            </a:r>
            <a:r>
              <a:rPr sz="3000" b="1" spc="110" dirty="0">
                <a:latin typeface="Tahoma"/>
                <a:cs typeface="Tahoma"/>
              </a:rPr>
              <a:t>h</a:t>
            </a:r>
            <a:r>
              <a:rPr sz="3000" b="1" dirty="0">
                <a:latin typeface="Tahoma"/>
                <a:cs typeface="Tahoma"/>
              </a:rPr>
              <a:t>a</a:t>
            </a:r>
            <a:r>
              <a:rPr sz="3000" b="1" spc="95" dirty="0">
                <a:latin typeface="Tahoma"/>
                <a:cs typeface="Tahoma"/>
              </a:rPr>
              <a:t>n</a:t>
            </a:r>
            <a:r>
              <a:rPr sz="3000" b="1" spc="165" dirty="0">
                <a:latin typeface="Tahoma"/>
                <a:cs typeface="Tahoma"/>
              </a:rPr>
              <a:t>d</a:t>
            </a:r>
            <a:r>
              <a:rPr sz="3000" b="1" spc="-10" dirty="0">
                <a:latin typeface="Tahoma"/>
                <a:cs typeface="Tahoma"/>
              </a:rPr>
              <a:t>ar</a:t>
            </a:r>
            <a:r>
              <a:rPr sz="3000" b="1" spc="25" dirty="0">
                <a:latin typeface="Tahoma"/>
                <a:cs typeface="Tahoma"/>
              </a:rPr>
              <a:t>i</a:t>
            </a:r>
            <a:endParaRPr sz="3000">
              <a:latin typeface="Tahoma"/>
              <a:cs typeface="Tahoma"/>
            </a:endParaRPr>
          </a:p>
          <a:p>
            <a:pPr algn="ctr">
              <a:lnSpc>
                <a:spcPct val="100000"/>
              </a:lnSpc>
              <a:spcBef>
                <a:spcPts val="330"/>
              </a:spcBef>
            </a:pPr>
            <a:r>
              <a:rPr sz="2500" spc="5" dirty="0">
                <a:latin typeface="Lucida Sans Unicode"/>
                <a:cs typeface="Lucida Sans Unicode"/>
                <a:hlinkClick r:id="rId4"/>
              </a:rPr>
              <a:t>j</a:t>
            </a:r>
            <a:r>
              <a:rPr sz="2500" u="heavy" spc="5" dirty="0">
                <a:uFill>
                  <a:solidFill>
                    <a:srgbClr val="000000"/>
                  </a:solidFill>
                </a:uFill>
                <a:latin typeface="Lucida Sans Unicode"/>
                <a:cs typeface="Lucida Sans Unicode"/>
                <a:hlinkClick r:id="rId4"/>
              </a:rPr>
              <a:t>itbhand@iu.edu</a:t>
            </a:r>
            <a:endParaRPr sz="2500">
              <a:latin typeface="Lucida Sans Unicode"/>
              <a:cs typeface="Lucida Sans Unicode"/>
            </a:endParaRPr>
          </a:p>
        </p:txBody>
      </p:sp>
      <p:sp>
        <p:nvSpPr>
          <p:cNvPr id="6" name="object 6"/>
          <p:cNvSpPr/>
          <p:nvPr/>
        </p:nvSpPr>
        <p:spPr>
          <a:xfrm>
            <a:off x="2381938" y="7084772"/>
            <a:ext cx="1002665" cy="28575"/>
          </a:xfrm>
          <a:custGeom>
            <a:avLst/>
            <a:gdLst/>
            <a:ahLst/>
            <a:cxnLst/>
            <a:rect l="l" t="t" r="r" b="b"/>
            <a:pathLst>
              <a:path w="1002664" h="28575">
                <a:moveTo>
                  <a:pt x="1002635" y="28574"/>
                </a:moveTo>
                <a:lnTo>
                  <a:pt x="0" y="28574"/>
                </a:lnTo>
                <a:lnTo>
                  <a:pt x="0" y="0"/>
                </a:lnTo>
                <a:lnTo>
                  <a:pt x="1002635" y="0"/>
                </a:lnTo>
                <a:lnTo>
                  <a:pt x="1002635" y="28574"/>
                </a:lnTo>
                <a:close/>
              </a:path>
            </a:pathLst>
          </a:custGeom>
          <a:solidFill>
            <a:srgbClr val="000000"/>
          </a:solidFill>
        </p:spPr>
        <p:txBody>
          <a:bodyPr wrap="square" lIns="0" tIns="0" rIns="0" bIns="0" rtlCol="0"/>
          <a:lstStyle/>
          <a:p>
            <a:endParaRPr/>
          </a:p>
        </p:txBody>
      </p:sp>
      <p:sp>
        <p:nvSpPr>
          <p:cNvPr id="7" name="object 7"/>
          <p:cNvSpPr txBox="1"/>
          <p:nvPr/>
        </p:nvSpPr>
        <p:spPr>
          <a:xfrm>
            <a:off x="37157" y="5643789"/>
            <a:ext cx="3856354" cy="1498600"/>
          </a:xfrm>
          <a:prstGeom prst="rect">
            <a:avLst/>
          </a:prstGeom>
        </p:spPr>
        <p:txBody>
          <a:bodyPr vert="horz" wrap="square" lIns="0" tIns="38100" rIns="0" bIns="0" rtlCol="0">
            <a:spAutoFit/>
          </a:bodyPr>
          <a:lstStyle/>
          <a:p>
            <a:pPr marL="12700" marR="5080" algn="ctr">
              <a:lnSpc>
                <a:spcPct val="111100"/>
              </a:lnSpc>
              <a:spcBef>
                <a:spcPts val="300"/>
              </a:spcBef>
            </a:pPr>
            <a:r>
              <a:rPr sz="3000" b="1" spc="55" dirty="0">
                <a:latin typeface="Tahoma"/>
                <a:cs typeface="Tahoma"/>
              </a:rPr>
              <a:t>Chiranthan </a:t>
            </a:r>
            <a:r>
              <a:rPr sz="3000" b="1" spc="60" dirty="0">
                <a:latin typeface="Tahoma"/>
                <a:cs typeface="Tahoma"/>
              </a:rPr>
              <a:t> </a:t>
            </a:r>
            <a:r>
              <a:rPr sz="3000" b="1" spc="30" dirty="0">
                <a:latin typeface="Tahoma"/>
                <a:cs typeface="Tahoma"/>
              </a:rPr>
              <a:t>S</a:t>
            </a:r>
            <a:r>
              <a:rPr sz="3000" b="1" spc="110" dirty="0">
                <a:latin typeface="Tahoma"/>
                <a:cs typeface="Tahoma"/>
              </a:rPr>
              <a:t>h</a:t>
            </a:r>
            <a:r>
              <a:rPr sz="3000" b="1" dirty="0">
                <a:latin typeface="Tahoma"/>
                <a:cs typeface="Tahoma"/>
              </a:rPr>
              <a:t>a</a:t>
            </a:r>
            <a:r>
              <a:rPr sz="3000" b="1" spc="165" dirty="0">
                <a:latin typeface="Tahoma"/>
                <a:cs typeface="Tahoma"/>
              </a:rPr>
              <a:t>d</a:t>
            </a:r>
            <a:r>
              <a:rPr sz="3000" b="1" dirty="0">
                <a:latin typeface="Tahoma"/>
                <a:cs typeface="Tahoma"/>
              </a:rPr>
              <a:t>a</a:t>
            </a:r>
            <a:r>
              <a:rPr sz="3000" b="1" spc="80" dirty="0">
                <a:latin typeface="Tahoma"/>
                <a:cs typeface="Tahoma"/>
              </a:rPr>
              <a:t>k</a:t>
            </a:r>
            <a:r>
              <a:rPr sz="3000" b="1" spc="-5" dirty="0">
                <a:latin typeface="Tahoma"/>
                <a:cs typeface="Tahoma"/>
              </a:rPr>
              <a:t>s</a:t>
            </a:r>
            <a:r>
              <a:rPr sz="3000" b="1" spc="110" dirty="0">
                <a:latin typeface="Tahoma"/>
                <a:cs typeface="Tahoma"/>
              </a:rPr>
              <a:t>h</a:t>
            </a:r>
            <a:r>
              <a:rPr sz="3000" b="1" dirty="0">
                <a:latin typeface="Tahoma"/>
                <a:cs typeface="Tahoma"/>
              </a:rPr>
              <a:t>a</a:t>
            </a:r>
            <a:r>
              <a:rPr sz="3000" b="1" spc="-20" dirty="0">
                <a:latin typeface="Tahoma"/>
                <a:cs typeface="Tahoma"/>
              </a:rPr>
              <a:t>r</a:t>
            </a:r>
            <a:r>
              <a:rPr sz="3000" b="1" spc="-5" dirty="0">
                <a:latin typeface="Tahoma"/>
                <a:cs typeface="Tahoma"/>
              </a:rPr>
              <a:t>as</a:t>
            </a:r>
            <a:r>
              <a:rPr sz="3000" b="1" spc="140" dirty="0">
                <a:latin typeface="Tahoma"/>
                <a:cs typeface="Tahoma"/>
              </a:rPr>
              <a:t>w</a:t>
            </a:r>
            <a:r>
              <a:rPr sz="3000" b="1" spc="125" dirty="0">
                <a:latin typeface="Tahoma"/>
                <a:cs typeface="Tahoma"/>
              </a:rPr>
              <a:t>am</a:t>
            </a:r>
            <a:r>
              <a:rPr sz="3000" b="1" spc="25" dirty="0">
                <a:latin typeface="Tahoma"/>
                <a:cs typeface="Tahoma"/>
              </a:rPr>
              <a:t>i  </a:t>
            </a:r>
            <a:r>
              <a:rPr sz="2500" u="heavy" spc="-5" dirty="0">
                <a:uFill>
                  <a:solidFill>
                    <a:srgbClr val="000000"/>
                  </a:solidFill>
                </a:uFill>
                <a:latin typeface="Lucida Sans Unicode"/>
                <a:cs typeface="Lucida Sans Unicode"/>
                <a:hlinkClick r:id="rId5"/>
              </a:rPr>
              <a:t>cshadaks@</a:t>
            </a:r>
            <a:r>
              <a:rPr sz="2500" spc="-5" dirty="0">
                <a:latin typeface="Lucida Sans Unicode"/>
                <a:cs typeface="Lucida Sans Unicode"/>
                <a:hlinkClick r:id="rId5"/>
              </a:rPr>
              <a:t>iu.edu</a:t>
            </a:r>
            <a:endParaRPr sz="2500">
              <a:latin typeface="Lucida Sans Unicode"/>
              <a:cs typeface="Lucida Sans Unicode"/>
            </a:endParaRPr>
          </a:p>
        </p:txBody>
      </p:sp>
      <p:sp>
        <p:nvSpPr>
          <p:cNvPr id="8" name="object 8"/>
          <p:cNvSpPr txBox="1">
            <a:spLocks noGrp="1"/>
          </p:cNvSpPr>
          <p:nvPr>
            <p:ph type="title"/>
          </p:nvPr>
        </p:nvSpPr>
        <p:spPr>
          <a:xfrm>
            <a:off x="189326" y="26292"/>
            <a:ext cx="13755274" cy="1032077"/>
          </a:xfrm>
          <a:prstGeom prst="rect">
            <a:avLst/>
          </a:prstGeom>
        </p:spPr>
        <p:txBody>
          <a:bodyPr vert="horz" wrap="square" lIns="0" tIns="12700" rIns="0" bIns="0" rtlCol="0">
            <a:spAutoFit/>
          </a:bodyPr>
          <a:lstStyle/>
          <a:p>
            <a:pPr marL="12700" marR="5080" indent="28575">
              <a:lnSpc>
                <a:spcPct val="114799"/>
              </a:lnSpc>
              <a:spcBef>
                <a:spcPts val="100"/>
              </a:spcBef>
            </a:pPr>
            <a:r>
              <a:rPr lang="en-US" spc="260" dirty="0">
                <a:latin typeface="Times New Roman" panose="02020603050405020304" pitchFamily="18" charset="0"/>
                <a:cs typeface="Times New Roman" panose="02020603050405020304" pitchFamily="18" charset="0"/>
              </a:rPr>
              <a:t>Project Name</a:t>
            </a:r>
            <a:r>
              <a:rPr spc="-420" dirty="0">
                <a:latin typeface="Times New Roman" panose="02020603050405020304" pitchFamily="18" charset="0"/>
                <a:cs typeface="Times New Roman" panose="02020603050405020304" pitchFamily="18" charset="0"/>
              </a:rPr>
              <a:t>:</a:t>
            </a:r>
            <a:r>
              <a:rPr spc="-35" dirty="0">
                <a:latin typeface="Times New Roman" panose="02020603050405020304" pitchFamily="18" charset="0"/>
                <a:cs typeface="Times New Roman" panose="02020603050405020304" pitchFamily="18" charset="0"/>
              </a:rPr>
              <a:t> </a:t>
            </a:r>
            <a:r>
              <a:rPr lang="en-US" spc="145" dirty="0">
                <a:latin typeface="Times New Roman" panose="02020603050405020304" pitchFamily="18" charset="0"/>
                <a:cs typeface="Times New Roman" panose="02020603050405020304" pitchFamily="18" charset="0"/>
              </a:rPr>
              <a:t>Final Project HCDR </a:t>
            </a:r>
            <a:r>
              <a:rPr spc="370" dirty="0">
                <a:latin typeface="Times New Roman" panose="02020603050405020304" pitchFamily="18" charset="0"/>
                <a:cs typeface="Times New Roman" panose="02020603050405020304" pitchFamily="18" charset="0"/>
              </a:rPr>
              <a:t>-</a:t>
            </a:r>
            <a:r>
              <a:rPr spc="-35" dirty="0">
                <a:latin typeface="Times New Roman" panose="02020603050405020304" pitchFamily="18" charset="0"/>
                <a:cs typeface="Times New Roman" panose="02020603050405020304" pitchFamily="18" charset="0"/>
              </a:rPr>
              <a:t> </a:t>
            </a:r>
            <a:r>
              <a:rPr spc="-75" dirty="0">
                <a:latin typeface="Times New Roman" panose="02020603050405020304" pitchFamily="18" charset="0"/>
                <a:cs typeface="Times New Roman" panose="02020603050405020304" pitchFamily="18" charset="0"/>
              </a:rPr>
              <a:t>FP</a:t>
            </a:r>
            <a:r>
              <a:rPr spc="-35" dirty="0">
                <a:latin typeface="Times New Roman" panose="02020603050405020304" pitchFamily="18" charset="0"/>
                <a:cs typeface="Times New Roman" panose="02020603050405020304" pitchFamily="18" charset="0"/>
              </a:rPr>
              <a:t> </a:t>
            </a:r>
            <a:r>
              <a:rPr spc="45" dirty="0">
                <a:latin typeface="Times New Roman" panose="02020603050405020304" pitchFamily="18" charset="0"/>
                <a:cs typeface="Times New Roman" panose="02020603050405020304" pitchFamily="18" charset="0"/>
              </a:rPr>
              <a:t>Phase</a:t>
            </a:r>
            <a:r>
              <a:rPr spc="-35" dirty="0">
                <a:latin typeface="Times New Roman" panose="02020603050405020304" pitchFamily="18" charset="0"/>
                <a:cs typeface="Times New Roman" panose="02020603050405020304" pitchFamily="18" charset="0"/>
              </a:rPr>
              <a:t> </a:t>
            </a:r>
            <a:r>
              <a:rPr lang="en-US" spc="-210" dirty="0">
                <a:latin typeface="Times New Roman" panose="02020603050405020304" pitchFamily="18" charset="0"/>
                <a:cs typeface="Times New Roman" panose="02020603050405020304" pitchFamily="18" charset="0"/>
              </a:rPr>
              <a:t>3</a:t>
            </a:r>
            <a:r>
              <a:rPr spc="-35" dirty="0">
                <a:latin typeface="Times New Roman" panose="02020603050405020304" pitchFamily="18" charset="0"/>
                <a:cs typeface="Times New Roman" panose="02020603050405020304" pitchFamily="18" charset="0"/>
              </a:rPr>
              <a:t> </a:t>
            </a:r>
            <a:r>
              <a:rPr spc="-170" dirty="0">
                <a:latin typeface="Times New Roman" panose="02020603050405020304" pitchFamily="18" charset="0"/>
                <a:cs typeface="Times New Roman" panose="02020603050405020304" pitchFamily="18" charset="0"/>
              </a:rPr>
              <a:t>(</a:t>
            </a:r>
            <a:r>
              <a:rPr lang="en-US" spc="-170" dirty="0">
                <a:latin typeface="Times New Roman" panose="02020603050405020304" pitchFamily="18" charset="0"/>
                <a:cs typeface="Times New Roman" panose="02020603050405020304" pitchFamily="18" charset="0"/>
              </a:rPr>
              <a:t>Feature Engineering</a:t>
            </a:r>
            <a:r>
              <a:rPr spc="60" dirty="0">
                <a:latin typeface="Times New Roman" panose="02020603050405020304" pitchFamily="18" charset="0"/>
                <a:cs typeface="Times New Roman" panose="02020603050405020304" pitchFamily="18" charset="0"/>
              </a:rPr>
              <a:t>)</a:t>
            </a:r>
            <a:br>
              <a:rPr lang="en-US" spc="60" dirty="0">
                <a:latin typeface="Times New Roman" panose="02020603050405020304" pitchFamily="18" charset="0"/>
                <a:cs typeface="Times New Roman" panose="02020603050405020304" pitchFamily="18" charset="0"/>
              </a:rPr>
            </a:br>
            <a:r>
              <a:rPr lang="en-IN" spc="60" dirty="0">
                <a:latin typeface="Times New Roman" panose="02020603050405020304" pitchFamily="18" charset="0"/>
                <a:cs typeface="Times New Roman" panose="02020603050405020304" pitchFamily="18" charset="0"/>
              </a:rPr>
              <a:t>Group Name: FP_GroupN_9</a:t>
            </a:r>
            <a:endParaRPr spc="-235"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1042"/>
    </mc:Choice>
    <mc:Fallback xmlns="">
      <p:transition spd="slow" advTm="104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7D519-1C82-B04D-2C54-2135F63F6386}"/>
              </a:ext>
            </a:extLst>
          </p:cNvPr>
          <p:cNvSpPr>
            <a:spLocks noGrp="1"/>
          </p:cNvSpPr>
          <p:nvPr>
            <p:ph type="title"/>
          </p:nvPr>
        </p:nvSpPr>
        <p:spPr>
          <a:xfrm>
            <a:off x="128401" y="174412"/>
            <a:ext cx="4991100" cy="553998"/>
          </a:xfrm>
        </p:spPr>
        <p:txBody>
          <a:bodyPr/>
          <a:lstStyle/>
          <a:p>
            <a:r>
              <a:rPr lang="en-US" sz="3600" dirty="0"/>
              <a:t>Feature Engineering</a:t>
            </a:r>
            <a:endParaRPr lang="en-IN" sz="3600" dirty="0"/>
          </a:p>
        </p:txBody>
      </p:sp>
      <p:pic>
        <p:nvPicPr>
          <p:cNvPr id="5" name="Picture 4" descr="Chart, waterfall chart&#10;&#10;Description automatically generated">
            <a:extLst>
              <a:ext uri="{FF2B5EF4-FFF2-40B4-BE49-F238E27FC236}">
                <a16:creationId xmlns:a16="http://schemas.microsoft.com/office/drawing/2014/main" id="{9FEF2D50-476B-CB0E-40C1-B14AFC2D6A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136" y="1034845"/>
            <a:ext cx="9239725" cy="9100018"/>
          </a:xfrm>
          <a:prstGeom prst="rect">
            <a:avLst/>
          </a:prstGeom>
        </p:spPr>
      </p:pic>
    </p:spTree>
    <p:extLst>
      <p:ext uri="{BB962C8B-B14F-4D97-AF65-F5344CB8AC3E}">
        <p14:creationId xmlns:p14="http://schemas.microsoft.com/office/powerpoint/2010/main" val="3585860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7D519-1C82-B04D-2C54-2135F63F6386}"/>
              </a:ext>
            </a:extLst>
          </p:cNvPr>
          <p:cNvSpPr>
            <a:spLocks noGrp="1"/>
          </p:cNvSpPr>
          <p:nvPr>
            <p:ph type="title"/>
          </p:nvPr>
        </p:nvSpPr>
        <p:spPr>
          <a:xfrm>
            <a:off x="128400" y="174412"/>
            <a:ext cx="6424799" cy="1107996"/>
          </a:xfrm>
        </p:spPr>
        <p:txBody>
          <a:bodyPr/>
          <a:lstStyle/>
          <a:p>
            <a:r>
              <a:rPr lang="en-US" sz="3600" dirty="0"/>
              <a:t>New features we engineered</a:t>
            </a:r>
            <a:endParaRPr lang="en-IN" sz="3600" dirty="0"/>
          </a:p>
        </p:txBody>
      </p:sp>
      <p:pic>
        <p:nvPicPr>
          <p:cNvPr id="4" name="Picture 3" descr="Table&#10;&#10;Description automatically generated">
            <a:extLst>
              <a:ext uri="{FF2B5EF4-FFF2-40B4-BE49-F238E27FC236}">
                <a16:creationId xmlns:a16="http://schemas.microsoft.com/office/drawing/2014/main" id="{07446872-1D07-A378-D2D0-55525057B5E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8518"/>
          <a:stretch/>
        </p:blipFill>
        <p:spPr>
          <a:xfrm>
            <a:off x="333360" y="1181100"/>
            <a:ext cx="8505842" cy="8145643"/>
          </a:xfrm>
          <a:prstGeom prst="rect">
            <a:avLst/>
          </a:prstGeom>
        </p:spPr>
      </p:pic>
      <p:pic>
        <p:nvPicPr>
          <p:cNvPr id="7" name="Picture 6" descr="Table&#10;&#10;Description automatically generated">
            <a:extLst>
              <a:ext uri="{FF2B5EF4-FFF2-40B4-BE49-F238E27FC236}">
                <a16:creationId xmlns:a16="http://schemas.microsoft.com/office/drawing/2014/main" id="{1FEB88F4-0861-F22D-BBE5-9F4898985A1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0000"/>
          <a:stretch/>
        </p:blipFill>
        <p:spPr>
          <a:xfrm>
            <a:off x="9218896" y="1181099"/>
            <a:ext cx="8757867" cy="8145643"/>
          </a:xfrm>
          <a:prstGeom prst="rect">
            <a:avLst/>
          </a:prstGeom>
        </p:spPr>
      </p:pic>
    </p:spTree>
    <p:extLst>
      <p:ext uri="{BB962C8B-B14F-4D97-AF65-F5344CB8AC3E}">
        <p14:creationId xmlns:p14="http://schemas.microsoft.com/office/powerpoint/2010/main" val="1253787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7D519-1C82-B04D-2C54-2135F63F6386}"/>
              </a:ext>
            </a:extLst>
          </p:cNvPr>
          <p:cNvSpPr>
            <a:spLocks noGrp="1"/>
          </p:cNvSpPr>
          <p:nvPr>
            <p:ph type="title"/>
          </p:nvPr>
        </p:nvSpPr>
        <p:spPr>
          <a:xfrm>
            <a:off x="128401" y="174412"/>
            <a:ext cx="4991100" cy="553998"/>
          </a:xfrm>
        </p:spPr>
        <p:txBody>
          <a:bodyPr/>
          <a:lstStyle/>
          <a:p>
            <a:r>
              <a:rPr lang="en-US" sz="3600" dirty="0"/>
              <a:t>Hyperparameter tuning</a:t>
            </a:r>
            <a:endParaRPr lang="en-IN" sz="3600" dirty="0"/>
          </a:p>
        </p:txBody>
      </p:sp>
      <p:sp>
        <p:nvSpPr>
          <p:cNvPr id="3" name="Text Placeholder 2">
            <a:extLst>
              <a:ext uri="{FF2B5EF4-FFF2-40B4-BE49-F238E27FC236}">
                <a16:creationId xmlns:a16="http://schemas.microsoft.com/office/drawing/2014/main" id="{B37F7069-AF1B-1424-2EFE-0EF27FA5A19B}"/>
              </a:ext>
            </a:extLst>
          </p:cNvPr>
          <p:cNvSpPr>
            <a:spLocks noGrp="1"/>
          </p:cNvSpPr>
          <p:nvPr>
            <p:ph type="body" idx="1"/>
          </p:nvPr>
        </p:nvSpPr>
        <p:spPr>
          <a:xfrm>
            <a:off x="128401" y="1028700"/>
            <a:ext cx="18031197" cy="861774"/>
          </a:xfrm>
        </p:spPr>
        <p:txBody>
          <a:bodyPr/>
          <a:lstStyle/>
          <a:p>
            <a:r>
              <a:rPr lang="en-US" sz="2800" dirty="0"/>
              <a:t>Hyperparameters contain the data that govern the training process itself. Hyperparameter tuning works by running multiple trials in a single training job. In this part of the phase, we fit and store our result with </a:t>
            </a:r>
            <a:r>
              <a:rPr lang="en-US" sz="2800" dirty="0" err="1"/>
              <a:t>GridSearchCV</a:t>
            </a:r>
            <a:r>
              <a:rPr lang="en-US" sz="2800" dirty="0"/>
              <a:t>.</a:t>
            </a:r>
            <a:endParaRPr lang="en-IN" sz="2800" dirty="0"/>
          </a:p>
        </p:txBody>
      </p:sp>
      <p:pic>
        <p:nvPicPr>
          <p:cNvPr id="5" name="Picture 4" descr="Graphical user interface, text, application, email&#10;&#10;Description automatically generated">
            <a:extLst>
              <a:ext uri="{FF2B5EF4-FFF2-40B4-BE49-F238E27FC236}">
                <a16:creationId xmlns:a16="http://schemas.microsoft.com/office/drawing/2014/main" id="{C3D4B389-9642-EFAF-3440-35AB54C22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849" y="2400300"/>
            <a:ext cx="17446301" cy="7415352"/>
          </a:xfrm>
          <a:prstGeom prst="rect">
            <a:avLst/>
          </a:prstGeom>
        </p:spPr>
      </p:pic>
    </p:spTree>
    <p:extLst>
      <p:ext uri="{BB962C8B-B14F-4D97-AF65-F5344CB8AC3E}">
        <p14:creationId xmlns:p14="http://schemas.microsoft.com/office/powerpoint/2010/main" val="1578110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7D519-1C82-B04D-2C54-2135F63F6386}"/>
              </a:ext>
            </a:extLst>
          </p:cNvPr>
          <p:cNvSpPr>
            <a:spLocks noGrp="1"/>
          </p:cNvSpPr>
          <p:nvPr>
            <p:ph type="title"/>
          </p:nvPr>
        </p:nvSpPr>
        <p:spPr>
          <a:xfrm>
            <a:off x="1752600" y="1167763"/>
            <a:ext cx="1852799" cy="553998"/>
          </a:xfrm>
        </p:spPr>
        <p:txBody>
          <a:bodyPr/>
          <a:lstStyle/>
          <a:p>
            <a:r>
              <a:rPr lang="en-US" sz="3600" dirty="0"/>
              <a:t>Results</a:t>
            </a:r>
            <a:endParaRPr lang="en-IN" sz="3600" dirty="0"/>
          </a:p>
        </p:txBody>
      </p:sp>
      <p:sp>
        <p:nvSpPr>
          <p:cNvPr id="3" name="Text Placeholder 2">
            <a:extLst>
              <a:ext uri="{FF2B5EF4-FFF2-40B4-BE49-F238E27FC236}">
                <a16:creationId xmlns:a16="http://schemas.microsoft.com/office/drawing/2014/main" id="{B37F7069-AF1B-1424-2EFE-0EF27FA5A19B}"/>
              </a:ext>
            </a:extLst>
          </p:cNvPr>
          <p:cNvSpPr>
            <a:spLocks noGrp="1"/>
          </p:cNvSpPr>
          <p:nvPr>
            <p:ph type="body" idx="1"/>
          </p:nvPr>
        </p:nvSpPr>
        <p:spPr>
          <a:xfrm>
            <a:off x="1066800" y="2030662"/>
            <a:ext cx="4343400" cy="430887"/>
          </a:xfrm>
        </p:spPr>
        <p:txBody>
          <a:bodyPr/>
          <a:lstStyle/>
          <a:p>
            <a:r>
              <a:rPr lang="en-US" sz="2800" dirty="0"/>
              <a:t>Metrics used - AUC</a:t>
            </a:r>
            <a:endParaRPr lang="en-IN" sz="2800" dirty="0"/>
          </a:p>
        </p:txBody>
      </p:sp>
      <p:pic>
        <p:nvPicPr>
          <p:cNvPr id="6" name="Picture 5" descr="Table&#10;&#10;Description automatically generated with medium confidence">
            <a:extLst>
              <a:ext uri="{FF2B5EF4-FFF2-40B4-BE49-F238E27FC236}">
                <a16:creationId xmlns:a16="http://schemas.microsoft.com/office/drawing/2014/main" id="{78C17D60-6C4F-8072-C47C-A115633C44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941808"/>
            <a:ext cx="5944599" cy="2393979"/>
          </a:xfrm>
          <a:prstGeom prst="rect">
            <a:avLst/>
          </a:prstGeom>
        </p:spPr>
      </p:pic>
      <p:pic>
        <p:nvPicPr>
          <p:cNvPr id="8" name="Picture 7" descr="Table&#10;&#10;Description automatically generated">
            <a:extLst>
              <a:ext uri="{FF2B5EF4-FFF2-40B4-BE49-F238E27FC236}">
                <a16:creationId xmlns:a16="http://schemas.microsoft.com/office/drawing/2014/main" id="{4AE325E2-399E-6AC7-D7E9-DE78F33C95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983" y="4507587"/>
            <a:ext cx="17934905" cy="3886200"/>
          </a:xfrm>
          <a:prstGeom prst="rect">
            <a:avLst/>
          </a:prstGeom>
        </p:spPr>
      </p:pic>
    </p:spTree>
    <p:extLst>
      <p:ext uri="{BB962C8B-B14F-4D97-AF65-F5344CB8AC3E}">
        <p14:creationId xmlns:p14="http://schemas.microsoft.com/office/powerpoint/2010/main" val="572599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00" y="60459"/>
            <a:ext cx="18183225" cy="3508375"/>
          </a:xfrm>
          <a:prstGeom prst="rect">
            <a:avLst/>
          </a:prstGeom>
        </p:spPr>
        <p:txBody>
          <a:bodyPr vert="horz" wrap="square" lIns="0" tIns="198120" rIns="0" bIns="0" rtlCol="0">
            <a:spAutoFit/>
          </a:bodyPr>
          <a:lstStyle/>
          <a:p>
            <a:pPr marL="12700">
              <a:lnSpc>
                <a:spcPct val="100000"/>
              </a:lnSpc>
              <a:spcBef>
                <a:spcPts val="1560"/>
              </a:spcBef>
            </a:pPr>
            <a:r>
              <a:rPr sz="4000" spc="50" dirty="0">
                <a:latin typeface="Cambria"/>
                <a:cs typeface="Cambria"/>
              </a:rPr>
              <a:t>Conclusion</a:t>
            </a:r>
            <a:endParaRPr sz="4000">
              <a:latin typeface="Cambria"/>
              <a:cs typeface="Cambria"/>
            </a:endParaRPr>
          </a:p>
          <a:p>
            <a:pPr marL="83185" marR="5080">
              <a:lnSpc>
                <a:spcPct val="114999"/>
              </a:lnSpc>
              <a:spcBef>
                <a:spcPts val="464"/>
              </a:spcBef>
            </a:pPr>
            <a:r>
              <a:rPr sz="2500" b="0" i="1" spc="35" dirty="0">
                <a:latin typeface="Arial"/>
                <a:cs typeface="Arial"/>
              </a:rPr>
              <a:t>In</a:t>
            </a:r>
            <a:r>
              <a:rPr sz="2500" b="0" i="1" spc="60" dirty="0">
                <a:latin typeface="Arial"/>
                <a:cs typeface="Arial"/>
              </a:rPr>
              <a:t> </a:t>
            </a:r>
            <a:r>
              <a:rPr sz="2500" b="0" i="1" spc="80" dirty="0">
                <a:latin typeface="Arial"/>
                <a:cs typeface="Arial"/>
              </a:rPr>
              <a:t>a</a:t>
            </a:r>
            <a:r>
              <a:rPr sz="2500" b="0" i="1" spc="65" dirty="0">
                <a:latin typeface="Arial"/>
                <a:cs typeface="Arial"/>
              </a:rPr>
              <a:t> </a:t>
            </a:r>
            <a:r>
              <a:rPr sz="2500" b="0" i="1" spc="-25" dirty="0">
                <a:latin typeface="Arial"/>
                <a:cs typeface="Arial"/>
              </a:rPr>
              <a:t>nutshell,</a:t>
            </a:r>
            <a:r>
              <a:rPr sz="2500" b="0" i="1" spc="65" dirty="0">
                <a:latin typeface="Arial"/>
                <a:cs typeface="Arial"/>
              </a:rPr>
              <a:t> </a:t>
            </a:r>
            <a:r>
              <a:rPr sz="2500" b="0" i="1" spc="30" dirty="0">
                <a:latin typeface="Arial"/>
                <a:cs typeface="Arial"/>
              </a:rPr>
              <a:t>the</a:t>
            </a:r>
            <a:r>
              <a:rPr sz="2500" b="0" i="1" spc="60" dirty="0">
                <a:latin typeface="Arial"/>
                <a:cs typeface="Arial"/>
              </a:rPr>
              <a:t> goal</a:t>
            </a:r>
            <a:r>
              <a:rPr sz="2500" b="0" i="1" spc="65" dirty="0">
                <a:latin typeface="Arial"/>
                <a:cs typeface="Arial"/>
              </a:rPr>
              <a:t> </a:t>
            </a:r>
            <a:r>
              <a:rPr sz="2500" b="0" i="1" spc="110" dirty="0">
                <a:latin typeface="Arial"/>
                <a:cs typeface="Arial"/>
              </a:rPr>
              <a:t>of</a:t>
            </a:r>
            <a:r>
              <a:rPr sz="2500" b="0" i="1" spc="65" dirty="0">
                <a:latin typeface="Arial"/>
                <a:cs typeface="Arial"/>
              </a:rPr>
              <a:t> </a:t>
            </a:r>
            <a:r>
              <a:rPr sz="2500" b="0" i="1" spc="30" dirty="0">
                <a:latin typeface="Arial"/>
                <a:cs typeface="Arial"/>
              </a:rPr>
              <a:t>the</a:t>
            </a:r>
            <a:r>
              <a:rPr sz="2500" b="0" i="1" spc="65" dirty="0">
                <a:latin typeface="Arial"/>
                <a:cs typeface="Arial"/>
              </a:rPr>
              <a:t> </a:t>
            </a:r>
            <a:r>
              <a:rPr sz="2500" b="0" i="1" dirty="0">
                <a:latin typeface="Arial"/>
                <a:cs typeface="Arial"/>
              </a:rPr>
              <a:t>Home</a:t>
            </a:r>
            <a:r>
              <a:rPr sz="2500" b="0" i="1" spc="60" dirty="0">
                <a:latin typeface="Arial"/>
                <a:cs typeface="Arial"/>
              </a:rPr>
              <a:t> </a:t>
            </a:r>
            <a:r>
              <a:rPr sz="2500" b="0" i="1" spc="55" dirty="0">
                <a:latin typeface="Arial"/>
                <a:cs typeface="Arial"/>
              </a:rPr>
              <a:t>Credit</a:t>
            </a:r>
            <a:r>
              <a:rPr sz="2500" b="0" i="1" spc="65" dirty="0">
                <a:latin typeface="Arial"/>
                <a:cs typeface="Arial"/>
              </a:rPr>
              <a:t> </a:t>
            </a:r>
            <a:r>
              <a:rPr sz="2500" b="0" i="1" spc="80" dirty="0">
                <a:latin typeface="Arial"/>
                <a:cs typeface="Arial"/>
              </a:rPr>
              <a:t>Default</a:t>
            </a:r>
            <a:r>
              <a:rPr sz="2500" b="0" i="1" spc="65" dirty="0">
                <a:latin typeface="Arial"/>
                <a:cs typeface="Arial"/>
              </a:rPr>
              <a:t> </a:t>
            </a:r>
            <a:r>
              <a:rPr sz="2500" b="0" i="1" spc="-80" dirty="0">
                <a:latin typeface="Arial"/>
                <a:cs typeface="Arial"/>
              </a:rPr>
              <a:t>Risk</a:t>
            </a:r>
            <a:r>
              <a:rPr sz="2500" b="0" i="1" spc="65" dirty="0">
                <a:latin typeface="Arial"/>
                <a:cs typeface="Arial"/>
              </a:rPr>
              <a:t> Initiative</a:t>
            </a:r>
            <a:r>
              <a:rPr sz="2500" b="0" i="1" spc="60" dirty="0">
                <a:latin typeface="Arial"/>
                <a:cs typeface="Arial"/>
              </a:rPr>
              <a:t> </a:t>
            </a:r>
            <a:r>
              <a:rPr sz="2500" b="0" i="1" spc="-75" dirty="0">
                <a:latin typeface="Arial"/>
                <a:cs typeface="Arial"/>
              </a:rPr>
              <a:t>is</a:t>
            </a:r>
            <a:r>
              <a:rPr sz="2500" b="0" i="1" spc="65" dirty="0">
                <a:latin typeface="Arial"/>
                <a:cs typeface="Arial"/>
              </a:rPr>
              <a:t> </a:t>
            </a:r>
            <a:r>
              <a:rPr sz="2500" b="0" i="1" spc="85" dirty="0">
                <a:latin typeface="Arial"/>
                <a:cs typeface="Arial"/>
              </a:rPr>
              <a:t>to</a:t>
            </a:r>
            <a:r>
              <a:rPr sz="2500" b="0" i="1" spc="65" dirty="0">
                <a:latin typeface="Arial"/>
                <a:cs typeface="Arial"/>
              </a:rPr>
              <a:t> </a:t>
            </a:r>
            <a:r>
              <a:rPr sz="2500" b="0" i="1" spc="20" dirty="0">
                <a:latin typeface="Arial"/>
                <a:cs typeface="Arial"/>
              </a:rPr>
              <a:t>accurately</a:t>
            </a:r>
            <a:r>
              <a:rPr sz="2500" b="0" i="1" spc="65" dirty="0">
                <a:latin typeface="Arial"/>
                <a:cs typeface="Arial"/>
              </a:rPr>
              <a:t> </a:t>
            </a:r>
            <a:r>
              <a:rPr sz="2500" b="0" i="1" spc="20" dirty="0">
                <a:latin typeface="Arial"/>
                <a:cs typeface="Arial"/>
              </a:rPr>
              <a:t>forecast</a:t>
            </a:r>
            <a:r>
              <a:rPr sz="2500" b="0" i="1" spc="60" dirty="0">
                <a:latin typeface="Arial"/>
                <a:cs typeface="Arial"/>
              </a:rPr>
              <a:t> </a:t>
            </a:r>
            <a:r>
              <a:rPr sz="2500" b="0" i="1" spc="-5" dirty="0">
                <a:latin typeface="Arial"/>
                <a:cs typeface="Arial"/>
              </a:rPr>
              <a:t>whether</a:t>
            </a:r>
            <a:r>
              <a:rPr sz="2500" b="0" i="1" spc="65" dirty="0">
                <a:latin typeface="Arial"/>
                <a:cs typeface="Arial"/>
              </a:rPr>
              <a:t> </a:t>
            </a:r>
            <a:r>
              <a:rPr sz="2500" b="0" i="1" spc="40" dirty="0">
                <a:latin typeface="Arial"/>
                <a:cs typeface="Arial"/>
              </a:rPr>
              <a:t>or</a:t>
            </a:r>
            <a:r>
              <a:rPr sz="2500" b="0" i="1" spc="65" dirty="0">
                <a:latin typeface="Arial"/>
                <a:cs typeface="Arial"/>
              </a:rPr>
              <a:t> </a:t>
            </a:r>
            <a:r>
              <a:rPr sz="2500" b="0" i="1" spc="50" dirty="0">
                <a:latin typeface="Arial"/>
                <a:cs typeface="Arial"/>
              </a:rPr>
              <a:t>not</a:t>
            </a:r>
            <a:r>
              <a:rPr sz="2500" b="0" i="1" spc="60" dirty="0">
                <a:latin typeface="Arial"/>
                <a:cs typeface="Arial"/>
              </a:rPr>
              <a:t> </a:t>
            </a:r>
            <a:r>
              <a:rPr sz="2500" b="0" i="1" spc="80" dirty="0">
                <a:latin typeface="Arial"/>
                <a:cs typeface="Arial"/>
              </a:rPr>
              <a:t>a</a:t>
            </a:r>
            <a:r>
              <a:rPr sz="2500" b="0" i="1" spc="65" dirty="0">
                <a:latin typeface="Arial"/>
                <a:cs typeface="Arial"/>
              </a:rPr>
              <a:t> </a:t>
            </a:r>
            <a:r>
              <a:rPr sz="2500" b="0" i="1" spc="25" dirty="0">
                <a:latin typeface="Arial"/>
                <a:cs typeface="Arial"/>
              </a:rPr>
              <a:t>client</a:t>
            </a:r>
            <a:r>
              <a:rPr sz="2500" b="0" i="1" spc="65" dirty="0">
                <a:latin typeface="Arial"/>
                <a:cs typeface="Arial"/>
              </a:rPr>
              <a:t> </a:t>
            </a:r>
            <a:r>
              <a:rPr sz="2500" b="0" i="1" spc="30" dirty="0">
                <a:latin typeface="Arial"/>
                <a:cs typeface="Arial"/>
              </a:rPr>
              <a:t>will</a:t>
            </a:r>
            <a:r>
              <a:rPr sz="2500" b="0" i="1" spc="65" dirty="0">
                <a:latin typeface="Arial"/>
                <a:cs typeface="Arial"/>
              </a:rPr>
              <a:t> </a:t>
            </a:r>
            <a:r>
              <a:rPr sz="2500" b="0" i="1" spc="45" dirty="0">
                <a:latin typeface="Arial"/>
                <a:cs typeface="Arial"/>
              </a:rPr>
              <a:t>return</a:t>
            </a:r>
            <a:r>
              <a:rPr sz="2500" b="0" i="1" spc="60" dirty="0">
                <a:latin typeface="Arial"/>
                <a:cs typeface="Arial"/>
              </a:rPr>
              <a:t> </a:t>
            </a:r>
            <a:r>
              <a:rPr sz="2500" b="0" i="1" spc="80" dirty="0">
                <a:latin typeface="Arial"/>
                <a:cs typeface="Arial"/>
              </a:rPr>
              <a:t>a </a:t>
            </a:r>
            <a:r>
              <a:rPr sz="2500" b="0" i="1" spc="85" dirty="0">
                <a:latin typeface="Arial"/>
                <a:cs typeface="Arial"/>
              </a:rPr>
              <a:t> </a:t>
            </a:r>
            <a:r>
              <a:rPr sz="2500" b="0" i="1" dirty="0">
                <a:latin typeface="Arial"/>
                <a:cs typeface="Arial"/>
              </a:rPr>
              <a:t>debt.</a:t>
            </a:r>
            <a:r>
              <a:rPr sz="2500" b="0" i="1" spc="55" dirty="0">
                <a:latin typeface="Arial"/>
                <a:cs typeface="Arial"/>
              </a:rPr>
              <a:t> </a:t>
            </a:r>
            <a:r>
              <a:rPr sz="2500" b="0" i="1" spc="-60" dirty="0">
                <a:latin typeface="Arial"/>
                <a:cs typeface="Arial"/>
              </a:rPr>
              <a:t>The</a:t>
            </a:r>
            <a:r>
              <a:rPr sz="2500" b="0" i="1" spc="60" dirty="0">
                <a:latin typeface="Arial"/>
                <a:cs typeface="Arial"/>
              </a:rPr>
              <a:t> </a:t>
            </a:r>
            <a:r>
              <a:rPr sz="2500" b="0" i="1" spc="5" dirty="0">
                <a:latin typeface="Arial"/>
                <a:cs typeface="Arial"/>
              </a:rPr>
              <a:t>characteristics</a:t>
            </a:r>
            <a:r>
              <a:rPr sz="2500" b="0" i="1" spc="60" dirty="0">
                <a:latin typeface="Arial"/>
                <a:cs typeface="Arial"/>
              </a:rPr>
              <a:t> </a:t>
            </a:r>
            <a:r>
              <a:rPr sz="2500" b="0" i="1" spc="110" dirty="0">
                <a:latin typeface="Arial"/>
                <a:cs typeface="Arial"/>
              </a:rPr>
              <a:t>of</a:t>
            </a:r>
            <a:r>
              <a:rPr sz="2500" b="0" i="1" spc="60" dirty="0">
                <a:latin typeface="Arial"/>
                <a:cs typeface="Arial"/>
              </a:rPr>
              <a:t> </a:t>
            </a:r>
            <a:r>
              <a:rPr sz="2500" b="0" i="1" spc="80" dirty="0">
                <a:latin typeface="Arial"/>
                <a:cs typeface="Arial"/>
              </a:rPr>
              <a:t>a</a:t>
            </a:r>
            <a:r>
              <a:rPr sz="2500" b="0" i="1" spc="60" dirty="0">
                <a:latin typeface="Arial"/>
                <a:cs typeface="Arial"/>
              </a:rPr>
              <a:t> </a:t>
            </a:r>
            <a:r>
              <a:rPr sz="2500" b="0" i="1" spc="100" dirty="0">
                <a:latin typeface="Arial"/>
                <a:cs typeface="Arial"/>
              </a:rPr>
              <a:t>target</a:t>
            </a:r>
            <a:r>
              <a:rPr sz="2500" b="0" i="1" spc="60" dirty="0">
                <a:latin typeface="Arial"/>
                <a:cs typeface="Arial"/>
              </a:rPr>
              <a:t> </a:t>
            </a:r>
            <a:r>
              <a:rPr sz="2500" b="0" i="1" spc="45" dirty="0">
                <a:latin typeface="Arial"/>
                <a:cs typeface="Arial"/>
              </a:rPr>
              <a:t>dataset</a:t>
            </a:r>
            <a:r>
              <a:rPr sz="2500" b="0" i="1" spc="60" dirty="0">
                <a:latin typeface="Arial"/>
                <a:cs typeface="Arial"/>
              </a:rPr>
              <a:t> </a:t>
            </a:r>
            <a:r>
              <a:rPr sz="2500" b="0" i="1" spc="-75" dirty="0">
                <a:latin typeface="Arial"/>
                <a:cs typeface="Arial"/>
              </a:rPr>
              <a:t>is</a:t>
            </a:r>
            <a:r>
              <a:rPr sz="2500" b="0" i="1" spc="60" dirty="0">
                <a:latin typeface="Arial"/>
                <a:cs typeface="Arial"/>
              </a:rPr>
              <a:t> </a:t>
            </a:r>
            <a:r>
              <a:rPr sz="2500" b="0" i="1" spc="-85" dirty="0">
                <a:latin typeface="Arial"/>
                <a:cs typeface="Arial"/>
              </a:rPr>
              <a:t>shown</a:t>
            </a:r>
            <a:r>
              <a:rPr sz="2500" b="0" i="1" spc="60" dirty="0">
                <a:latin typeface="Arial"/>
                <a:cs typeface="Arial"/>
              </a:rPr>
              <a:t> </a:t>
            </a:r>
            <a:r>
              <a:rPr sz="2500" b="0" i="1" spc="35" dirty="0">
                <a:latin typeface="Arial"/>
                <a:cs typeface="Arial"/>
              </a:rPr>
              <a:t>by</a:t>
            </a:r>
            <a:r>
              <a:rPr sz="2500" b="0" i="1" spc="60" dirty="0">
                <a:latin typeface="Arial"/>
                <a:cs typeface="Arial"/>
              </a:rPr>
              <a:t> </a:t>
            </a:r>
            <a:r>
              <a:rPr sz="2500" b="0" i="1" spc="55" dirty="0">
                <a:latin typeface="Arial"/>
                <a:cs typeface="Arial"/>
              </a:rPr>
              <a:t>performing</a:t>
            </a:r>
            <a:r>
              <a:rPr sz="2500" b="0" i="1" spc="60" dirty="0">
                <a:latin typeface="Arial"/>
                <a:cs typeface="Arial"/>
              </a:rPr>
              <a:t> </a:t>
            </a:r>
            <a:r>
              <a:rPr sz="2500" b="0" i="1" spc="35" dirty="0">
                <a:latin typeface="Arial"/>
                <a:cs typeface="Arial"/>
              </a:rPr>
              <a:t>EDA</a:t>
            </a:r>
            <a:r>
              <a:rPr sz="2500" b="0" i="1" spc="60" dirty="0">
                <a:latin typeface="Arial"/>
                <a:cs typeface="Arial"/>
              </a:rPr>
              <a:t> </a:t>
            </a:r>
            <a:r>
              <a:rPr sz="2500" b="0" i="1" spc="-25" dirty="0">
                <a:latin typeface="Arial"/>
                <a:cs typeface="Arial"/>
              </a:rPr>
              <a:t>Analysis</a:t>
            </a:r>
            <a:r>
              <a:rPr sz="2500" b="0" i="1" spc="55" dirty="0">
                <a:latin typeface="Arial"/>
                <a:cs typeface="Arial"/>
              </a:rPr>
              <a:t> </a:t>
            </a:r>
            <a:r>
              <a:rPr sz="2500" b="0" i="1" spc="35" dirty="0">
                <a:latin typeface="Arial"/>
                <a:cs typeface="Arial"/>
              </a:rPr>
              <a:t>with</a:t>
            </a:r>
            <a:r>
              <a:rPr sz="2500" b="0" i="1" spc="60" dirty="0">
                <a:latin typeface="Arial"/>
                <a:cs typeface="Arial"/>
              </a:rPr>
              <a:t> </a:t>
            </a:r>
            <a:r>
              <a:rPr sz="2500" b="0" i="1" spc="-20" dirty="0">
                <a:latin typeface="Arial"/>
                <a:cs typeface="Arial"/>
              </a:rPr>
              <a:t>respect</a:t>
            </a:r>
            <a:r>
              <a:rPr sz="2500" b="0" i="1" spc="60" dirty="0">
                <a:latin typeface="Arial"/>
                <a:cs typeface="Arial"/>
              </a:rPr>
              <a:t> </a:t>
            </a:r>
            <a:r>
              <a:rPr sz="2500" b="0" i="1" spc="90" dirty="0">
                <a:latin typeface="Arial"/>
                <a:cs typeface="Arial"/>
              </a:rPr>
              <a:t>to</a:t>
            </a:r>
            <a:r>
              <a:rPr sz="2500" b="0" i="1" spc="60" dirty="0">
                <a:latin typeface="Arial"/>
                <a:cs typeface="Arial"/>
              </a:rPr>
              <a:t> </a:t>
            </a:r>
            <a:r>
              <a:rPr sz="2500" b="0" i="1" spc="85" dirty="0">
                <a:latin typeface="Arial"/>
                <a:cs typeface="Arial"/>
              </a:rPr>
              <a:t>different</a:t>
            </a:r>
            <a:r>
              <a:rPr sz="2500" b="0" i="1" spc="60" dirty="0">
                <a:latin typeface="Arial"/>
                <a:cs typeface="Arial"/>
              </a:rPr>
              <a:t> </a:t>
            </a:r>
            <a:r>
              <a:rPr sz="2500" b="0" i="1" spc="-5" dirty="0">
                <a:latin typeface="Arial"/>
                <a:cs typeface="Arial"/>
              </a:rPr>
              <a:t>pairwise </a:t>
            </a:r>
            <a:r>
              <a:rPr sz="2500" b="0" i="1" dirty="0">
                <a:latin typeface="Arial"/>
                <a:cs typeface="Arial"/>
              </a:rPr>
              <a:t> </a:t>
            </a:r>
            <a:r>
              <a:rPr sz="2500" b="0" i="1" spc="20" dirty="0">
                <a:latin typeface="Arial"/>
                <a:cs typeface="Arial"/>
              </a:rPr>
              <a:t>parameters</a:t>
            </a:r>
            <a:r>
              <a:rPr sz="2500" b="0" i="1" spc="60" dirty="0">
                <a:latin typeface="Arial"/>
                <a:cs typeface="Arial"/>
              </a:rPr>
              <a:t> </a:t>
            </a:r>
            <a:r>
              <a:rPr sz="2500" b="0" i="1" spc="15" dirty="0">
                <a:latin typeface="Arial"/>
                <a:cs typeface="Arial"/>
              </a:rPr>
              <a:t>like</a:t>
            </a:r>
            <a:r>
              <a:rPr sz="2500" b="0" i="1" spc="60" dirty="0">
                <a:latin typeface="Arial"/>
                <a:cs typeface="Arial"/>
              </a:rPr>
              <a:t> </a:t>
            </a:r>
            <a:r>
              <a:rPr sz="2500" b="0" i="1" spc="20" dirty="0">
                <a:latin typeface="Arial"/>
                <a:cs typeface="Arial"/>
              </a:rPr>
              <a:t>gender</a:t>
            </a:r>
            <a:r>
              <a:rPr sz="2500" b="0" i="1" spc="65" dirty="0">
                <a:latin typeface="Arial"/>
                <a:cs typeface="Arial"/>
              </a:rPr>
              <a:t> </a:t>
            </a:r>
            <a:r>
              <a:rPr sz="2500" b="0" i="1" spc="15" dirty="0">
                <a:latin typeface="Arial"/>
                <a:cs typeface="Arial"/>
              </a:rPr>
              <a:t>difference,</a:t>
            </a:r>
            <a:r>
              <a:rPr sz="2500" b="0" i="1" spc="60" dirty="0">
                <a:latin typeface="Arial"/>
                <a:cs typeface="Arial"/>
              </a:rPr>
              <a:t> </a:t>
            </a:r>
            <a:r>
              <a:rPr sz="2500" b="0" i="1" spc="-80" dirty="0">
                <a:latin typeface="Arial"/>
                <a:cs typeface="Arial"/>
              </a:rPr>
              <a:t>house</a:t>
            </a:r>
            <a:r>
              <a:rPr sz="2500" b="0" i="1" spc="60" dirty="0">
                <a:latin typeface="Arial"/>
                <a:cs typeface="Arial"/>
              </a:rPr>
              <a:t> </a:t>
            </a:r>
            <a:r>
              <a:rPr sz="2500" b="0" i="1" spc="40" dirty="0">
                <a:latin typeface="Arial"/>
                <a:cs typeface="Arial"/>
              </a:rPr>
              <a:t>or</a:t>
            </a:r>
            <a:r>
              <a:rPr sz="2500" b="0" i="1" spc="65" dirty="0">
                <a:latin typeface="Arial"/>
                <a:cs typeface="Arial"/>
              </a:rPr>
              <a:t> </a:t>
            </a:r>
            <a:r>
              <a:rPr sz="2500" b="0" i="1" spc="30" dirty="0">
                <a:latin typeface="Arial"/>
                <a:cs typeface="Arial"/>
              </a:rPr>
              <a:t>car</a:t>
            </a:r>
            <a:r>
              <a:rPr sz="2500" b="0" i="1" spc="60" dirty="0">
                <a:latin typeface="Arial"/>
                <a:cs typeface="Arial"/>
              </a:rPr>
              <a:t> </a:t>
            </a:r>
            <a:r>
              <a:rPr sz="2500" b="0" i="1" spc="-45" dirty="0">
                <a:latin typeface="Arial"/>
                <a:cs typeface="Arial"/>
              </a:rPr>
              <a:t>ownership,</a:t>
            </a:r>
            <a:r>
              <a:rPr sz="2500" b="0" i="1" spc="65" dirty="0">
                <a:latin typeface="Arial"/>
                <a:cs typeface="Arial"/>
              </a:rPr>
              <a:t> </a:t>
            </a:r>
            <a:r>
              <a:rPr sz="2500" b="0" i="1" spc="55" dirty="0">
                <a:latin typeface="Arial"/>
                <a:cs typeface="Arial"/>
              </a:rPr>
              <a:t>and</a:t>
            </a:r>
            <a:r>
              <a:rPr sz="2500" b="0" i="1" spc="60" dirty="0">
                <a:latin typeface="Arial"/>
                <a:cs typeface="Arial"/>
              </a:rPr>
              <a:t> </a:t>
            </a:r>
            <a:r>
              <a:rPr sz="2500" b="0" i="1" spc="-10" dirty="0">
                <a:latin typeface="Arial"/>
                <a:cs typeface="Arial"/>
              </a:rPr>
              <a:t>occupations</a:t>
            </a:r>
            <a:r>
              <a:rPr sz="2500" b="0" i="1" spc="60" dirty="0">
                <a:latin typeface="Arial"/>
                <a:cs typeface="Arial"/>
              </a:rPr>
              <a:t> </a:t>
            </a:r>
            <a:r>
              <a:rPr sz="2500" b="0" i="1" spc="110" dirty="0">
                <a:latin typeface="Arial"/>
                <a:cs typeface="Arial"/>
              </a:rPr>
              <a:t>of</a:t>
            </a:r>
            <a:r>
              <a:rPr sz="2500" b="0" i="1" spc="65" dirty="0">
                <a:latin typeface="Arial"/>
                <a:cs typeface="Arial"/>
              </a:rPr>
              <a:t> </a:t>
            </a:r>
            <a:r>
              <a:rPr sz="2500" b="0" i="1" spc="100" dirty="0">
                <a:latin typeface="Arial"/>
                <a:cs typeface="Arial"/>
              </a:rPr>
              <a:t>target</a:t>
            </a:r>
            <a:r>
              <a:rPr sz="2500" b="0" i="1" spc="60" dirty="0">
                <a:latin typeface="Arial"/>
                <a:cs typeface="Arial"/>
              </a:rPr>
              <a:t> </a:t>
            </a:r>
            <a:r>
              <a:rPr sz="2500" b="0" i="1" spc="-125" dirty="0">
                <a:latin typeface="Arial"/>
                <a:cs typeface="Arial"/>
              </a:rPr>
              <a:t>vs</a:t>
            </a:r>
            <a:r>
              <a:rPr sz="2500" b="0" i="1" spc="65" dirty="0">
                <a:latin typeface="Arial"/>
                <a:cs typeface="Arial"/>
              </a:rPr>
              <a:t> </a:t>
            </a:r>
            <a:r>
              <a:rPr sz="2500" b="0" i="1" spc="45" dirty="0">
                <a:latin typeface="Arial"/>
                <a:cs typeface="Arial"/>
              </a:rPr>
              <a:t>non-target</a:t>
            </a:r>
            <a:r>
              <a:rPr sz="2500" b="0" i="1" spc="60" dirty="0">
                <a:latin typeface="Arial"/>
                <a:cs typeface="Arial"/>
              </a:rPr>
              <a:t> </a:t>
            </a:r>
            <a:r>
              <a:rPr sz="2500" b="0" i="1" spc="30" dirty="0">
                <a:latin typeface="Arial"/>
                <a:cs typeface="Arial"/>
              </a:rPr>
              <a:t>data.</a:t>
            </a:r>
            <a:r>
              <a:rPr sz="2500" b="0" i="1" spc="60" dirty="0">
                <a:latin typeface="Arial"/>
                <a:cs typeface="Arial"/>
              </a:rPr>
              <a:t> </a:t>
            </a:r>
            <a:r>
              <a:rPr sz="2500" b="0" i="1" spc="95" dirty="0">
                <a:latin typeface="Arial"/>
                <a:cs typeface="Arial"/>
              </a:rPr>
              <a:t>On</a:t>
            </a:r>
            <a:r>
              <a:rPr sz="2500" b="0" i="1" spc="65" dirty="0">
                <a:latin typeface="Arial"/>
                <a:cs typeface="Arial"/>
              </a:rPr>
              <a:t> </a:t>
            </a:r>
            <a:r>
              <a:rPr sz="2500" b="0" i="1" spc="30" dirty="0">
                <a:latin typeface="Arial"/>
                <a:cs typeface="Arial"/>
              </a:rPr>
              <a:t>analyzing</a:t>
            </a:r>
            <a:r>
              <a:rPr sz="2500" b="0" i="1" spc="60" dirty="0">
                <a:latin typeface="Arial"/>
                <a:cs typeface="Arial"/>
              </a:rPr>
              <a:t> </a:t>
            </a:r>
            <a:r>
              <a:rPr sz="2500" b="0" i="1" spc="80" dirty="0">
                <a:latin typeface="Arial"/>
                <a:cs typeface="Arial"/>
              </a:rPr>
              <a:t>all </a:t>
            </a:r>
            <a:r>
              <a:rPr sz="2500" b="0" i="1" spc="85" dirty="0">
                <a:latin typeface="Arial"/>
                <a:cs typeface="Arial"/>
              </a:rPr>
              <a:t> </a:t>
            </a:r>
            <a:r>
              <a:rPr sz="2500" b="0" i="1" spc="-70" dirty="0">
                <a:latin typeface="Arial"/>
                <a:cs typeface="Arial"/>
              </a:rPr>
              <a:t>these,</a:t>
            </a:r>
            <a:r>
              <a:rPr sz="2500" b="0" i="1" spc="60" dirty="0">
                <a:latin typeface="Arial"/>
                <a:cs typeface="Arial"/>
              </a:rPr>
              <a:t> </a:t>
            </a:r>
            <a:r>
              <a:rPr sz="2500" b="0" i="1" spc="30" dirty="0">
                <a:latin typeface="Arial"/>
                <a:cs typeface="Arial"/>
              </a:rPr>
              <a:t>the</a:t>
            </a:r>
            <a:r>
              <a:rPr sz="2500" b="0" i="1" spc="60" dirty="0">
                <a:latin typeface="Arial"/>
                <a:cs typeface="Arial"/>
              </a:rPr>
              <a:t> </a:t>
            </a:r>
            <a:r>
              <a:rPr sz="2500" b="0" i="1" spc="-30" dirty="0">
                <a:latin typeface="Arial"/>
                <a:cs typeface="Arial"/>
              </a:rPr>
              <a:t>results</a:t>
            </a:r>
            <a:r>
              <a:rPr sz="2500" b="0" i="1" spc="65" dirty="0">
                <a:latin typeface="Arial"/>
                <a:cs typeface="Arial"/>
              </a:rPr>
              <a:t> </a:t>
            </a:r>
            <a:r>
              <a:rPr sz="2500" b="0" i="1" spc="45" dirty="0">
                <a:latin typeface="Arial"/>
                <a:cs typeface="Arial"/>
              </a:rPr>
              <a:t>indicated</a:t>
            </a:r>
            <a:r>
              <a:rPr sz="2500" b="0" i="1" spc="60" dirty="0">
                <a:latin typeface="Arial"/>
                <a:cs typeface="Arial"/>
              </a:rPr>
              <a:t> </a:t>
            </a:r>
            <a:r>
              <a:rPr sz="2500" b="0" i="1" spc="114" dirty="0">
                <a:latin typeface="Arial"/>
                <a:cs typeface="Arial"/>
              </a:rPr>
              <a:t>that</a:t>
            </a:r>
            <a:r>
              <a:rPr sz="2500" b="0" i="1" spc="65" dirty="0">
                <a:latin typeface="Arial"/>
                <a:cs typeface="Arial"/>
              </a:rPr>
              <a:t> </a:t>
            </a:r>
            <a:r>
              <a:rPr sz="2500" b="0" i="1" spc="30" dirty="0">
                <a:latin typeface="Arial"/>
                <a:cs typeface="Arial"/>
              </a:rPr>
              <a:t>the</a:t>
            </a:r>
            <a:r>
              <a:rPr sz="2500" b="0" i="1" spc="60" dirty="0">
                <a:latin typeface="Arial"/>
                <a:cs typeface="Arial"/>
              </a:rPr>
              <a:t> </a:t>
            </a:r>
            <a:r>
              <a:rPr sz="2500" b="0" i="1" spc="5" dirty="0">
                <a:latin typeface="Arial"/>
                <a:cs typeface="Arial"/>
              </a:rPr>
              <a:t>count</a:t>
            </a:r>
            <a:r>
              <a:rPr sz="2500" b="0" i="1" spc="65" dirty="0">
                <a:latin typeface="Arial"/>
                <a:cs typeface="Arial"/>
              </a:rPr>
              <a:t> </a:t>
            </a:r>
            <a:r>
              <a:rPr sz="2500" b="0" i="1" spc="110" dirty="0">
                <a:latin typeface="Arial"/>
                <a:cs typeface="Arial"/>
              </a:rPr>
              <a:t>of</a:t>
            </a:r>
            <a:r>
              <a:rPr sz="2500" b="0" i="1" spc="60" dirty="0">
                <a:latin typeface="Arial"/>
                <a:cs typeface="Arial"/>
              </a:rPr>
              <a:t> </a:t>
            </a:r>
            <a:r>
              <a:rPr sz="2500" b="0" i="1" spc="-55" dirty="0">
                <a:latin typeface="Arial"/>
                <a:cs typeface="Arial"/>
              </a:rPr>
              <a:t>women</a:t>
            </a:r>
            <a:r>
              <a:rPr sz="2500" b="0" i="1" spc="65" dirty="0">
                <a:latin typeface="Arial"/>
                <a:cs typeface="Arial"/>
              </a:rPr>
              <a:t> </a:t>
            </a:r>
            <a:r>
              <a:rPr sz="2500" b="0" i="1" spc="35" dirty="0">
                <a:latin typeface="Arial"/>
                <a:cs typeface="Arial"/>
              </a:rPr>
              <a:t>in</a:t>
            </a:r>
            <a:r>
              <a:rPr sz="2500" b="0" i="1" spc="60" dirty="0">
                <a:latin typeface="Arial"/>
                <a:cs typeface="Arial"/>
              </a:rPr>
              <a:t> </a:t>
            </a:r>
            <a:r>
              <a:rPr sz="2500" b="0" i="1" spc="-10" dirty="0">
                <a:latin typeface="Arial"/>
                <a:cs typeface="Arial"/>
              </a:rPr>
              <a:t>borrowers</a:t>
            </a:r>
            <a:r>
              <a:rPr sz="2500" b="0" i="1" spc="65" dirty="0">
                <a:latin typeface="Arial"/>
                <a:cs typeface="Arial"/>
              </a:rPr>
              <a:t> </a:t>
            </a:r>
            <a:r>
              <a:rPr sz="2500" b="0" i="1" spc="55" dirty="0">
                <a:latin typeface="Arial"/>
                <a:cs typeface="Arial"/>
              </a:rPr>
              <a:t>and</a:t>
            </a:r>
            <a:r>
              <a:rPr sz="2500" b="0" i="1" spc="60" dirty="0">
                <a:latin typeface="Arial"/>
                <a:cs typeface="Arial"/>
              </a:rPr>
              <a:t> </a:t>
            </a:r>
            <a:r>
              <a:rPr sz="2500" b="0" i="1" spc="100" dirty="0">
                <a:latin typeface="Arial"/>
                <a:cs typeface="Arial"/>
              </a:rPr>
              <a:t>target</a:t>
            </a:r>
            <a:r>
              <a:rPr sz="2500" b="0" i="1" spc="65" dirty="0">
                <a:latin typeface="Arial"/>
                <a:cs typeface="Arial"/>
              </a:rPr>
              <a:t> </a:t>
            </a:r>
            <a:r>
              <a:rPr sz="2500" b="0" i="1" spc="-55" dirty="0">
                <a:latin typeface="Arial"/>
                <a:cs typeface="Arial"/>
              </a:rPr>
              <a:t>sectors</a:t>
            </a:r>
            <a:r>
              <a:rPr sz="2500" b="0" i="1" spc="60" dirty="0">
                <a:latin typeface="Arial"/>
                <a:cs typeface="Arial"/>
              </a:rPr>
              <a:t> </a:t>
            </a:r>
            <a:r>
              <a:rPr sz="2500" b="0" i="1" spc="55" dirty="0">
                <a:latin typeface="Arial"/>
                <a:cs typeface="Arial"/>
              </a:rPr>
              <a:t>dominating</a:t>
            </a:r>
            <a:r>
              <a:rPr sz="2500" b="0" i="1" spc="65" dirty="0">
                <a:latin typeface="Arial"/>
                <a:cs typeface="Arial"/>
              </a:rPr>
              <a:t> </a:t>
            </a:r>
            <a:r>
              <a:rPr sz="2500" b="0" i="1" spc="30" dirty="0">
                <a:latin typeface="Arial"/>
                <a:cs typeface="Arial"/>
              </a:rPr>
              <a:t>the</a:t>
            </a:r>
            <a:r>
              <a:rPr sz="2500" b="0" i="1" spc="60" dirty="0">
                <a:latin typeface="Arial"/>
                <a:cs typeface="Arial"/>
              </a:rPr>
              <a:t> </a:t>
            </a:r>
            <a:r>
              <a:rPr sz="2500" b="0" i="1" spc="5" dirty="0">
                <a:latin typeface="Arial"/>
                <a:cs typeface="Arial"/>
              </a:rPr>
              <a:t>count</a:t>
            </a:r>
            <a:r>
              <a:rPr sz="2500" b="0" i="1" spc="65" dirty="0">
                <a:latin typeface="Arial"/>
                <a:cs typeface="Arial"/>
              </a:rPr>
              <a:t> </a:t>
            </a:r>
            <a:r>
              <a:rPr sz="2500" b="0" i="1" spc="110" dirty="0">
                <a:latin typeface="Arial"/>
                <a:cs typeface="Arial"/>
              </a:rPr>
              <a:t>of</a:t>
            </a:r>
            <a:r>
              <a:rPr sz="2500" b="0" i="1" spc="60" dirty="0">
                <a:latin typeface="Arial"/>
                <a:cs typeface="Arial"/>
              </a:rPr>
              <a:t> </a:t>
            </a:r>
            <a:r>
              <a:rPr sz="2500" b="0" i="1" spc="-105" dirty="0">
                <a:latin typeface="Arial"/>
                <a:cs typeface="Arial"/>
              </a:rPr>
              <a:t>men.</a:t>
            </a:r>
            <a:r>
              <a:rPr sz="2500" b="0" i="1" spc="65" dirty="0">
                <a:latin typeface="Arial"/>
                <a:cs typeface="Arial"/>
              </a:rPr>
              <a:t> </a:t>
            </a:r>
            <a:r>
              <a:rPr sz="2500" b="0" i="1" spc="-60" dirty="0">
                <a:latin typeface="Arial"/>
                <a:cs typeface="Arial"/>
              </a:rPr>
              <a:t>The</a:t>
            </a:r>
            <a:r>
              <a:rPr sz="2500" b="0" i="1" spc="60" dirty="0">
                <a:latin typeface="Arial"/>
                <a:cs typeface="Arial"/>
              </a:rPr>
              <a:t> </a:t>
            </a:r>
            <a:r>
              <a:rPr sz="2500" b="0" i="1" spc="-30" dirty="0">
                <a:latin typeface="Arial"/>
                <a:cs typeface="Arial"/>
              </a:rPr>
              <a:t>Income </a:t>
            </a:r>
            <a:r>
              <a:rPr sz="2500" b="0" i="1" spc="-25" dirty="0">
                <a:latin typeface="Arial"/>
                <a:cs typeface="Arial"/>
              </a:rPr>
              <a:t> </a:t>
            </a:r>
            <a:r>
              <a:rPr sz="2500" b="0" i="1" spc="110" dirty="0">
                <a:latin typeface="Arial"/>
                <a:cs typeface="Arial"/>
              </a:rPr>
              <a:t>of</a:t>
            </a:r>
            <a:r>
              <a:rPr sz="2500" b="0" i="1" spc="55" dirty="0">
                <a:latin typeface="Arial"/>
                <a:cs typeface="Arial"/>
              </a:rPr>
              <a:t> </a:t>
            </a:r>
            <a:r>
              <a:rPr sz="2500" b="0" i="1" spc="-40" dirty="0">
                <a:latin typeface="Arial"/>
                <a:cs typeface="Arial"/>
              </a:rPr>
              <a:t>men</a:t>
            </a:r>
            <a:r>
              <a:rPr sz="2500" b="0" i="1" spc="60" dirty="0">
                <a:latin typeface="Arial"/>
                <a:cs typeface="Arial"/>
              </a:rPr>
              <a:t> </a:t>
            </a:r>
            <a:r>
              <a:rPr sz="2500" b="0" i="1" spc="-75" dirty="0">
                <a:latin typeface="Arial"/>
                <a:cs typeface="Arial"/>
              </a:rPr>
              <a:t>is</a:t>
            </a:r>
            <a:r>
              <a:rPr sz="2500" b="0" i="1" spc="60" dirty="0">
                <a:latin typeface="Arial"/>
                <a:cs typeface="Arial"/>
              </a:rPr>
              <a:t> </a:t>
            </a:r>
            <a:r>
              <a:rPr sz="2500" b="0" i="1" spc="30" dirty="0">
                <a:latin typeface="Arial"/>
                <a:cs typeface="Arial"/>
              </a:rPr>
              <a:t>higher</a:t>
            </a:r>
            <a:r>
              <a:rPr sz="2500" b="0" i="1" spc="60" dirty="0">
                <a:latin typeface="Arial"/>
                <a:cs typeface="Arial"/>
              </a:rPr>
              <a:t> </a:t>
            </a:r>
            <a:r>
              <a:rPr sz="2500" b="0" i="1" spc="65" dirty="0">
                <a:latin typeface="Arial"/>
                <a:cs typeface="Arial"/>
              </a:rPr>
              <a:t>than</a:t>
            </a:r>
            <a:r>
              <a:rPr sz="2500" b="0" i="1" spc="55" dirty="0">
                <a:latin typeface="Arial"/>
                <a:cs typeface="Arial"/>
              </a:rPr>
              <a:t> </a:t>
            </a:r>
            <a:r>
              <a:rPr sz="2500" b="0" i="1" spc="110" dirty="0">
                <a:latin typeface="Arial"/>
                <a:cs typeface="Arial"/>
              </a:rPr>
              <a:t>of</a:t>
            </a:r>
            <a:r>
              <a:rPr sz="2500" b="0" i="1" spc="60" dirty="0">
                <a:latin typeface="Arial"/>
                <a:cs typeface="Arial"/>
              </a:rPr>
              <a:t> </a:t>
            </a:r>
            <a:r>
              <a:rPr sz="2500" b="0" i="1" spc="-95" dirty="0">
                <a:latin typeface="Arial"/>
                <a:cs typeface="Arial"/>
              </a:rPr>
              <a:t>women.</a:t>
            </a:r>
            <a:r>
              <a:rPr sz="2500" b="0" i="1" spc="60" dirty="0">
                <a:latin typeface="Arial"/>
                <a:cs typeface="Arial"/>
              </a:rPr>
              <a:t> </a:t>
            </a:r>
            <a:r>
              <a:rPr sz="2500" b="0" i="1" spc="10" dirty="0">
                <a:latin typeface="Arial"/>
                <a:cs typeface="Arial"/>
              </a:rPr>
              <a:t>Coming</a:t>
            </a:r>
            <a:r>
              <a:rPr sz="2500" b="0" i="1" spc="60" dirty="0">
                <a:latin typeface="Arial"/>
                <a:cs typeface="Arial"/>
              </a:rPr>
              <a:t> </a:t>
            </a:r>
            <a:r>
              <a:rPr sz="2500" b="0" i="1" spc="85" dirty="0">
                <a:latin typeface="Arial"/>
                <a:cs typeface="Arial"/>
              </a:rPr>
              <a:t>to</a:t>
            </a:r>
            <a:r>
              <a:rPr sz="2500" b="0" i="1" spc="55" dirty="0">
                <a:latin typeface="Arial"/>
                <a:cs typeface="Arial"/>
              </a:rPr>
              <a:t> </a:t>
            </a:r>
            <a:r>
              <a:rPr sz="2500" b="0" i="1" spc="30" dirty="0">
                <a:latin typeface="Arial"/>
                <a:cs typeface="Arial"/>
              </a:rPr>
              <a:t>the</a:t>
            </a:r>
            <a:r>
              <a:rPr sz="2500" b="0" i="1" spc="60" dirty="0">
                <a:latin typeface="Arial"/>
                <a:cs typeface="Arial"/>
              </a:rPr>
              <a:t> </a:t>
            </a:r>
            <a:r>
              <a:rPr sz="2500" b="0" i="1" spc="40" dirty="0">
                <a:latin typeface="Arial"/>
                <a:cs typeface="Arial"/>
              </a:rPr>
              <a:t>Loan</a:t>
            </a:r>
            <a:r>
              <a:rPr sz="2500" b="0" i="1" spc="60" dirty="0">
                <a:latin typeface="Arial"/>
                <a:cs typeface="Arial"/>
              </a:rPr>
              <a:t> </a:t>
            </a:r>
            <a:r>
              <a:rPr sz="2500" b="0" i="1" spc="55" dirty="0">
                <a:latin typeface="Arial"/>
                <a:cs typeface="Arial"/>
              </a:rPr>
              <a:t>approval</a:t>
            </a:r>
            <a:r>
              <a:rPr sz="2500" b="0" i="1" spc="60" dirty="0">
                <a:latin typeface="Arial"/>
                <a:cs typeface="Arial"/>
              </a:rPr>
              <a:t> </a:t>
            </a:r>
            <a:r>
              <a:rPr sz="2500" b="0" i="1" spc="50" dirty="0">
                <a:latin typeface="Arial"/>
                <a:cs typeface="Arial"/>
              </a:rPr>
              <a:t>part,</a:t>
            </a:r>
            <a:r>
              <a:rPr sz="2500" b="0" i="1" spc="55" dirty="0">
                <a:latin typeface="Arial"/>
                <a:cs typeface="Arial"/>
              </a:rPr>
              <a:t> </a:t>
            </a:r>
            <a:r>
              <a:rPr sz="2500" b="0" i="1" dirty="0">
                <a:latin typeface="Arial"/>
                <a:cs typeface="Arial"/>
              </a:rPr>
              <a:t>considering</a:t>
            </a:r>
            <a:r>
              <a:rPr sz="2500" b="0" i="1" spc="60" dirty="0">
                <a:latin typeface="Arial"/>
                <a:cs typeface="Arial"/>
              </a:rPr>
              <a:t> </a:t>
            </a:r>
            <a:r>
              <a:rPr sz="2500" b="0" i="1" spc="30" dirty="0">
                <a:latin typeface="Arial"/>
                <a:cs typeface="Arial"/>
              </a:rPr>
              <a:t>the</a:t>
            </a:r>
            <a:r>
              <a:rPr sz="2500" b="0" i="1" spc="60" dirty="0">
                <a:latin typeface="Arial"/>
                <a:cs typeface="Arial"/>
              </a:rPr>
              <a:t> </a:t>
            </a:r>
            <a:r>
              <a:rPr sz="2500" b="0" i="1" spc="-20" dirty="0">
                <a:latin typeface="Arial"/>
                <a:cs typeface="Arial"/>
              </a:rPr>
              <a:t>previous</a:t>
            </a:r>
            <a:r>
              <a:rPr sz="2500" b="0" i="1" spc="60" dirty="0">
                <a:latin typeface="Arial"/>
                <a:cs typeface="Arial"/>
              </a:rPr>
              <a:t> </a:t>
            </a:r>
            <a:r>
              <a:rPr sz="2500" b="0" i="1" spc="114" dirty="0">
                <a:latin typeface="Arial"/>
                <a:cs typeface="Arial"/>
              </a:rPr>
              <a:t>data</a:t>
            </a:r>
            <a:r>
              <a:rPr sz="2500" b="0" i="1" spc="55" dirty="0">
                <a:latin typeface="Arial"/>
                <a:cs typeface="Arial"/>
              </a:rPr>
              <a:t> </a:t>
            </a:r>
            <a:r>
              <a:rPr sz="2500" b="0" i="1" spc="-10" dirty="0">
                <a:latin typeface="Arial"/>
                <a:cs typeface="Arial"/>
              </a:rPr>
              <a:t>studied,</a:t>
            </a:r>
            <a:r>
              <a:rPr sz="2500" b="0" i="1" spc="60" dirty="0">
                <a:latin typeface="Arial"/>
                <a:cs typeface="Arial"/>
              </a:rPr>
              <a:t> </a:t>
            </a:r>
            <a:r>
              <a:rPr sz="2500" b="0" i="1" spc="55" dirty="0">
                <a:latin typeface="Arial"/>
                <a:cs typeface="Arial"/>
              </a:rPr>
              <a:t>More</a:t>
            </a:r>
            <a:r>
              <a:rPr sz="2500" b="0" i="1" spc="60" dirty="0">
                <a:latin typeface="Arial"/>
                <a:cs typeface="Arial"/>
              </a:rPr>
              <a:t> </a:t>
            </a:r>
            <a:r>
              <a:rPr sz="2500" b="0" i="1" spc="-40" dirty="0">
                <a:latin typeface="Arial"/>
                <a:cs typeface="Arial"/>
              </a:rPr>
              <a:t>men</a:t>
            </a:r>
            <a:r>
              <a:rPr sz="2500" b="0" i="1" spc="60" dirty="0">
                <a:latin typeface="Arial"/>
                <a:cs typeface="Arial"/>
              </a:rPr>
              <a:t> </a:t>
            </a:r>
            <a:r>
              <a:rPr sz="2500" b="0" i="1" spc="90" dirty="0">
                <a:latin typeface="Arial"/>
                <a:cs typeface="Arial"/>
              </a:rPr>
              <a:t>got</a:t>
            </a:r>
            <a:r>
              <a:rPr sz="2500" b="0" i="1" spc="55" dirty="0">
                <a:latin typeface="Arial"/>
                <a:cs typeface="Arial"/>
              </a:rPr>
              <a:t> </a:t>
            </a:r>
            <a:r>
              <a:rPr sz="2500" b="0" i="1" spc="60" dirty="0">
                <a:latin typeface="Arial"/>
                <a:cs typeface="Arial"/>
              </a:rPr>
              <a:t>their </a:t>
            </a:r>
            <a:r>
              <a:rPr sz="2500" b="0" i="1" spc="-675" dirty="0">
                <a:latin typeface="Arial"/>
                <a:cs typeface="Arial"/>
              </a:rPr>
              <a:t> </a:t>
            </a:r>
            <a:r>
              <a:rPr sz="2500" b="0" i="1" spc="40" dirty="0">
                <a:latin typeface="Arial"/>
                <a:cs typeface="Arial"/>
              </a:rPr>
              <a:t>Loan</a:t>
            </a:r>
            <a:r>
              <a:rPr sz="2500" b="0" i="1" spc="55" dirty="0">
                <a:latin typeface="Arial"/>
                <a:cs typeface="Arial"/>
              </a:rPr>
              <a:t> </a:t>
            </a:r>
            <a:r>
              <a:rPr sz="2500" b="0" i="1" spc="35" dirty="0">
                <a:latin typeface="Arial"/>
                <a:cs typeface="Arial"/>
              </a:rPr>
              <a:t>approved</a:t>
            </a:r>
            <a:r>
              <a:rPr sz="2500" b="0" i="1" spc="55" dirty="0">
                <a:latin typeface="Arial"/>
                <a:cs typeface="Arial"/>
              </a:rPr>
              <a:t> </a:t>
            </a:r>
            <a:r>
              <a:rPr sz="2500" b="0" i="1" spc="65" dirty="0">
                <a:latin typeface="Arial"/>
                <a:cs typeface="Arial"/>
              </a:rPr>
              <a:t>than</a:t>
            </a:r>
            <a:r>
              <a:rPr sz="2500" b="0" i="1" spc="60" dirty="0">
                <a:latin typeface="Arial"/>
                <a:cs typeface="Arial"/>
              </a:rPr>
              <a:t> </a:t>
            </a:r>
            <a:r>
              <a:rPr sz="2500" b="0" i="1" spc="-95" dirty="0">
                <a:latin typeface="Arial"/>
                <a:cs typeface="Arial"/>
              </a:rPr>
              <a:t>women.</a:t>
            </a:r>
            <a:r>
              <a:rPr sz="2500" b="0" i="1" spc="55" dirty="0">
                <a:latin typeface="Arial"/>
                <a:cs typeface="Arial"/>
              </a:rPr>
              <a:t> </a:t>
            </a:r>
            <a:r>
              <a:rPr sz="2500" b="0" i="1" spc="40" dirty="0">
                <a:latin typeface="Arial"/>
                <a:cs typeface="Arial"/>
              </a:rPr>
              <a:t>Most</a:t>
            </a:r>
            <a:r>
              <a:rPr sz="2500" b="0" i="1" spc="55" dirty="0">
                <a:latin typeface="Arial"/>
                <a:cs typeface="Arial"/>
              </a:rPr>
              <a:t> </a:t>
            </a:r>
            <a:r>
              <a:rPr sz="2500" b="0" i="1" spc="110" dirty="0">
                <a:latin typeface="Arial"/>
                <a:cs typeface="Arial"/>
              </a:rPr>
              <a:t>of</a:t>
            </a:r>
            <a:r>
              <a:rPr sz="2500" b="0" i="1" spc="60" dirty="0">
                <a:latin typeface="Arial"/>
                <a:cs typeface="Arial"/>
              </a:rPr>
              <a:t> </a:t>
            </a:r>
            <a:r>
              <a:rPr sz="2500" b="0" i="1" spc="30" dirty="0">
                <a:latin typeface="Arial"/>
                <a:cs typeface="Arial"/>
              </a:rPr>
              <a:t>the</a:t>
            </a:r>
            <a:r>
              <a:rPr sz="2500" b="0" i="1" spc="55" dirty="0">
                <a:latin typeface="Arial"/>
                <a:cs typeface="Arial"/>
              </a:rPr>
              <a:t> </a:t>
            </a:r>
            <a:r>
              <a:rPr sz="2500" b="0" i="1" dirty="0">
                <a:latin typeface="Arial"/>
                <a:cs typeface="Arial"/>
              </a:rPr>
              <a:t>people</a:t>
            </a:r>
            <a:r>
              <a:rPr sz="2500" b="0" i="1" spc="60" dirty="0">
                <a:latin typeface="Arial"/>
                <a:cs typeface="Arial"/>
              </a:rPr>
              <a:t> </a:t>
            </a:r>
            <a:r>
              <a:rPr sz="2500" b="0" i="1" spc="-55" dirty="0">
                <a:latin typeface="Arial"/>
                <a:cs typeface="Arial"/>
              </a:rPr>
              <a:t>who</a:t>
            </a:r>
            <a:r>
              <a:rPr sz="2500" b="0" i="1" spc="55" dirty="0">
                <a:latin typeface="Arial"/>
                <a:cs typeface="Arial"/>
              </a:rPr>
              <a:t> </a:t>
            </a:r>
            <a:r>
              <a:rPr sz="2500" b="0" i="1" spc="90" dirty="0">
                <a:latin typeface="Arial"/>
                <a:cs typeface="Arial"/>
              </a:rPr>
              <a:t>got</a:t>
            </a:r>
            <a:r>
              <a:rPr sz="2500" b="0" i="1" spc="55" dirty="0">
                <a:latin typeface="Arial"/>
                <a:cs typeface="Arial"/>
              </a:rPr>
              <a:t> their</a:t>
            </a:r>
            <a:r>
              <a:rPr sz="2500" b="0" i="1" spc="60" dirty="0">
                <a:latin typeface="Arial"/>
                <a:cs typeface="Arial"/>
              </a:rPr>
              <a:t> </a:t>
            </a:r>
            <a:r>
              <a:rPr sz="2500" b="0" i="1" spc="30" dirty="0">
                <a:latin typeface="Arial"/>
                <a:cs typeface="Arial"/>
              </a:rPr>
              <a:t>loan</a:t>
            </a:r>
            <a:r>
              <a:rPr sz="2500" b="0" i="1" spc="55" dirty="0">
                <a:latin typeface="Arial"/>
                <a:cs typeface="Arial"/>
              </a:rPr>
              <a:t> </a:t>
            </a:r>
            <a:r>
              <a:rPr sz="2500" b="0" i="1" spc="35" dirty="0">
                <a:latin typeface="Arial"/>
                <a:cs typeface="Arial"/>
              </a:rPr>
              <a:t>approved</a:t>
            </a:r>
            <a:r>
              <a:rPr sz="2500" b="0" i="1" spc="60" dirty="0">
                <a:latin typeface="Arial"/>
                <a:cs typeface="Arial"/>
              </a:rPr>
              <a:t> </a:t>
            </a:r>
            <a:r>
              <a:rPr sz="2500" b="0" i="1" spc="-50" dirty="0">
                <a:latin typeface="Arial"/>
                <a:cs typeface="Arial"/>
              </a:rPr>
              <a:t>were</a:t>
            </a:r>
            <a:r>
              <a:rPr sz="2500" b="0" i="1" spc="55" dirty="0">
                <a:latin typeface="Arial"/>
                <a:cs typeface="Arial"/>
              </a:rPr>
              <a:t> </a:t>
            </a:r>
            <a:r>
              <a:rPr sz="2500" b="0" i="1" spc="75" dirty="0">
                <a:latin typeface="Arial"/>
                <a:cs typeface="Arial"/>
              </a:rPr>
              <a:t>from</a:t>
            </a:r>
            <a:r>
              <a:rPr sz="2500" b="0" i="1" spc="55" dirty="0">
                <a:latin typeface="Arial"/>
                <a:cs typeface="Arial"/>
              </a:rPr>
              <a:t> </a:t>
            </a:r>
            <a:r>
              <a:rPr sz="2500" b="0" i="1" dirty="0">
                <a:latin typeface="Arial"/>
                <a:cs typeface="Arial"/>
              </a:rPr>
              <a:t>unaccompanied</a:t>
            </a:r>
            <a:r>
              <a:rPr sz="2500" b="0" i="1" spc="60" dirty="0">
                <a:latin typeface="Arial"/>
                <a:cs typeface="Arial"/>
              </a:rPr>
              <a:t> </a:t>
            </a:r>
            <a:r>
              <a:rPr sz="2500" b="0" i="1" spc="-60" dirty="0">
                <a:latin typeface="Arial"/>
                <a:cs typeface="Arial"/>
              </a:rPr>
              <a:t>suite.</a:t>
            </a:r>
            <a:endParaRPr sz="2500">
              <a:latin typeface="Arial"/>
              <a:cs typeface="Arial"/>
            </a:endParaRPr>
          </a:p>
        </p:txBody>
      </p:sp>
      <p:sp>
        <p:nvSpPr>
          <p:cNvPr id="3" name="object 3"/>
          <p:cNvSpPr txBox="1"/>
          <p:nvPr/>
        </p:nvSpPr>
        <p:spPr>
          <a:xfrm>
            <a:off x="22667" y="4104397"/>
            <a:ext cx="18275935" cy="3131820"/>
          </a:xfrm>
          <a:prstGeom prst="rect">
            <a:avLst/>
          </a:prstGeom>
        </p:spPr>
        <p:txBody>
          <a:bodyPr vert="horz" wrap="square" lIns="0" tIns="12700" rIns="0" bIns="0" rtlCol="0">
            <a:spAutoFit/>
          </a:bodyPr>
          <a:lstStyle/>
          <a:p>
            <a:pPr marL="47625">
              <a:lnSpc>
                <a:spcPct val="100000"/>
              </a:lnSpc>
              <a:spcBef>
                <a:spcPts val="100"/>
              </a:spcBef>
            </a:pPr>
            <a:r>
              <a:rPr sz="4000" b="1" spc="165" dirty="0">
                <a:latin typeface="Cambria"/>
                <a:cs typeface="Cambria"/>
              </a:rPr>
              <a:t>Next</a:t>
            </a:r>
            <a:r>
              <a:rPr sz="4000" b="1" spc="170" dirty="0">
                <a:latin typeface="Cambria"/>
                <a:cs typeface="Cambria"/>
              </a:rPr>
              <a:t> </a:t>
            </a:r>
            <a:r>
              <a:rPr sz="4000" b="1" spc="70" dirty="0">
                <a:latin typeface="Cambria"/>
                <a:cs typeface="Cambria"/>
              </a:rPr>
              <a:t>Steps</a:t>
            </a:r>
            <a:r>
              <a:rPr sz="4000" b="1" spc="175" dirty="0">
                <a:latin typeface="Cambria"/>
                <a:cs typeface="Cambria"/>
              </a:rPr>
              <a:t> </a:t>
            </a:r>
            <a:r>
              <a:rPr sz="4000" b="1" spc="85" dirty="0">
                <a:latin typeface="Cambria"/>
                <a:cs typeface="Cambria"/>
              </a:rPr>
              <a:t>and</a:t>
            </a:r>
            <a:r>
              <a:rPr sz="4000" b="1" spc="175" dirty="0">
                <a:latin typeface="Cambria"/>
                <a:cs typeface="Cambria"/>
              </a:rPr>
              <a:t> </a:t>
            </a:r>
            <a:r>
              <a:rPr sz="4000" b="1" spc="110" dirty="0">
                <a:latin typeface="Cambria"/>
                <a:cs typeface="Cambria"/>
              </a:rPr>
              <a:t>future</a:t>
            </a:r>
            <a:r>
              <a:rPr sz="4000" b="1" spc="175" dirty="0">
                <a:latin typeface="Cambria"/>
                <a:cs typeface="Cambria"/>
              </a:rPr>
              <a:t> </a:t>
            </a:r>
            <a:r>
              <a:rPr sz="4000" b="1" spc="114" dirty="0">
                <a:latin typeface="Cambria"/>
                <a:cs typeface="Cambria"/>
              </a:rPr>
              <a:t>plan</a:t>
            </a:r>
            <a:r>
              <a:rPr sz="4000" b="1" spc="175" dirty="0">
                <a:latin typeface="Cambria"/>
                <a:cs typeface="Cambria"/>
              </a:rPr>
              <a:t> </a:t>
            </a:r>
            <a:r>
              <a:rPr sz="4000" b="1" spc="60" dirty="0">
                <a:latin typeface="Cambria"/>
                <a:cs typeface="Cambria"/>
              </a:rPr>
              <a:t>for</a:t>
            </a:r>
            <a:r>
              <a:rPr sz="4000" b="1" spc="175" dirty="0">
                <a:latin typeface="Cambria"/>
                <a:cs typeface="Cambria"/>
              </a:rPr>
              <a:t> </a:t>
            </a:r>
            <a:r>
              <a:rPr sz="4000" b="1" spc="105" dirty="0">
                <a:latin typeface="Cambria"/>
                <a:cs typeface="Cambria"/>
              </a:rPr>
              <a:t>next</a:t>
            </a:r>
            <a:r>
              <a:rPr sz="4000" b="1" spc="175" dirty="0">
                <a:latin typeface="Cambria"/>
                <a:cs typeface="Cambria"/>
              </a:rPr>
              <a:t> </a:t>
            </a:r>
            <a:r>
              <a:rPr sz="4000" b="1" spc="65" dirty="0">
                <a:latin typeface="Cambria"/>
                <a:cs typeface="Cambria"/>
              </a:rPr>
              <a:t>Phase</a:t>
            </a:r>
            <a:endParaRPr sz="4000">
              <a:latin typeface="Cambria"/>
              <a:cs typeface="Cambria"/>
            </a:endParaRPr>
          </a:p>
          <a:p>
            <a:pPr marL="12700" marR="110489">
              <a:lnSpc>
                <a:spcPct val="114999"/>
              </a:lnSpc>
              <a:spcBef>
                <a:spcPts val="2405"/>
              </a:spcBef>
            </a:pPr>
            <a:r>
              <a:rPr sz="2500" spc="-20" dirty="0">
                <a:latin typeface="Trebuchet MS"/>
                <a:cs typeface="Trebuchet MS"/>
              </a:rPr>
              <a:t>The</a:t>
            </a:r>
            <a:r>
              <a:rPr sz="2500" spc="40" dirty="0">
                <a:latin typeface="Trebuchet MS"/>
                <a:cs typeface="Trebuchet MS"/>
              </a:rPr>
              <a:t> </a:t>
            </a:r>
            <a:r>
              <a:rPr sz="2500" spc="-10" dirty="0">
                <a:latin typeface="Trebuchet MS"/>
                <a:cs typeface="Trebuchet MS"/>
              </a:rPr>
              <a:t>accuracy</a:t>
            </a:r>
            <a:r>
              <a:rPr sz="2500" spc="45" dirty="0">
                <a:latin typeface="Trebuchet MS"/>
                <a:cs typeface="Trebuchet MS"/>
              </a:rPr>
              <a:t> </a:t>
            </a:r>
            <a:r>
              <a:rPr sz="2500" spc="20" dirty="0">
                <a:latin typeface="Trebuchet MS"/>
                <a:cs typeface="Trebuchet MS"/>
              </a:rPr>
              <a:t>of</a:t>
            </a:r>
            <a:r>
              <a:rPr sz="2500" spc="45" dirty="0">
                <a:latin typeface="Trebuchet MS"/>
                <a:cs typeface="Trebuchet MS"/>
              </a:rPr>
              <a:t> </a:t>
            </a:r>
            <a:r>
              <a:rPr sz="2500" spc="-10" dirty="0">
                <a:latin typeface="Trebuchet MS"/>
                <a:cs typeface="Trebuchet MS"/>
              </a:rPr>
              <a:t>our</a:t>
            </a:r>
            <a:r>
              <a:rPr sz="2500" spc="45" dirty="0">
                <a:latin typeface="Trebuchet MS"/>
                <a:cs typeface="Trebuchet MS"/>
              </a:rPr>
              <a:t> </a:t>
            </a:r>
            <a:r>
              <a:rPr sz="2500" spc="-10" dirty="0">
                <a:latin typeface="Trebuchet MS"/>
                <a:cs typeface="Trebuchet MS"/>
              </a:rPr>
              <a:t>baseline</a:t>
            </a:r>
            <a:r>
              <a:rPr sz="2500" spc="40" dirty="0">
                <a:latin typeface="Trebuchet MS"/>
                <a:cs typeface="Trebuchet MS"/>
              </a:rPr>
              <a:t> </a:t>
            </a:r>
            <a:r>
              <a:rPr sz="2500" spc="-20" dirty="0">
                <a:latin typeface="Trebuchet MS"/>
                <a:cs typeface="Trebuchet MS"/>
              </a:rPr>
              <a:t>model</a:t>
            </a:r>
            <a:r>
              <a:rPr sz="2500" spc="45" dirty="0">
                <a:latin typeface="Trebuchet MS"/>
                <a:cs typeface="Trebuchet MS"/>
              </a:rPr>
              <a:t> </a:t>
            </a:r>
            <a:r>
              <a:rPr sz="2500" spc="-35" dirty="0">
                <a:latin typeface="Trebuchet MS"/>
                <a:cs typeface="Trebuchet MS"/>
              </a:rPr>
              <a:t>is</a:t>
            </a:r>
            <a:r>
              <a:rPr sz="2500" spc="45" dirty="0">
                <a:latin typeface="Trebuchet MS"/>
                <a:cs typeface="Trebuchet MS"/>
              </a:rPr>
              <a:t> </a:t>
            </a:r>
            <a:r>
              <a:rPr sz="2500" spc="-35" dirty="0">
                <a:latin typeface="Trebuchet MS"/>
                <a:cs typeface="Trebuchet MS"/>
              </a:rPr>
              <a:t>substantial,</a:t>
            </a:r>
            <a:r>
              <a:rPr sz="2500" spc="45" dirty="0">
                <a:latin typeface="Trebuchet MS"/>
                <a:cs typeface="Trebuchet MS"/>
              </a:rPr>
              <a:t> </a:t>
            </a:r>
            <a:r>
              <a:rPr sz="2500" spc="-5" dirty="0">
                <a:latin typeface="Trebuchet MS"/>
                <a:cs typeface="Trebuchet MS"/>
              </a:rPr>
              <a:t>but</a:t>
            </a:r>
            <a:r>
              <a:rPr sz="2500" spc="45" dirty="0">
                <a:latin typeface="Trebuchet MS"/>
                <a:cs typeface="Trebuchet MS"/>
              </a:rPr>
              <a:t> </a:t>
            </a:r>
            <a:r>
              <a:rPr sz="2500" spc="-50" dirty="0">
                <a:latin typeface="Trebuchet MS"/>
                <a:cs typeface="Trebuchet MS"/>
              </a:rPr>
              <a:t>the</a:t>
            </a:r>
            <a:r>
              <a:rPr sz="2500" spc="40" dirty="0">
                <a:latin typeface="Trebuchet MS"/>
                <a:cs typeface="Trebuchet MS"/>
              </a:rPr>
              <a:t> </a:t>
            </a:r>
            <a:r>
              <a:rPr sz="2500" spc="235" dirty="0">
                <a:latin typeface="Trebuchet MS"/>
                <a:cs typeface="Trebuchet MS"/>
              </a:rPr>
              <a:t>AUC</a:t>
            </a:r>
            <a:r>
              <a:rPr sz="2500" spc="45" dirty="0">
                <a:latin typeface="Trebuchet MS"/>
                <a:cs typeface="Trebuchet MS"/>
              </a:rPr>
              <a:t> </a:t>
            </a:r>
            <a:r>
              <a:rPr sz="2500" spc="-40" dirty="0">
                <a:latin typeface="Trebuchet MS"/>
                <a:cs typeface="Trebuchet MS"/>
              </a:rPr>
              <a:t>score</a:t>
            </a:r>
            <a:r>
              <a:rPr sz="2500" spc="45" dirty="0">
                <a:latin typeface="Trebuchet MS"/>
                <a:cs typeface="Trebuchet MS"/>
              </a:rPr>
              <a:t> </a:t>
            </a:r>
            <a:r>
              <a:rPr sz="2500" spc="-35" dirty="0">
                <a:latin typeface="Trebuchet MS"/>
                <a:cs typeface="Trebuchet MS"/>
              </a:rPr>
              <a:t>is</a:t>
            </a:r>
            <a:r>
              <a:rPr sz="2500" spc="45" dirty="0">
                <a:latin typeface="Trebuchet MS"/>
                <a:cs typeface="Trebuchet MS"/>
              </a:rPr>
              <a:t> </a:t>
            </a:r>
            <a:r>
              <a:rPr sz="2500" spc="-40" dirty="0">
                <a:latin typeface="Trebuchet MS"/>
                <a:cs typeface="Trebuchet MS"/>
              </a:rPr>
              <a:t>relatively</a:t>
            </a:r>
            <a:r>
              <a:rPr sz="2500" spc="45" dirty="0">
                <a:latin typeface="Trebuchet MS"/>
                <a:cs typeface="Trebuchet MS"/>
              </a:rPr>
              <a:t> </a:t>
            </a:r>
            <a:r>
              <a:rPr sz="2500" spc="-190" dirty="0">
                <a:latin typeface="Trebuchet MS"/>
                <a:cs typeface="Trebuchet MS"/>
              </a:rPr>
              <a:t>low.</a:t>
            </a:r>
            <a:r>
              <a:rPr sz="2500" spc="40" dirty="0">
                <a:latin typeface="Trebuchet MS"/>
                <a:cs typeface="Trebuchet MS"/>
              </a:rPr>
              <a:t> </a:t>
            </a:r>
            <a:r>
              <a:rPr sz="2500" spc="-20" dirty="0">
                <a:latin typeface="Trebuchet MS"/>
                <a:cs typeface="Trebuchet MS"/>
              </a:rPr>
              <a:t>The</a:t>
            </a:r>
            <a:r>
              <a:rPr sz="2500" spc="45" dirty="0">
                <a:latin typeface="Trebuchet MS"/>
                <a:cs typeface="Trebuchet MS"/>
              </a:rPr>
              <a:t> </a:t>
            </a:r>
            <a:r>
              <a:rPr sz="2500" spc="10" dirty="0">
                <a:latin typeface="Trebuchet MS"/>
                <a:cs typeface="Trebuchet MS"/>
              </a:rPr>
              <a:t>reason</a:t>
            </a:r>
            <a:r>
              <a:rPr sz="2500" spc="45" dirty="0">
                <a:latin typeface="Trebuchet MS"/>
                <a:cs typeface="Trebuchet MS"/>
              </a:rPr>
              <a:t> </a:t>
            </a:r>
            <a:r>
              <a:rPr sz="2500" spc="10" dirty="0">
                <a:latin typeface="Trebuchet MS"/>
                <a:cs typeface="Trebuchet MS"/>
              </a:rPr>
              <a:t>might</a:t>
            </a:r>
            <a:r>
              <a:rPr sz="2500" spc="45" dirty="0">
                <a:latin typeface="Trebuchet MS"/>
                <a:cs typeface="Trebuchet MS"/>
              </a:rPr>
              <a:t> </a:t>
            </a:r>
            <a:r>
              <a:rPr sz="2500" spc="10" dirty="0">
                <a:latin typeface="Trebuchet MS"/>
                <a:cs typeface="Trebuchet MS"/>
              </a:rPr>
              <a:t>be</a:t>
            </a:r>
            <a:r>
              <a:rPr sz="2500" spc="40" dirty="0">
                <a:latin typeface="Trebuchet MS"/>
                <a:cs typeface="Trebuchet MS"/>
              </a:rPr>
              <a:t> </a:t>
            </a:r>
            <a:r>
              <a:rPr sz="2500" spc="5" dirty="0">
                <a:latin typeface="Trebuchet MS"/>
                <a:cs typeface="Trebuchet MS"/>
              </a:rPr>
              <a:t>due</a:t>
            </a:r>
            <a:r>
              <a:rPr sz="2500" spc="45" dirty="0">
                <a:latin typeface="Trebuchet MS"/>
                <a:cs typeface="Trebuchet MS"/>
              </a:rPr>
              <a:t> </a:t>
            </a:r>
            <a:r>
              <a:rPr sz="2500" spc="-40" dirty="0">
                <a:latin typeface="Trebuchet MS"/>
                <a:cs typeface="Trebuchet MS"/>
              </a:rPr>
              <a:t>to</a:t>
            </a:r>
            <a:r>
              <a:rPr sz="2500" spc="45" dirty="0">
                <a:latin typeface="Trebuchet MS"/>
                <a:cs typeface="Trebuchet MS"/>
              </a:rPr>
              <a:t> </a:t>
            </a:r>
            <a:r>
              <a:rPr sz="2500" spc="35" dirty="0">
                <a:latin typeface="Trebuchet MS"/>
                <a:cs typeface="Trebuchet MS"/>
              </a:rPr>
              <a:t>substandard </a:t>
            </a:r>
            <a:r>
              <a:rPr sz="2500" spc="-740" dirty="0">
                <a:latin typeface="Trebuchet MS"/>
                <a:cs typeface="Trebuchet MS"/>
              </a:rPr>
              <a:t> </a:t>
            </a:r>
            <a:r>
              <a:rPr sz="2500" spc="40" dirty="0">
                <a:latin typeface="Trebuchet MS"/>
                <a:cs typeface="Trebuchet MS"/>
              </a:rPr>
              <a:t>handling</a:t>
            </a:r>
            <a:r>
              <a:rPr sz="2500" spc="35" dirty="0">
                <a:latin typeface="Trebuchet MS"/>
                <a:cs typeface="Trebuchet MS"/>
              </a:rPr>
              <a:t> </a:t>
            </a:r>
            <a:r>
              <a:rPr sz="2500" spc="20" dirty="0">
                <a:latin typeface="Trebuchet MS"/>
                <a:cs typeface="Trebuchet MS"/>
              </a:rPr>
              <a:t>of</a:t>
            </a:r>
            <a:r>
              <a:rPr sz="2500" spc="35" dirty="0">
                <a:latin typeface="Trebuchet MS"/>
                <a:cs typeface="Trebuchet MS"/>
              </a:rPr>
              <a:t> </a:t>
            </a:r>
            <a:r>
              <a:rPr sz="2500" spc="10" dirty="0">
                <a:latin typeface="Trebuchet MS"/>
                <a:cs typeface="Trebuchet MS"/>
              </a:rPr>
              <a:t>missing</a:t>
            </a:r>
            <a:r>
              <a:rPr sz="2500" spc="35" dirty="0">
                <a:latin typeface="Trebuchet MS"/>
                <a:cs typeface="Trebuchet MS"/>
              </a:rPr>
              <a:t> </a:t>
            </a:r>
            <a:r>
              <a:rPr sz="2500" spc="-5" dirty="0">
                <a:latin typeface="Trebuchet MS"/>
                <a:cs typeface="Trebuchet MS"/>
              </a:rPr>
              <a:t>values</a:t>
            </a:r>
            <a:r>
              <a:rPr sz="2500" spc="40" dirty="0">
                <a:latin typeface="Trebuchet MS"/>
                <a:cs typeface="Trebuchet MS"/>
              </a:rPr>
              <a:t> </a:t>
            </a:r>
            <a:r>
              <a:rPr sz="2500" spc="-10" dirty="0">
                <a:latin typeface="Trebuchet MS"/>
                <a:cs typeface="Trebuchet MS"/>
              </a:rPr>
              <a:t>or</a:t>
            </a:r>
            <a:r>
              <a:rPr sz="2500" spc="35" dirty="0">
                <a:latin typeface="Trebuchet MS"/>
                <a:cs typeface="Trebuchet MS"/>
              </a:rPr>
              <a:t> </a:t>
            </a:r>
            <a:r>
              <a:rPr sz="2500" spc="-30" dirty="0">
                <a:latin typeface="Trebuchet MS"/>
                <a:cs typeface="Trebuchet MS"/>
              </a:rPr>
              <a:t>even</a:t>
            </a:r>
            <a:r>
              <a:rPr sz="2500" spc="35" dirty="0">
                <a:latin typeface="Trebuchet MS"/>
                <a:cs typeface="Trebuchet MS"/>
              </a:rPr>
              <a:t> </a:t>
            </a:r>
            <a:r>
              <a:rPr sz="2500" spc="5" dirty="0">
                <a:latin typeface="Trebuchet MS"/>
                <a:cs typeface="Trebuchet MS"/>
              </a:rPr>
              <a:t>due</a:t>
            </a:r>
            <a:r>
              <a:rPr sz="2500" spc="35" dirty="0">
                <a:latin typeface="Trebuchet MS"/>
                <a:cs typeface="Trebuchet MS"/>
              </a:rPr>
              <a:t> </a:t>
            </a:r>
            <a:r>
              <a:rPr sz="2500" spc="-40" dirty="0">
                <a:latin typeface="Trebuchet MS"/>
                <a:cs typeface="Trebuchet MS"/>
              </a:rPr>
              <a:t>to</a:t>
            </a:r>
            <a:r>
              <a:rPr sz="2500" spc="40" dirty="0">
                <a:latin typeface="Trebuchet MS"/>
                <a:cs typeface="Trebuchet MS"/>
              </a:rPr>
              <a:t> </a:t>
            </a:r>
            <a:r>
              <a:rPr sz="2500" spc="-55" dirty="0">
                <a:latin typeface="Trebuchet MS"/>
                <a:cs typeface="Trebuchet MS"/>
              </a:rPr>
              <a:t>overfitting.</a:t>
            </a:r>
            <a:r>
              <a:rPr sz="2500" spc="35" dirty="0">
                <a:latin typeface="Trebuchet MS"/>
                <a:cs typeface="Trebuchet MS"/>
              </a:rPr>
              <a:t> </a:t>
            </a:r>
            <a:r>
              <a:rPr sz="2500" spc="-20" dirty="0">
                <a:latin typeface="Trebuchet MS"/>
                <a:cs typeface="Trebuchet MS"/>
              </a:rPr>
              <a:t>The</a:t>
            </a:r>
            <a:r>
              <a:rPr sz="2500" spc="35" dirty="0">
                <a:latin typeface="Trebuchet MS"/>
                <a:cs typeface="Trebuchet MS"/>
              </a:rPr>
              <a:t> plan </a:t>
            </a:r>
            <a:r>
              <a:rPr sz="2500" spc="-35" dirty="0">
                <a:latin typeface="Trebuchet MS"/>
                <a:cs typeface="Trebuchet MS"/>
              </a:rPr>
              <a:t>is</a:t>
            </a:r>
            <a:r>
              <a:rPr sz="2500" spc="40" dirty="0">
                <a:latin typeface="Trebuchet MS"/>
                <a:cs typeface="Trebuchet MS"/>
              </a:rPr>
              <a:t> </a:t>
            </a:r>
            <a:r>
              <a:rPr sz="2500" spc="-40" dirty="0">
                <a:latin typeface="Trebuchet MS"/>
                <a:cs typeface="Trebuchet MS"/>
              </a:rPr>
              <a:t>to</a:t>
            </a:r>
            <a:r>
              <a:rPr sz="2500" spc="35" dirty="0">
                <a:latin typeface="Trebuchet MS"/>
                <a:cs typeface="Trebuchet MS"/>
              </a:rPr>
              <a:t> </a:t>
            </a:r>
            <a:r>
              <a:rPr sz="2500" spc="-15" dirty="0">
                <a:latin typeface="Trebuchet MS"/>
                <a:cs typeface="Trebuchet MS"/>
              </a:rPr>
              <a:t>improve</a:t>
            </a:r>
            <a:r>
              <a:rPr sz="2500" spc="35" dirty="0">
                <a:latin typeface="Trebuchet MS"/>
                <a:cs typeface="Trebuchet MS"/>
              </a:rPr>
              <a:t> </a:t>
            </a:r>
            <a:r>
              <a:rPr sz="2500" spc="235" dirty="0">
                <a:latin typeface="Trebuchet MS"/>
                <a:cs typeface="Trebuchet MS"/>
              </a:rPr>
              <a:t>AUC</a:t>
            </a:r>
            <a:r>
              <a:rPr sz="2500" spc="35" dirty="0">
                <a:latin typeface="Trebuchet MS"/>
                <a:cs typeface="Trebuchet MS"/>
              </a:rPr>
              <a:t> </a:t>
            </a:r>
            <a:r>
              <a:rPr sz="2500" spc="-40" dirty="0">
                <a:latin typeface="Trebuchet MS"/>
                <a:cs typeface="Trebuchet MS"/>
              </a:rPr>
              <a:t>score</a:t>
            </a:r>
            <a:r>
              <a:rPr sz="2500" spc="40" dirty="0">
                <a:latin typeface="Trebuchet MS"/>
                <a:cs typeface="Trebuchet MS"/>
              </a:rPr>
              <a:t> </a:t>
            </a:r>
            <a:r>
              <a:rPr sz="2500" spc="-30" dirty="0">
                <a:latin typeface="Trebuchet MS"/>
                <a:cs typeface="Trebuchet MS"/>
              </a:rPr>
              <a:t>in</a:t>
            </a:r>
            <a:r>
              <a:rPr sz="2500" spc="35" dirty="0">
                <a:latin typeface="Trebuchet MS"/>
                <a:cs typeface="Trebuchet MS"/>
              </a:rPr>
              <a:t> </a:t>
            </a:r>
            <a:r>
              <a:rPr sz="2500" spc="-100" dirty="0">
                <a:latin typeface="Trebuchet MS"/>
                <a:cs typeface="Trebuchet MS"/>
              </a:rPr>
              <a:t>future.</a:t>
            </a:r>
            <a:endParaRPr sz="2500">
              <a:latin typeface="Trebuchet MS"/>
              <a:cs typeface="Trebuchet MS"/>
            </a:endParaRPr>
          </a:p>
          <a:p>
            <a:pPr marL="12700" marR="718820">
              <a:lnSpc>
                <a:spcPct val="114999"/>
              </a:lnSpc>
            </a:pPr>
            <a:r>
              <a:rPr sz="2500" spc="45" dirty="0">
                <a:latin typeface="Trebuchet MS"/>
                <a:cs typeface="Trebuchet MS"/>
              </a:rPr>
              <a:t>For</a:t>
            </a:r>
            <a:r>
              <a:rPr sz="2500" spc="35" dirty="0">
                <a:latin typeface="Trebuchet MS"/>
                <a:cs typeface="Trebuchet MS"/>
              </a:rPr>
              <a:t> </a:t>
            </a:r>
            <a:r>
              <a:rPr sz="2500" spc="-50" dirty="0">
                <a:latin typeface="Trebuchet MS"/>
                <a:cs typeface="Trebuchet MS"/>
              </a:rPr>
              <a:t>the</a:t>
            </a:r>
            <a:r>
              <a:rPr sz="2500" spc="40" dirty="0">
                <a:latin typeface="Trebuchet MS"/>
                <a:cs typeface="Trebuchet MS"/>
              </a:rPr>
              <a:t> </a:t>
            </a:r>
            <a:r>
              <a:rPr sz="2500" spc="-65" dirty="0">
                <a:latin typeface="Trebuchet MS"/>
                <a:cs typeface="Trebuchet MS"/>
              </a:rPr>
              <a:t>next</a:t>
            </a:r>
            <a:r>
              <a:rPr sz="2500" spc="40" dirty="0">
                <a:latin typeface="Trebuchet MS"/>
                <a:cs typeface="Trebuchet MS"/>
              </a:rPr>
              <a:t> </a:t>
            </a:r>
            <a:r>
              <a:rPr sz="2500" spc="-40" dirty="0">
                <a:latin typeface="Trebuchet MS"/>
                <a:cs typeface="Trebuchet MS"/>
              </a:rPr>
              <a:t>phase,</a:t>
            </a:r>
            <a:r>
              <a:rPr sz="2500" spc="40" dirty="0">
                <a:latin typeface="Trebuchet MS"/>
                <a:cs typeface="Trebuchet MS"/>
              </a:rPr>
              <a:t> </a:t>
            </a:r>
            <a:r>
              <a:rPr sz="2500" spc="35" dirty="0">
                <a:latin typeface="Trebuchet MS"/>
                <a:cs typeface="Trebuchet MS"/>
              </a:rPr>
              <a:t>plan</a:t>
            </a:r>
            <a:r>
              <a:rPr sz="2500" spc="40" dirty="0">
                <a:latin typeface="Trebuchet MS"/>
                <a:cs typeface="Trebuchet MS"/>
              </a:rPr>
              <a:t> </a:t>
            </a:r>
            <a:r>
              <a:rPr sz="2500" spc="-35" dirty="0">
                <a:latin typeface="Trebuchet MS"/>
                <a:cs typeface="Trebuchet MS"/>
              </a:rPr>
              <a:t>is</a:t>
            </a:r>
            <a:r>
              <a:rPr sz="2500" spc="35" dirty="0">
                <a:latin typeface="Trebuchet MS"/>
                <a:cs typeface="Trebuchet MS"/>
              </a:rPr>
              <a:t> </a:t>
            </a:r>
            <a:r>
              <a:rPr sz="2500" spc="-40" dirty="0">
                <a:latin typeface="Trebuchet MS"/>
                <a:cs typeface="Trebuchet MS"/>
              </a:rPr>
              <a:t>to</a:t>
            </a:r>
            <a:r>
              <a:rPr sz="2500" spc="40" dirty="0">
                <a:latin typeface="Trebuchet MS"/>
                <a:cs typeface="Trebuchet MS"/>
              </a:rPr>
              <a:t> </a:t>
            </a:r>
            <a:r>
              <a:rPr sz="2500" spc="-5" dirty="0">
                <a:latin typeface="Trebuchet MS"/>
                <a:cs typeface="Trebuchet MS"/>
              </a:rPr>
              <a:t>perform</a:t>
            </a:r>
            <a:r>
              <a:rPr sz="2500" spc="40" dirty="0">
                <a:latin typeface="Trebuchet MS"/>
                <a:cs typeface="Trebuchet MS"/>
              </a:rPr>
              <a:t> </a:t>
            </a:r>
            <a:r>
              <a:rPr sz="2500" spc="-15" dirty="0">
                <a:latin typeface="Trebuchet MS"/>
                <a:cs typeface="Trebuchet MS"/>
              </a:rPr>
              <a:t>feature</a:t>
            </a:r>
            <a:r>
              <a:rPr sz="2500" spc="40" dirty="0">
                <a:latin typeface="Trebuchet MS"/>
                <a:cs typeface="Trebuchet MS"/>
              </a:rPr>
              <a:t> </a:t>
            </a:r>
            <a:r>
              <a:rPr sz="2500" spc="10" dirty="0">
                <a:latin typeface="Trebuchet MS"/>
                <a:cs typeface="Trebuchet MS"/>
              </a:rPr>
              <a:t>engineering</a:t>
            </a:r>
            <a:r>
              <a:rPr sz="2500" spc="40" dirty="0">
                <a:latin typeface="Trebuchet MS"/>
                <a:cs typeface="Trebuchet MS"/>
              </a:rPr>
              <a:t> </a:t>
            </a:r>
            <a:r>
              <a:rPr sz="2500" spc="80" dirty="0">
                <a:latin typeface="Trebuchet MS"/>
                <a:cs typeface="Trebuchet MS"/>
              </a:rPr>
              <a:t>and</a:t>
            </a:r>
            <a:r>
              <a:rPr sz="2500" spc="35" dirty="0">
                <a:latin typeface="Trebuchet MS"/>
                <a:cs typeface="Trebuchet MS"/>
              </a:rPr>
              <a:t> </a:t>
            </a:r>
            <a:r>
              <a:rPr sz="2500" spc="-5" dirty="0">
                <a:latin typeface="Trebuchet MS"/>
                <a:cs typeface="Trebuchet MS"/>
              </a:rPr>
              <a:t>build</a:t>
            </a:r>
            <a:r>
              <a:rPr sz="2500" spc="40" dirty="0">
                <a:latin typeface="Trebuchet MS"/>
                <a:cs typeface="Trebuchet MS"/>
              </a:rPr>
              <a:t> </a:t>
            </a:r>
            <a:r>
              <a:rPr sz="2500" spc="-80" dirty="0">
                <a:latin typeface="Trebuchet MS"/>
                <a:cs typeface="Trebuchet MS"/>
              </a:rPr>
              <a:t>new</a:t>
            </a:r>
            <a:r>
              <a:rPr sz="2500" spc="40" dirty="0">
                <a:latin typeface="Trebuchet MS"/>
                <a:cs typeface="Trebuchet MS"/>
              </a:rPr>
              <a:t> </a:t>
            </a:r>
            <a:r>
              <a:rPr sz="2500" spc="-30" dirty="0">
                <a:latin typeface="Trebuchet MS"/>
                <a:cs typeface="Trebuchet MS"/>
              </a:rPr>
              <a:t>columns</a:t>
            </a:r>
            <a:r>
              <a:rPr sz="2500" spc="40" dirty="0">
                <a:latin typeface="Trebuchet MS"/>
                <a:cs typeface="Trebuchet MS"/>
              </a:rPr>
              <a:t> </a:t>
            </a:r>
            <a:r>
              <a:rPr sz="2500" spc="50" dirty="0">
                <a:latin typeface="Trebuchet MS"/>
                <a:cs typeface="Trebuchet MS"/>
              </a:rPr>
              <a:t>based</a:t>
            </a:r>
            <a:r>
              <a:rPr sz="2500" spc="40" dirty="0">
                <a:latin typeface="Trebuchet MS"/>
                <a:cs typeface="Trebuchet MS"/>
              </a:rPr>
              <a:t> </a:t>
            </a:r>
            <a:r>
              <a:rPr sz="2500" spc="15" dirty="0">
                <a:latin typeface="Trebuchet MS"/>
                <a:cs typeface="Trebuchet MS"/>
              </a:rPr>
              <a:t>on</a:t>
            </a:r>
            <a:r>
              <a:rPr sz="2500" spc="35" dirty="0">
                <a:latin typeface="Trebuchet MS"/>
                <a:cs typeface="Trebuchet MS"/>
              </a:rPr>
              <a:t> </a:t>
            </a:r>
            <a:r>
              <a:rPr sz="2500" spc="-50" dirty="0">
                <a:latin typeface="Trebuchet MS"/>
                <a:cs typeface="Trebuchet MS"/>
              </a:rPr>
              <a:t>the</a:t>
            </a:r>
            <a:r>
              <a:rPr sz="2500" spc="40" dirty="0">
                <a:latin typeface="Trebuchet MS"/>
                <a:cs typeface="Trebuchet MS"/>
              </a:rPr>
              <a:t> </a:t>
            </a:r>
            <a:r>
              <a:rPr sz="2500" spc="-30" dirty="0">
                <a:latin typeface="Trebuchet MS"/>
                <a:cs typeface="Trebuchet MS"/>
              </a:rPr>
              <a:t>correlation</a:t>
            </a:r>
            <a:r>
              <a:rPr sz="2500" spc="40" dirty="0">
                <a:latin typeface="Trebuchet MS"/>
                <a:cs typeface="Trebuchet MS"/>
              </a:rPr>
              <a:t> </a:t>
            </a:r>
            <a:r>
              <a:rPr sz="2500" spc="-85" dirty="0">
                <a:latin typeface="Trebuchet MS"/>
                <a:cs typeface="Trebuchet MS"/>
              </a:rPr>
              <a:t>with</a:t>
            </a:r>
            <a:r>
              <a:rPr sz="2500" spc="40" dirty="0">
                <a:latin typeface="Trebuchet MS"/>
                <a:cs typeface="Trebuchet MS"/>
              </a:rPr>
              <a:t> </a:t>
            </a:r>
            <a:r>
              <a:rPr sz="2500" spc="-50" dirty="0">
                <a:latin typeface="Trebuchet MS"/>
                <a:cs typeface="Trebuchet MS"/>
              </a:rPr>
              <a:t>the</a:t>
            </a:r>
            <a:r>
              <a:rPr sz="2500" spc="40" dirty="0">
                <a:latin typeface="Trebuchet MS"/>
                <a:cs typeface="Trebuchet MS"/>
              </a:rPr>
              <a:t> </a:t>
            </a:r>
            <a:r>
              <a:rPr sz="2500" spc="15" dirty="0">
                <a:latin typeface="Trebuchet MS"/>
                <a:cs typeface="Trebuchet MS"/>
              </a:rPr>
              <a:t>target </a:t>
            </a:r>
            <a:r>
              <a:rPr sz="2500" spc="-740" dirty="0">
                <a:latin typeface="Trebuchet MS"/>
                <a:cs typeface="Trebuchet MS"/>
              </a:rPr>
              <a:t> </a:t>
            </a:r>
            <a:r>
              <a:rPr sz="2500" spc="-45" dirty="0">
                <a:latin typeface="Trebuchet MS"/>
                <a:cs typeface="Trebuchet MS"/>
              </a:rPr>
              <a:t>variable.</a:t>
            </a:r>
            <a:endParaRPr sz="2500">
              <a:latin typeface="Trebuchet MS"/>
              <a:cs typeface="Trebuchet MS"/>
            </a:endParaRPr>
          </a:p>
          <a:p>
            <a:pPr marL="112395">
              <a:lnSpc>
                <a:spcPct val="100000"/>
              </a:lnSpc>
              <a:spcBef>
                <a:spcPts val="450"/>
              </a:spcBef>
            </a:pPr>
            <a:r>
              <a:rPr sz="2500" spc="-20" dirty="0">
                <a:latin typeface="Trebuchet MS"/>
                <a:cs typeface="Trebuchet MS"/>
              </a:rPr>
              <a:t>The</a:t>
            </a:r>
            <a:r>
              <a:rPr sz="2500" spc="40" dirty="0">
                <a:latin typeface="Trebuchet MS"/>
                <a:cs typeface="Trebuchet MS"/>
              </a:rPr>
              <a:t> </a:t>
            </a:r>
            <a:r>
              <a:rPr sz="2500" dirty="0">
                <a:latin typeface="Trebuchet MS"/>
                <a:cs typeface="Trebuchet MS"/>
              </a:rPr>
              <a:t>hyperparameter</a:t>
            </a:r>
            <a:r>
              <a:rPr sz="2500" spc="40" dirty="0">
                <a:latin typeface="Trebuchet MS"/>
                <a:cs typeface="Trebuchet MS"/>
              </a:rPr>
              <a:t> </a:t>
            </a:r>
            <a:r>
              <a:rPr sz="2500" spc="15" dirty="0">
                <a:latin typeface="Trebuchet MS"/>
                <a:cs typeface="Trebuchet MS"/>
              </a:rPr>
              <a:t>tuning</a:t>
            </a:r>
            <a:r>
              <a:rPr sz="2500" spc="45" dirty="0">
                <a:latin typeface="Trebuchet MS"/>
                <a:cs typeface="Trebuchet MS"/>
              </a:rPr>
              <a:t> </a:t>
            </a:r>
            <a:r>
              <a:rPr sz="2500" spc="-35" dirty="0">
                <a:latin typeface="Trebuchet MS"/>
                <a:cs typeface="Trebuchet MS"/>
              </a:rPr>
              <a:t>is</a:t>
            </a:r>
            <a:r>
              <a:rPr sz="2500" spc="40" dirty="0">
                <a:latin typeface="Trebuchet MS"/>
                <a:cs typeface="Trebuchet MS"/>
              </a:rPr>
              <a:t> </a:t>
            </a:r>
            <a:r>
              <a:rPr sz="2500" spc="15" dirty="0">
                <a:latin typeface="Trebuchet MS"/>
                <a:cs typeface="Trebuchet MS"/>
              </a:rPr>
              <a:t>also</a:t>
            </a:r>
            <a:r>
              <a:rPr sz="2500" spc="45" dirty="0">
                <a:latin typeface="Trebuchet MS"/>
                <a:cs typeface="Trebuchet MS"/>
              </a:rPr>
              <a:t> </a:t>
            </a:r>
            <a:r>
              <a:rPr sz="2500" spc="25" dirty="0">
                <a:latin typeface="Trebuchet MS"/>
                <a:cs typeface="Trebuchet MS"/>
              </a:rPr>
              <a:t>planned</a:t>
            </a:r>
            <a:r>
              <a:rPr sz="2500" spc="40" dirty="0">
                <a:latin typeface="Trebuchet MS"/>
                <a:cs typeface="Trebuchet MS"/>
              </a:rPr>
              <a:t> </a:t>
            </a:r>
            <a:r>
              <a:rPr sz="2500" spc="-40" dirty="0">
                <a:latin typeface="Trebuchet MS"/>
                <a:cs typeface="Trebuchet MS"/>
              </a:rPr>
              <a:t>to</a:t>
            </a:r>
            <a:r>
              <a:rPr sz="2500" spc="45" dirty="0">
                <a:latin typeface="Trebuchet MS"/>
                <a:cs typeface="Trebuchet MS"/>
              </a:rPr>
              <a:t> </a:t>
            </a:r>
            <a:r>
              <a:rPr sz="2500" spc="-40" dirty="0">
                <a:latin typeface="Trebuchet MS"/>
                <a:cs typeface="Trebuchet MS"/>
              </a:rPr>
              <a:t>implement</a:t>
            </a:r>
            <a:r>
              <a:rPr sz="2500" spc="40" dirty="0">
                <a:latin typeface="Trebuchet MS"/>
                <a:cs typeface="Trebuchet MS"/>
              </a:rPr>
              <a:t> </a:t>
            </a:r>
            <a:r>
              <a:rPr sz="2500" dirty="0">
                <a:latin typeface="Trebuchet MS"/>
                <a:cs typeface="Trebuchet MS"/>
              </a:rPr>
              <a:t>for</a:t>
            </a:r>
            <a:r>
              <a:rPr sz="2500" spc="45" dirty="0">
                <a:latin typeface="Trebuchet MS"/>
                <a:cs typeface="Trebuchet MS"/>
              </a:rPr>
              <a:t> </a:t>
            </a:r>
            <a:r>
              <a:rPr sz="2500" spc="-50" dirty="0">
                <a:latin typeface="Trebuchet MS"/>
                <a:cs typeface="Trebuchet MS"/>
              </a:rPr>
              <a:t>the</a:t>
            </a:r>
            <a:r>
              <a:rPr sz="2500" spc="40" dirty="0">
                <a:latin typeface="Trebuchet MS"/>
                <a:cs typeface="Trebuchet MS"/>
              </a:rPr>
              <a:t> </a:t>
            </a:r>
            <a:r>
              <a:rPr sz="2500" spc="-65" dirty="0">
                <a:latin typeface="Trebuchet MS"/>
                <a:cs typeface="Trebuchet MS"/>
              </a:rPr>
              <a:t>next</a:t>
            </a:r>
            <a:r>
              <a:rPr sz="2500" spc="45" dirty="0">
                <a:latin typeface="Trebuchet MS"/>
                <a:cs typeface="Trebuchet MS"/>
              </a:rPr>
              <a:t> </a:t>
            </a:r>
            <a:r>
              <a:rPr sz="2500" spc="35" dirty="0">
                <a:latin typeface="Trebuchet MS"/>
                <a:cs typeface="Trebuchet MS"/>
              </a:rPr>
              <a:t>phase</a:t>
            </a:r>
            <a:r>
              <a:rPr sz="2500" spc="40" dirty="0">
                <a:latin typeface="Trebuchet MS"/>
                <a:cs typeface="Trebuchet MS"/>
              </a:rPr>
              <a:t> </a:t>
            </a:r>
            <a:r>
              <a:rPr sz="2500" spc="-40" dirty="0">
                <a:latin typeface="Trebuchet MS"/>
                <a:cs typeface="Trebuchet MS"/>
              </a:rPr>
              <a:t>to</a:t>
            </a:r>
            <a:r>
              <a:rPr sz="2500" spc="45" dirty="0">
                <a:latin typeface="Trebuchet MS"/>
                <a:cs typeface="Trebuchet MS"/>
              </a:rPr>
              <a:t> </a:t>
            </a:r>
            <a:r>
              <a:rPr sz="2500" spc="-55" dirty="0">
                <a:latin typeface="Trebuchet MS"/>
                <a:cs typeface="Trebuchet MS"/>
              </a:rPr>
              <a:t>set</a:t>
            </a:r>
            <a:r>
              <a:rPr sz="2500" spc="40" dirty="0">
                <a:latin typeface="Trebuchet MS"/>
                <a:cs typeface="Trebuchet MS"/>
              </a:rPr>
              <a:t> </a:t>
            </a:r>
            <a:r>
              <a:rPr sz="2500" dirty="0">
                <a:latin typeface="Trebuchet MS"/>
                <a:cs typeface="Trebuchet MS"/>
              </a:rPr>
              <a:t>hyperparameters</a:t>
            </a:r>
            <a:r>
              <a:rPr sz="2500" spc="45" dirty="0">
                <a:latin typeface="Trebuchet MS"/>
                <a:cs typeface="Trebuchet MS"/>
              </a:rPr>
              <a:t> </a:t>
            </a:r>
            <a:r>
              <a:rPr sz="2500" dirty="0">
                <a:latin typeface="Trebuchet MS"/>
                <a:cs typeface="Trebuchet MS"/>
              </a:rPr>
              <a:t>for</a:t>
            </a:r>
            <a:r>
              <a:rPr sz="2500" spc="40" dirty="0">
                <a:latin typeface="Trebuchet MS"/>
                <a:cs typeface="Trebuchet MS"/>
              </a:rPr>
              <a:t> </a:t>
            </a:r>
            <a:r>
              <a:rPr sz="2500" spc="15" dirty="0">
                <a:latin typeface="Trebuchet MS"/>
                <a:cs typeface="Trebuchet MS"/>
              </a:rPr>
              <a:t>learning</a:t>
            </a:r>
            <a:r>
              <a:rPr sz="2500" spc="45" dirty="0">
                <a:latin typeface="Trebuchet MS"/>
                <a:cs typeface="Trebuchet MS"/>
              </a:rPr>
              <a:t> </a:t>
            </a:r>
            <a:r>
              <a:rPr sz="2500" spc="-50" dirty="0">
                <a:latin typeface="Trebuchet MS"/>
                <a:cs typeface="Trebuchet MS"/>
              </a:rPr>
              <a:t>the</a:t>
            </a:r>
            <a:r>
              <a:rPr sz="2500" spc="40" dirty="0">
                <a:latin typeface="Trebuchet MS"/>
                <a:cs typeface="Trebuchet MS"/>
              </a:rPr>
              <a:t> </a:t>
            </a:r>
            <a:r>
              <a:rPr sz="2500" spc="10" dirty="0">
                <a:latin typeface="Trebuchet MS"/>
                <a:cs typeface="Trebuchet MS"/>
              </a:rPr>
              <a:t>algorithm</a:t>
            </a:r>
            <a:endParaRPr sz="25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858" y="18771"/>
            <a:ext cx="3950335" cy="635000"/>
          </a:xfrm>
          <a:prstGeom prst="rect">
            <a:avLst/>
          </a:prstGeom>
        </p:spPr>
        <p:txBody>
          <a:bodyPr vert="horz" wrap="square" lIns="0" tIns="12700" rIns="0" bIns="0" rtlCol="0">
            <a:spAutoFit/>
          </a:bodyPr>
          <a:lstStyle/>
          <a:p>
            <a:pPr marL="12700">
              <a:lnSpc>
                <a:spcPct val="100000"/>
              </a:lnSpc>
              <a:spcBef>
                <a:spcPts val="100"/>
              </a:spcBef>
            </a:pPr>
            <a:r>
              <a:rPr sz="4000" spc="30" dirty="0">
                <a:latin typeface="Cambria"/>
                <a:cs typeface="Cambria"/>
              </a:rPr>
              <a:t>Project</a:t>
            </a:r>
            <a:r>
              <a:rPr sz="4000" spc="100" dirty="0">
                <a:latin typeface="Cambria"/>
                <a:cs typeface="Cambria"/>
              </a:rPr>
              <a:t> </a:t>
            </a:r>
            <a:r>
              <a:rPr sz="4000" spc="90" dirty="0">
                <a:latin typeface="Cambria"/>
                <a:cs typeface="Cambria"/>
              </a:rPr>
              <a:t>Abstract</a:t>
            </a:r>
            <a:endParaRPr sz="4000">
              <a:latin typeface="Cambria"/>
              <a:cs typeface="Cambria"/>
            </a:endParaRPr>
          </a:p>
        </p:txBody>
      </p:sp>
      <p:sp>
        <p:nvSpPr>
          <p:cNvPr id="3" name="object 3"/>
          <p:cNvSpPr txBox="1"/>
          <p:nvPr/>
        </p:nvSpPr>
        <p:spPr>
          <a:xfrm>
            <a:off x="-12700" y="722088"/>
            <a:ext cx="16455390" cy="8826500"/>
          </a:xfrm>
          <a:prstGeom prst="rect">
            <a:avLst/>
          </a:prstGeom>
        </p:spPr>
        <p:txBody>
          <a:bodyPr vert="horz" wrap="square" lIns="0" tIns="11430" rIns="0" bIns="0" rtlCol="0">
            <a:spAutoFit/>
          </a:bodyPr>
          <a:lstStyle/>
          <a:p>
            <a:pPr marL="139700" marR="5080">
              <a:lnSpc>
                <a:spcPct val="117700"/>
              </a:lnSpc>
              <a:spcBef>
                <a:spcPts val="90"/>
              </a:spcBef>
            </a:pPr>
            <a:r>
              <a:rPr sz="1950" i="1" dirty="0">
                <a:latin typeface="Trebuchet MS"/>
                <a:cs typeface="Trebuchet MS"/>
              </a:rPr>
              <a:t>The </a:t>
            </a:r>
            <a:r>
              <a:rPr sz="1950" i="1" spc="-10" dirty="0">
                <a:latin typeface="Trebuchet MS"/>
                <a:cs typeface="Trebuchet MS"/>
              </a:rPr>
              <a:t>course </a:t>
            </a:r>
            <a:r>
              <a:rPr sz="1950" i="1" spc="-40" dirty="0">
                <a:latin typeface="Trebuchet MS"/>
                <a:cs typeface="Trebuchet MS"/>
              </a:rPr>
              <a:t>project is </a:t>
            </a:r>
            <a:r>
              <a:rPr sz="1950" i="1" spc="60" dirty="0">
                <a:latin typeface="Trebuchet MS"/>
                <a:cs typeface="Trebuchet MS"/>
              </a:rPr>
              <a:t>based </a:t>
            </a:r>
            <a:r>
              <a:rPr sz="1950" i="1" spc="30" dirty="0">
                <a:latin typeface="Trebuchet MS"/>
                <a:cs typeface="Trebuchet MS"/>
              </a:rPr>
              <a:t>on </a:t>
            </a:r>
            <a:r>
              <a:rPr sz="1950" i="1" spc="-40" dirty="0">
                <a:latin typeface="Trebuchet MS"/>
                <a:cs typeface="Trebuchet MS"/>
              </a:rPr>
              <a:t>the </a:t>
            </a:r>
            <a:r>
              <a:rPr sz="1950" i="1" spc="70" dirty="0">
                <a:latin typeface="Trebuchet MS"/>
                <a:cs typeface="Trebuchet MS"/>
              </a:rPr>
              <a:t>Home </a:t>
            </a:r>
            <a:r>
              <a:rPr sz="1950" i="1" dirty="0">
                <a:latin typeface="Trebuchet MS"/>
                <a:cs typeface="Trebuchet MS"/>
              </a:rPr>
              <a:t>Credit </a:t>
            </a:r>
            <a:r>
              <a:rPr sz="1950" i="1" spc="15" dirty="0">
                <a:latin typeface="Trebuchet MS"/>
                <a:cs typeface="Trebuchet MS"/>
              </a:rPr>
              <a:t>Default </a:t>
            </a:r>
            <a:r>
              <a:rPr sz="1950" i="1" spc="20" dirty="0">
                <a:latin typeface="Trebuchet MS"/>
                <a:cs typeface="Trebuchet MS"/>
              </a:rPr>
              <a:t>Risk </a:t>
            </a:r>
            <a:r>
              <a:rPr sz="1950" i="1" spc="155" dirty="0">
                <a:latin typeface="Trebuchet MS"/>
                <a:cs typeface="Trebuchet MS"/>
              </a:rPr>
              <a:t>(HDR) </a:t>
            </a:r>
            <a:r>
              <a:rPr sz="1950" i="1" spc="-70" dirty="0">
                <a:latin typeface="Trebuchet MS"/>
                <a:cs typeface="Trebuchet MS"/>
              </a:rPr>
              <a:t>(https://</a:t>
            </a:r>
            <a:r>
              <a:rPr sz="1950" i="1" spc="-70" dirty="0">
                <a:latin typeface="Trebuchet MS"/>
                <a:cs typeface="Trebuchet MS"/>
                <a:hlinkClick r:id="rId2"/>
              </a:rPr>
              <a:t>www.kaggle.com/c/home-credit-default-risk/). </a:t>
            </a:r>
            <a:r>
              <a:rPr sz="1950" i="1" spc="45" dirty="0">
                <a:latin typeface="Trebuchet MS"/>
                <a:cs typeface="Trebuchet MS"/>
              </a:rPr>
              <a:t>In </a:t>
            </a:r>
            <a:r>
              <a:rPr sz="1950" i="1" spc="-10" dirty="0">
                <a:latin typeface="Trebuchet MS"/>
                <a:cs typeface="Trebuchet MS"/>
              </a:rPr>
              <a:t>order </a:t>
            </a:r>
            <a:r>
              <a:rPr sz="1950" i="1" spc="-40" dirty="0">
                <a:latin typeface="Trebuchet MS"/>
                <a:cs typeface="Trebuchet MS"/>
              </a:rPr>
              <a:t>to </a:t>
            </a:r>
            <a:r>
              <a:rPr sz="1950" i="1" spc="-35" dirty="0">
                <a:latin typeface="Trebuchet MS"/>
                <a:cs typeface="Trebuchet MS"/>
              </a:rPr>
              <a:t> </a:t>
            </a:r>
            <a:r>
              <a:rPr sz="1950" i="1" dirty="0">
                <a:latin typeface="Trebuchet MS"/>
                <a:cs typeface="Trebuchet MS"/>
              </a:rPr>
              <a:t>appropriately</a:t>
            </a:r>
            <a:r>
              <a:rPr sz="1950" i="1" spc="25" dirty="0">
                <a:latin typeface="Trebuchet MS"/>
                <a:cs typeface="Trebuchet MS"/>
              </a:rPr>
              <a:t> </a:t>
            </a:r>
            <a:r>
              <a:rPr sz="1950" i="1" spc="35" dirty="0">
                <a:latin typeface="Trebuchet MS"/>
                <a:cs typeface="Trebuchet MS"/>
              </a:rPr>
              <a:t>award</a:t>
            </a:r>
            <a:r>
              <a:rPr sz="1950" i="1" spc="25" dirty="0">
                <a:latin typeface="Trebuchet MS"/>
                <a:cs typeface="Trebuchet MS"/>
              </a:rPr>
              <a:t> </a:t>
            </a:r>
            <a:r>
              <a:rPr sz="1950" i="1" spc="15" dirty="0">
                <a:latin typeface="Trebuchet MS"/>
                <a:cs typeface="Trebuchet MS"/>
              </a:rPr>
              <a:t>loans</a:t>
            </a:r>
            <a:r>
              <a:rPr sz="1950" i="1" spc="30" dirty="0">
                <a:latin typeface="Trebuchet MS"/>
                <a:cs typeface="Trebuchet MS"/>
              </a:rPr>
              <a:t> </a:t>
            </a:r>
            <a:r>
              <a:rPr sz="1950" i="1" spc="-40" dirty="0">
                <a:latin typeface="Trebuchet MS"/>
                <a:cs typeface="Trebuchet MS"/>
              </a:rPr>
              <a:t>to</a:t>
            </a:r>
            <a:r>
              <a:rPr sz="1950" i="1" spc="25" dirty="0">
                <a:latin typeface="Trebuchet MS"/>
                <a:cs typeface="Trebuchet MS"/>
              </a:rPr>
              <a:t> </a:t>
            </a:r>
            <a:r>
              <a:rPr sz="1950" i="1" spc="-15" dirty="0">
                <a:latin typeface="Trebuchet MS"/>
                <a:cs typeface="Trebuchet MS"/>
              </a:rPr>
              <a:t>those</a:t>
            </a:r>
            <a:r>
              <a:rPr sz="1950" i="1" spc="25" dirty="0">
                <a:latin typeface="Trebuchet MS"/>
                <a:cs typeface="Trebuchet MS"/>
              </a:rPr>
              <a:t> </a:t>
            </a:r>
            <a:r>
              <a:rPr sz="1950" i="1" spc="-30" dirty="0">
                <a:latin typeface="Trebuchet MS"/>
                <a:cs typeface="Trebuchet MS"/>
              </a:rPr>
              <a:t>who</a:t>
            </a:r>
            <a:r>
              <a:rPr sz="1950" i="1" spc="30" dirty="0">
                <a:latin typeface="Trebuchet MS"/>
                <a:cs typeface="Trebuchet MS"/>
              </a:rPr>
              <a:t> </a:t>
            </a:r>
            <a:r>
              <a:rPr sz="1950" i="1" spc="60" dirty="0">
                <a:latin typeface="Trebuchet MS"/>
                <a:cs typeface="Trebuchet MS"/>
              </a:rPr>
              <a:t>can</a:t>
            </a:r>
            <a:r>
              <a:rPr sz="1950" i="1" spc="25" dirty="0">
                <a:latin typeface="Trebuchet MS"/>
                <a:cs typeface="Trebuchet MS"/>
              </a:rPr>
              <a:t> repay </a:t>
            </a:r>
            <a:r>
              <a:rPr sz="1950" i="1" spc="-30" dirty="0">
                <a:latin typeface="Trebuchet MS"/>
                <a:cs typeface="Trebuchet MS"/>
              </a:rPr>
              <a:t>them</a:t>
            </a:r>
            <a:r>
              <a:rPr sz="1950" i="1" spc="30" dirty="0">
                <a:latin typeface="Trebuchet MS"/>
                <a:cs typeface="Trebuchet MS"/>
              </a:rPr>
              <a:t> </a:t>
            </a:r>
            <a:r>
              <a:rPr sz="1950" i="1" spc="85" dirty="0">
                <a:latin typeface="Trebuchet MS"/>
                <a:cs typeface="Trebuchet MS"/>
              </a:rPr>
              <a:t>and</a:t>
            </a:r>
            <a:r>
              <a:rPr sz="1950" i="1" spc="25" dirty="0">
                <a:latin typeface="Trebuchet MS"/>
                <a:cs typeface="Trebuchet MS"/>
              </a:rPr>
              <a:t> </a:t>
            </a:r>
            <a:r>
              <a:rPr sz="1950" i="1" spc="-40" dirty="0">
                <a:latin typeface="Trebuchet MS"/>
                <a:cs typeface="Trebuchet MS"/>
              </a:rPr>
              <a:t>turn</a:t>
            </a:r>
            <a:r>
              <a:rPr sz="1950" i="1" spc="25" dirty="0">
                <a:latin typeface="Trebuchet MS"/>
                <a:cs typeface="Trebuchet MS"/>
              </a:rPr>
              <a:t> </a:t>
            </a:r>
            <a:r>
              <a:rPr sz="1950" i="1" spc="40" dirty="0">
                <a:latin typeface="Trebuchet MS"/>
                <a:cs typeface="Trebuchet MS"/>
              </a:rPr>
              <a:t>away</a:t>
            </a:r>
            <a:r>
              <a:rPr sz="1950" i="1" spc="30" dirty="0">
                <a:latin typeface="Trebuchet MS"/>
                <a:cs typeface="Trebuchet MS"/>
              </a:rPr>
              <a:t> </a:t>
            </a:r>
            <a:r>
              <a:rPr sz="1950" i="1" spc="-15" dirty="0">
                <a:latin typeface="Trebuchet MS"/>
                <a:cs typeface="Trebuchet MS"/>
              </a:rPr>
              <a:t>those</a:t>
            </a:r>
            <a:r>
              <a:rPr sz="1950" i="1" spc="25" dirty="0">
                <a:latin typeface="Trebuchet MS"/>
                <a:cs typeface="Trebuchet MS"/>
              </a:rPr>
              <a:t> </a:t>
            </a:r>
            <a:r>
              <a:rPr sz="1950" i="1" spc="-30" dirty="0">
                <a:latin typeface="Trebuchet MS"/>
                <a:cs typeface="Trebuchet MS"/>
              </a:rPr>
              <a:t>who</a:t>
            </a:r>
            <a:r>
              <a:rPr sz="1950" i="1" spc="25" dirty="0">
                <a:latin typeface="Trebuchet MS"/>
                <a:cs typeface="Trebuchet MS"/>
              </a:rPr>
              <a:t> </a:t>
            </a:r>
            <a:r>
              <a:rPr sz="1950" i="1" spc="-30" dirty="0">
                <a:latin typeface="Trebuchet MS"/>
                <a:cs typeface="Trebuchet MS"/>
              </a:rPr>
              <a:t>cannot,</a:t>
            </a:r>
            <a:r>
              <a:rPr sz="1950" i="1" spc="30" dirty="0">
                <a:latin typeface="Trebuchet MS"/>
                <a:cs typeface="Trebuchet MS"/>
              </a:rPr>
              <a:t> </a:t>
            </a:r>
            <a:r>
              <a:rPr sz="1950" i="1" spc="-40" dirty="0">
                <a:latin typeface="Trebuchet MS"/>
                <a:cs typeface="Trebuchet MS"/>
              </a:rPr>
              <a:t>the</a:t>
            </a:r>
            <a:r>
              <a:rPr sz="1950" i="1" spc="25" dirty="0">
                <a:latin typeface="Trebuchet MS"/>
                <a:cs typeface="Trebuchet MS"/>
              </a:rPr>
              <a:t> </a:t>
            </a:r>
            <a:r>
              <a:rPr sz="1950" i="1" spc="70" dirty="0">
                <a:latin typeface="Trebuchet MS"/>
                <a:cs typeface="Trebuchet MS"/>
              </a:rPr>
              <a:t>Home</a:t>
            </a:r>
            <a:r>
              <a:rPr sz="1950" i="1" spc="25" dirty="0">
                <a:latin typeface="Trebuchet MS"/>
                <a:cs typeface="Trebuchet MS"/>
              </a:rPr>
              <a:t> </a:t>
            </a:r>
            <a:r>
              <a:rPr sz="1950" i="1" dirty="0">
                <a:latin typeface="Trebuchet MS"/>
                <a:cs typeface="Trebuchet MS"/>
              </a:rPr>
              <a:t>Credit</a:t>
            </a:r>
            <a:r>
              <a:rPr sz="1950" i="1" spc="30" dirty="0">
                <a:latin typeface="Trebuchet MS"/>
                <a:cs typeface="Trebuchet MS"/>
              </a:rPr>
              <a:t> </a:t>
            </a:r>
            <a:r>
              <a:rPr sz="1950" i="1" spc="15" dirty="0">
                <a:latin typeface="Trebuchet MS"/>
                <a:cs typeface="Trebuchet MS"/>
              </a:rPr>
              <a:t>Default</a:t>
            </a:r>
            <a:r>
              <a:rPr sz="1950" i="1" spc="25" dirty="0">
                <a:latin typeface="Trebuchet MS"/>
                <a:cs typeface="Trebuchet MS"/>
              </a:rPr>
              <a:t> </a:t>
            </a:r>
            <a:r>
              <a:rPr sz="1950" i="1" spc="20" dirty="0">
                <a:latin typeface="Trebuchet MS"/>
                <a:cs typeface="Trebuchet MS"/>
              </a:rPr>
              <a:t>Risk</a:t>
            </a:r>
            <a:r>
              <a:rPr sz="1950" i="1" spc="25" dirty="0">
                <a:latin typeface="Trebuchet MS"/>
                <a:cs typeface="Trebuchet MS"/>
              </a:rPr>
              <a:t> </a:t>
            </a:r>
            <a:r>
              <a:rPr sz="1950" i="1" spc="45" dirty="0">
                <a:latin typeface="Trebuchet MS"/>
                <a:cs typeface="Trebuchet MS"/>
              </a:rPr>
              <a:t>program</a:t>
            </a:r>
            <a:r>
              <a:rPr sz="1950" i="1" spc="30" dirty="0">
                <a:latin typeface="Trebuchet MS"/>
                <a:cs typeface="Trebuchet MS"/>
              </a:rPr>
              <a:t> </a:t>
            </a:r>
            <a:r>
              <a:rPr sz="1950" i="1" spc="10" dirty="0">
                <a:latin typeface="Trebuchet MS"/>
                <a:cs typeface="Trebuchet MS"/>
              </a:rPr>
              <a:t>was</a:t>
            </a:r>
            <a:r>
              <a:rPr sz="1950" i="1" spc="25" dirty="0">
                <a:latin typeface="Trebuchet MS"/>
                <a:cs typeface="Trebuchet MS"/>
              </a:rPr>
              <a:t> </a:t>
            </a:r>
            <a:r>
              <a:rPr sz="1950" i="1" spc="-50" dirty="0">
                <a:latin typeface="Trebuchet MS"/>
                <a:cs typeface="Trebuchet MS"/>
              </a:rPr>
              <a:t>created. </a:t>
            </a:r>
            <a:r>
              <a:rPr sz="1950" i="1" spc="-45" dirty="0">
                <a:latin typeface="Trebuchet MS"/>
                <a:cs typeface="Trebuchet MS"/>
              </a:rPr>
              <a:t> </a:t>
            </a:r>
            <a:r>
              <a:rPr sz="1950" i="1" spc="45" dirty="0">
                <a:latin typeface="Trebuchet MS"/>
                <a:cs typeface="Trebuchet MS"/>
              </a:rPr>
              <a:t>In</a:t>
            </a:r>
            <a:r>
              <a:rPr sz="1950" i="1" spc="10" dirty="0">
                <a:latin typeface="Trebuchet MS"/>
                <a:cs typeface="Trebuchet MS"/>
              </a:rPr>
              <a:t> </a:t>
            </a:r>
            <a:r>
              <a:rPr sz="1950" i="1" spc="-35" dirty="0">
                <a:latin typeface="Trebuchet MS"/>
                <a:cs typeface="Trebuchet MS"/>
              </a:rPr>
              <a:t>other</a:t>
            </a:r>
            <a:r>
              <a:rPr sz="1950" i="1" spc="10" dirty="0">
                <a:latin typeface="Trebuchet MS"/>
                <a:cs typeface="Trebuchet MS"/>
              </a:rPr>
              <a:t> </a:t>
            </a:r>
            <a:r>
              <a:rPr sz="1950" i="1" spc="-65" dirty="0">
                <a:latin typeface="Trebuchet MS"/>
                <a:cs typeface="Trebuchet MS"/>
              </a:rPr>
              <a:t>words,</a:t>
            </a:r>
            <a:r>
              <a:rPr sz="1950" i="1" spc="10" dirty="0">
                <a:latin typeface="Trebuchet MS"/>
                <a:cs typeface="Trebuchet MS"/>
              </a:rPr>
              <a:t> </a:t>
            </a:r>
            <a:r>
              <a:rPr sz="1950" i="1" spc="-40" dirty="0">
                <a:latin typeface="Trebuchet MS"/>
                <a:cs typeface="Trebuchet MS"/>
              </a:rPr>
              <a:t>the</a:t>
            </a:r>
            <a:r>
              <a:rPr sz="1950" i="1" spc="10" dirty="0">
                <a:latin typeface="Trebuchet MS"/>
                <a:cs typeface="Trebuchet MS"/>
              </a:rPr>
              <a:t> </a:t>
            </a:r>
            <a:r>
              <a:rPr sz="1950" i="1" spc="60" dirty="0">
                <a:latin typeface="Trebuchet MS"/>
                <a:cs typeface="Trebuchet MS"/>
              </a:rPr>
              <a:t>goal</a:t>
            </a:r>
            <a:r>
              <a:rPr sz="1950" i="1" spc="10" dirty="0">
                <a:latin typeface="Trebuchet MS"/>
                <a:cs typeface="Trebuchet MS"/>
              </a:rPr>
              <a:t> </a:t>
            </a:r>
            <a:r>
              <a:rPr sz="1950" i="1" spc="-40" dirty="0">
                <a:latin typeface="Trebuchet MS"/>
                <a:cs typeface="Trebuchet MS"/>
              </a:rPr>
              <a:t>is</a:t>
            </a:r>
            <a:r>
              <a:rPr sz="1950" i="1" spc="15" dirty="0">
                <a:latin typeface="Trebuchet MS"/>
                <a:cs typeface="Trebuchet MS"/>
              </a:rPr>
              <a:t> </a:t>
            </a:r>
            <a:r>
              <a:rPr sz="1950" i="1" spc="-40" dirty="0">
                <a:latin typeface="Trebuchet MS"/>
                <a:cs typeface="Trebuchet MS"/>
              </a:rPr>
              <a:t>to</a:t>
            </a:r>
            <a:r>
              <a:rPr sz="1950" i="1" spc="10" dirty="0">
                <a:latin typeface="Trebuchet MS"/>
                <a:cs typeface="Trebuchet MS"/>
              </a:rPr>
              <a:t> </a:t>
            </a:r>
            <a:r>
              <a:rPr sz="1950" i="1" spc="-20" dirty="0">
                <a:latin typeface="Trebuchet MS"/>
                <a:cs typeface="Trebuchet MS"/>
              </a:rPr>
              <a:t>predict</a:t>
            </a:r>
            <a:r>
              <a:rPr sz="1950" i="1" spc="10" dirty="0">
                <a:latin typeface="Trebuchet MS"/>
                <a:cs typeface="Trebuchet MS"/>
              </a:rPr>
              <a:t> </a:t>
            </a:r>
            <a:r>
              <a:rPr sz="1950" i="1" spc="-50" dirty="0">
                <a:latin typeface="Trebuchet MS"/>
                <a:cs typeface="Trebuchet MS"/>
              </a:rPr>
              <a:t>whether</a:t>
            </a:r>
            <a:r>
              <a:rPr sz="1950" i="1" spc="10" dirty="0">
                <a:latin typeface="Trebuchet MS"/>
                <a:cs typeface="Trebuchet MS"/>
              </a:rPr>
              <a:t> </a:t>
            </a:r>
            <a:r>
              <a:rPr sz="1950" i="1" spc="-20" dirty="0">
                <a:latin typeface="Trebuchet MS"/>
                <a:cs typeface="Trebuchet MS"/>
              </a:rPr>
              <a:t>or</a:t>
            </a:r>
            <a:r>
              <a:rPr sz="1950" i="1" spc="10" dirty="0">
                <a:latin typeface="Trebuchet MS"/>
                <a:cs typeface="Trebuchet MS"/>
              </a:rPr>
              <a:t> </a:t>
            </a:r>
            <a:r>
              <a:rPr sz="1950" i="1" spc="-20" dirty="0">
                <a:latin typeface="Trebuchet MS"/>
                <a:cs typeface="Trebuchet MS"/>
              </a:rPr>
              <a:t>not</a:t>
            </a:r>
            <a:r>
              <a:rPr sz="1950" i="1" spc="10" dirty="0">
                <a:latin typeface="Trebuchet MS"/>
                <a:cs typeface="Trebuchet MS"/>
              </a:rPr>
              <a:t> </a:t>
            </a:r>
            <a:r>
              <a:rPr sz="1950" i="1" spc="140" dirty="0">
                <a:latin typeface="Trebuchet MS"/>
                <a:cs typeface="Trebuchet MS"/>
              </a:rPr>
              <a:t>a</a:t>
            </a:r>
            <a:r>
              <a:rPr sz="1950" i="1" spc="15" dirty="0">
                <a:latin typeface="Trebuchet MS"/>
                <a:cs typeface="Trebuchet MS"/>
              </a:rPr>
              <a:t> </a:t>
            </a:r>
            <a:r>
              <a:rPr sz="1950" i="1" spc="-55" dirty="0">
                <a:latin typeface="Trebuchet MS"/>
                <a:cs typeface="Trebuchet MS"/>
              </a:rPr>
              <a:t>client</a:t>
            </a:r>
            <a:r>
              <a:rPr sz="1950" i="1" spc="10" dirty="0">
                <a:latin typeface="Trebuchet MS"/>
                <a:cs typeface="Trebuchet MS"/>
              </a:rPr>
              <a:t> </a:t>
            </a:r>
            <a:r>
              <a:rPr sz="1950" i="1" spc="-30" dirty="0">
                <a:latin typeface="Trebuchet MS"/>
                <a:cs typeface="Trebuchet MS"/>
              </a:rPr>
              <a:t>would</a:t>
            </a:r>
            <a:r>
              <a:rPr sz="1950" i="1" spc="10" dirty="0">
                <a:latin typeface="Trebuchet MS"/>
                <a:cs typeface="Trebuchet MS"/>
              </a:rPr>
              <a:t> </a:t>
            </a:r>
            <a:r>
              <a:rPr sz="1950" i="1" spc="70" dirty="0">
                <a:latin typeface="Trebuchet MS"/>
                <a:cs typeface="Trebuchet MS"/>
              </a:rPr>
              <a:t>pay</a:t>
            </a:r>
            <a:r>
              <a:rPr sz="1950" i="1" spc="10" dirty="0">
                <a:latin typeface="Trebuchet MS"/>
                <a:cs typeface="Trebuchet MS"/>
              </a:rPr>
              <a:t> </a:t>
            </a:r>
            <a:r>
              <a:rPr sz="1950" i="1" spc="60" dirty="0">
                <a:latin typeface="Trebuchet MS"/>
                <a:cs typeface="Trebuchet MS"/>
              </a:rPr>
              <a:t>back</a:t>
            </a:r>
            <a:r>
              <a:rPr sz="1950" i="1" spc="10" dirty="0">
                <a:latin typeface="Trebuchet MS"/>
                <a:cs typeface="Trebuchet MS"/>
              </a:rPr>
              <a:t> </a:t>
            </a:r>
            <a:r>
              <a:rPr sz="1950" i="1" spc="140" dirty="0">
                <a:latin typeface="Trebuchet MS"/>
                <a:cs typeface="Trebuchet MS"/>
              </a:rPr>
              <a:t>a</a:t>
            </a:r>
            <a:r>
              <a:rPr sz="1950" i="1" spc="10" dirty="0">
                <a:latin typeface="Trebuchet MS"/>
                <a:cs typeface="Trebuchet MS"/>
              </a:rPr>
              <a:t> </a:t>
            </a:r>
            <a:r>
              <a:rPr sz="1950" i="1" spc="-70" dirty="0">
                <a:latin typeface="Trebuchet MS"/>
                <a:cs typeface="Trebuchet MS"/>
              </a:rPr>
              <a:t>debt.</a:t>
            </a:r>
            <a:r>
              <a:rPr sz="1950" i="1" spc="15" dirty="0">
                <a:latin typeface="Trebuchet MS"/>
                <a:cs typeface="Trebuchet MS"/>
              </a:rPr>
              <a:t> </a:t>
            </a:r>
            <a:r>
              <a:rPr sz="1950" i="1" spc="155" dirty="0">
                <a:latin typeface="Trebuchet MS"/>
                <a:cs typeface="Trebuchet MS"/>
              </a:rPr>
              <a:t>We</a:t>
            </a:r>
            <a:r>
              <a:rPr sz="1950" i="1" spc="10" dirty="0">
                <a:latin typeface="Trebuchet MS"/>
                <a:cs typeface="Trebuchet MS"/>
              </a:rPr>
              <a:t> </a:t>
            </a:r>
            <a:r>
              <a:rPr sz="1950" i="1" spc="-114" dirty="0">
                <a:latin typeface="Trebuchet MS"/>
                <a:cs typeface="Trebuchet MS"/>
              </a:rPr>
              <a:t>will</a:t>
            </a:r>
            <a:r>
              <a:rPr sz="1950" i="1" spc="10" dirty="0">
                <a:latin typeface="Trebuchet MS"/>
                <a:cs typeface="Trebuchet MS"/>
              </a:rPr>
              <a:t> </a:t>
            </a:r>
            <a:r>
              <a:rPr sz="1950" i="1" spc="-5" dirty="0">
                <a:latin typeface="Trebuchet MS"/>
                <a:cs typeface="Trebuchet MS"/>
              </a:rPr>
              <a:t>examine</a:t>
            </a:r>
            <a:r>
              <a:rPr sz="1950" i="1" spc="10" dirty="0">
                <a:latin typeface="Trebuchet MS"/>
                <a:cs typeface="Trebuchet MS"/>
              </a:rPr>
              <a:t> </a:t>
            </a:r>
            <a:r>
              <a:rPr sz="1950" i="1" spc="85" dirty="0">
                <a:latin typeface="Trebuchet MS"/>
                <a:cs typeface="Trebuchet MS"/>
              </a:rPr>
              <a:t>and</a:t>
            </a:r>
            <a:r>
              <a:rPr sz="1950" i="1" spc="10" dirty="0">
                <a:latin typeface="Trebuchet MS"/>
                <a:cs typeface="Trebuchet MS"/>
              </a:rPr>
              <a:t> </a:t>
            </a:r>
            <a:r>
              <a:rPr sz="1950" i="1" spc="-5" dirty="0">
                <a:latin typeface="Trebuchet MS"/>
                <a:cs typeface="Trebuchet MS"/>
              </a:rPr>
              <a:t>model</a:t>
            </a:r>
            <a:r>
              <a:rPr sz="1950" i="1" spc="10" dirty="0">
                <a:latin typeface="Trebuchet MS"/>
                <a:cs typeface="Trebuchet MS"/>
              </a:rPr>
              <a:t> </a:t>
            </a:r>
            <a:r>
              <a:rPr sz="1950" i="1" spc="-40" dirty="0">
                <a:latin typeface="Trebuchet MS"/>
                <a:cs typeface="Trebuchet MS"/>
              </a:rPr>
              <a:t>the</a:t>
            </a:r>
            <a:r>
              <a:rPr sz="1950" i="1" spc="15" dirty="0">
                <a:latin typeface="Trebuchet MS"/>
                <a:cs typeface="Trebuchet MS"/>
              </a:rPr>
              <a:t> </a:t>
            </a:r>
            <a:r>
              <a:rPr sz="1950" i="1" spc="70" dirty="0">
                <a:latin typeface="Trebuchet MS"/>
                <a:cs typeface="Trebuchet MS"/>
              </a:rPr>
              <a:t>Home</a:t>
            </a:r>
            <a:r>
              <a:rPr sz="1950" i="1" spc="10" dirty="0">
                <a:latin typeface="Trebuchet MS"/>
                <a:cs typeface="Trebuchet MS"/>
              </a:rPr>
              <a:t> </a:t>
            </a:r>
            <a:r>
              <a:rPr sz="1950" i="1" dirty="0">
                <a:latin typeface="Trebuchet MS"/>
                <a:cs typeface="Trebuchet MS"/>
              </a:rPr>
              <a:t>Credit</a:t>
            </a:r>
            <a:r>
              <a:rPr sz="1950" i="1" spc="10" dirty="0">
                <a:latin typeface="Trebuchet MS"/>
                <a:cs typeface="Trebuchet MS"/>
              </a:rPr>
              <a:t> </a:t>
            </a:r>
            <a:r>
              <a:rPr sz="1950" i="1" spc="15" dirty="0">
                <a:latin typeface="Trebuchet MS"/>
                <a:cs typeface="Trebuchet MS"/>
              </a:rPr>
              <a:t>Default</a:t>
            </a:r>
            <a:r>
              <a:rPr sz="1950" i="1" spc="10" dirty="0">
                <a:latin typeface="Trebuchet MS"/>
                <a:cs typeface="Trebuchet MS"/>
              </a:rPr>
              <a:t> </a:t>
            </a:r>
            <a:r>
              <a:rPr sz="1950" i="1" spc="20" dirty="0">
                <a:latin typeface="Trebuchet MS"/>
                <a:cs typeface="Trebuchet MS"/>
              </a:rPr>
              <a:t>Risk </a:t>
            </a:r>
            <a:r>
              <a:rPr sz="1950" i="1" spc="25" dirty="0">
                <a:latin typeface="Trebuchet MS"/>
                <a:cs typeface="Trebuchet MS"/>
              </a:rPr>
              <a:t> </a:t>
            </a:r>
            <a:r>
              <a:rPr sz="1950" i="1" spc="60" dirty="0">
                <a:latin typeface="Trebuchet MS"/>
                <a:cs typeface="Trebuchet MS"/>
              </a:rPr>
              <a:t>data</a:t>
            </a:r>
            <a:r>
              <a:rPr sz="1950" i="1" spc="15" dirty="0">
                <a:latin typeface="Trebuchet MS"/>
                <a:cs typeface="Trebuchet MS"/>
              </a:rPr>
              <a:t> </a:t>
            </a:r>
            <a:r>
              <a:rPr sz="1950" i="1" spc="-20" dirty="0">
                <a:latin typeface="Trebuchet MS"/>
                <a:cs typeface="Trebuchet MS"/>
              </a:rPr>
              <a:t>that</a:t>
            </a:r>
            <a:r>
              <a:rPr sz="1950" i="1" spc="10" dirty="0">
                <a:latin typeface="Trebuchet MS"/>
                <a:cs typeface="Trebuchet MS"/>
              </a:rPr>
              <a:t> </a:t>
            </a:r>
            <a:r>
              <a:rPr sz="1950" i="1" spc="-40" dirty="0">
                <a:latin typeface="Trebuchet MS"/>
                <a:cs typeface="Trebuchet MS"/>
              </a:rPr>
              <a:t>is</a:t>
            </a:r>
            <a:r>
              <a:rPr sz="1950" i="1" spc="15" dirty="0">
                <a:latin typeface="Trebuchet MS"/>
                <a:cs typeface="Trebuchet MS"/>
              </a:rPr>
              <a:t> </a:t>
            </a:r>
            <a:r>
              <a:rPr sz="1950" i="1" spc="-40" dirty="0">
                <a:latin typeface="Trebuchet MS"/>
                <a:cs typeface="Trebuchet MS"/>
              </a:rPr>
              <a:t>currently</a:t>
            </a:r>
            <a:r>
              <a:rPr sz="1950" i="1" spc="15" dirty="0">
                <a:latin typeface="Trebuchet MS"/>
                <a:cs typeface="Trebuchet MS"/>
              </a:rPr>
              <a:t> </a:t>
            </a:r>
            <a:r>
              <a:rPr sz="1950" i="1" dirty="0">
                <a:latin typeface="Trebuchet MS"/>
                <a:cs typeface="Trebuchet MS"/>
              </a:rPr>
              <a:t>hosted</a:t>
            </a:r>
            <a:r>
              <a:rPr sz="1950" i="1" spc="15" dirty="0">
                <a:latin typeface="Trebuchet MS"/>
                <a:cs typeface="Trebuchet MS"/>
              </a:rPr>
              <a:t> </a:t>
            </a:r>
            <a:r>
              <a:rPr sz="1950" i="1" spc="30" dirty="0">
                <a:latin typeface="Trebuchet MS"/>
                <a:cs typeface="Trebuchet MS"/>
              </a:rPr>
              <a:t>on</a:t>
            </a:r>
            <a:r>
              <a:rPr sz="1950" i="1" spc="15" dirty="0">
                <a:latin typeface="Trebuchet MS"/>
                <a:cs typeface="Trebuchet MS"/>
              </a:rPr>
              <a:t> </a:t>
            </a:r>
            <a:r>
              <a:rPr sz="1950" i="1" spc="100" dirty="0">
                <a:latin typeface="Trebuchet MS"/>
                <a:cs typeface="Trebuchet MS"/>
              </a:rPr>
              <a:t>Kaggle</a:t>
            </a:r>
            <a:r>
              <a:rPr sz="1950" i="1" spc="15" dirty="0">
                <a:latin typeface="Trebuchet MS"/>
                <a:cs typeface="Trebuchet MS"/>
              </a:rPr>
              <a:t> </a:t>
            </a:r>
            <a:r>
              <a:rPr sz="1950" i="1" spc="-5" dirty="0">
                <a:latin typeface="Trebuchet MS"/>
                <a:cs typeface="Trebuchet MS"/>
              </a:rPr>
              <a:t>throughout</a:t>
            </a:r>
            <a:r>
              <a:rPr sz="1950" i="1" spc="15" dirty="0">
                <a:latin typeface="Trebuchet MS"/>
                <a:cs typeface="Trebuchet MS"/>
              </a:rPr>
              <a:t> </a:t>
            </a:r>
            <a:r>
              <a:rPr sz="1950" i="1" spc="-50" dirty="0">
                <a:latin typeface="Trebuchet MS"/>
                <a:cs typeface="Trebuchet MS"/>
              </a:rPr>
              <a:t>this</a:t>
            </a:r>
            <a:r>
              <a:rPr sz="1950" i="1" spc="15" dirty="0">
                <a:latin typeface="Trebuchet MS"/>
                <a:cs typeface="Trebuchet MS"/>
              </a:rPr>
              <a:t> </a:t>
            </a:r>
            <a:r>
              <a:rPr sz="1950" i="1" spc="10" dirty="0">
                <a:latin typeface="Trebuchet MS"/>
                <a:cs typeface="Trebuchet MS"/>
              </a:rPr>
              <a:t>round</a:t>
            </a:r>
            <a:r>
              <a:rPr sz="1950" i="1" spc="15" dirty="0">
                <a:latin typeface="Trebuchet MS"/>
                <a:cs typeface="Trebuchet MS"/>
              </a:rPr>
              <a:t> </a:t>
            </a:r>
            <a:r>
              <a:rPr sz="1950" i="1" spc="-5" dirty="0">
                <a:latin typeface="Trebuchet MS"/>
                <a:cs typeface="Trebuchet MS"/>
              </a:rPr>
              <a:t>of</a:t>
            </a:r>
            <a:r>
              <a:rPr sz="1950" i="1" spc="15" dirty="0">
                <a:latin typeface="Trebuchet MS"/>
                <a:cs typeface="Trebuchet MS"/>
              </a:rPr>
              <a:t> </a:t>
            </a:r>
            <a:r>
              <a:rPr sz="1950" i="1" spc="-40" dirty="0">
                <a:latin typeface="Trebuchet MS"/>
                <a:cs typeface="Trebuchet MS"/>
              </a:rPr>
              <a:t>the</a:t>
            </a:r>
            <a:r>
              <a:rPr sz="1950" i="1" spc="15" dirty="0">
                <a:latin typeface="Trebuchet MS"/>
                <a:cs typeface="Trebuchet MS"/>
              </a:rPr>
              <a:t> </a:t>
            </a:r>
            <a:r>
              <a:rPr sz="1950" i="1" spc="-45" dirty="0">
                <a:latin typeface="Trebuchet MS"/>
                <a:cs typeface="Trebuchet MS"/>
              </a:rPr>
              <a:t>research.</a:t>
            </a:r>
            <a:r>
              <a:rPr sz="1950" i="1" spc="15" dirty="0">
                <a:latin typeface="Trebuchet MS"/>
                <a:cs typeface="Trebuchet MS"/>
              </a:rPr>
              <a:t> </a:t>
            </a:r>
            <a:r>
              <a:rPr sz="1950" i="1" dirty="0">
                <a:latin typeface="Trebuchet MS"/>
                <a:cs typeface="Trebuchet MS"/>
              </a:rPr>
              <a:t>The</a:t>
            </a:r>
            <a:r>
              <a:rPr sz="1950" i="1" spc="15" dirty="0">
                <a:latin typeface="Trebuchet MS"/>
                <a:cs typeface="Trebuchet MS"/>
              </a:rPr>
              <a:t> </a:t>
            </a:r>
            <a:r>
              <a:rPr sz="1950" i="1" spc="-35" dirty="0">
                <a:latin typeface="Trebuchet MS"/>
                <a:cs typeface="Trebuchet MS"/>
              </a:rPr>
              <a:t>objective</a:t>
            </a:r>
            <a:r>
              <a:rPr sz="1950" i="1" spc="15" dirty="0">
                <a:latin typeface="Trebuchet MS"/>
                <a:cs typeface="Trebuchet MS"/>
              </a:rPr>
              <a:t> </a:t>
            </a:r>
            <a:r>
              <a:rPr sz="1950" i="1" spc="-5" dirty="0">
                <a:latin typeface="Trebuchet MS"/>
                <a:cs typeface="Trebuchet MS"/>
              </a:rPr>
              <a:t>of</a:t>
            </a:r>
            <a:r>
              <a:rPr sz="1950" i="1" spc="15" dirty="0">
                <a:latin typeface="Trebuchet MS"/>
                <a:cs typeface="Trebuchet MS"/>
              </a:rPr>
              <a:t> </a:t>
            </a:r>
            <a:r>
              <a:rPr sz="1950" i="1" spc="-50" dirty="0">
                <a:latin typeface="Trebuchet MS"/>
                <a:cs typeface="Trebuchet MS"/>
              </a:rPr>
              <a:t>this</a:t>
            </a:r>
            <a:r>
              <a:rPr sz="1950" i="1" spc="15" dirty="0">
                <a:latin typeface="Trebuchet MS"/>
                <a:cs typeface="Trebuchet MS"/>
              </a:rPr>
              <a:t> </a:t>
            </a:r>
            <a:r>
              <a:rPr sz="1950" i="1" spc="-40" dirty="0">
                <a:latin typeface="Trebuchet MS"/>
                <a:cs typeface="Trebuchet MS"/>
              </a:rPr>
              <a:t>project</a:t>
            </a:r>
            <a:r>
              <a:rPr sz="1950" i="1" spc="15" dirty="0">
                <a:latin typeface="Trebuchet MS"/>
                <a:cs typeface="Trebuchet MS"/>
              </a:rPr>
              <a:t> </a:t>
            </a:r>
            <a:r>
              <a:rPr sz="1950" i="1" spc="40" dirty="0">
                <a:latin typeface="Trebuchet MS"/>
                <a:cs typeface="Trebuchet MS"/>
              </a:rPr>
              <a:t>phase</a:t>
            </a:r>
            <a:r>
              <a:rPr sz="1950" i="1" spc="15" dirty="0">
                <a:latin typeface="Trebuchet MS"/>
                <a:cs typeface="Trebuchet MS"/>
              </a:rPr>
              <a:t> </a:t>
            </a:r>
            <a:r>
              <a:rPr sz="1950" i="1" spc="-40" dirty="0">
                <a:latin typeface="Trebuchet MS"/>
                <a:cs typeface="Trebuchet MS"/>
              </a:rPr>
              <a:t>is</a:t>
            </a:r>
            <a:r>
              <a:rPr sz="1950" i="1" spc="15" dirty="0">
                <a:latin typeface="Trebuchet MS"/>
                <a:cs typeface="Trebuchet MS"/>
              </a:rPr>
              <a:t> </a:t>
            </a:r>
            <a:r>
              <a:rPr sz="1950" i="1" spc="-40" dirty="0">
                <a:latin typeface="Trebuchet MS"/>
                <a:cs typeface="Trebuchet MS"/>
              </a:rPr>
              <a:t>to</a:t>
            </a:r>
            <a:r>
              <a:rPr sz="1950" i="1" spc="15" dirty="0">
                <a:latin typeface="Trebuchet MS"/>
                <a:cs typeface="Trebuchet MS"/>
              </a:rPr>
              <a:t> </a:t>
            </a:r>
            <a:r>
              <a:rPr sz="1950" i="1" spc="-15" dirty="0">
                <a:latin typeface="Trebuchet MS"/>
                <a:cs typeface="Trebuchet MS"/>
              </a:rPr>
              <a:t>perform</a:t>
            </a:r>
            <a:r>
              <a:rPr sz="1950" i="1" spc="15" dirty="0">
                <a:latin typeface="Trebuchet MS"/>
                <a:cs typeface="Trebuchet MS"/>
              </a:rPr>
              <a:t> </a:t>
            </a:r>
            <a:r>
              <a:rPr sz="1950" i="1" spc="-20" dirty="0">
                <a:latin typeface="Trebuchet MS"/>
                <a:cs typeface="Trebuchet MS"/>
              </a:rPr>
              <a:t>exploratory</a:t>
            </a:r>
            <a:r>
              <a:rPr sz="1950" i="1" spc="15" dirty="0">
                <a:latin typeface="Trebuchet MS"/>
                <a:cs typeface="Trebuchet MS"/>
              </a:rPr>
              <a:t> </a:t>
            </a:r>
            <a:r>
              <a:rPr sz="1950" i="1" spc="60" dirty="0">
                <a:latin typeface="Trebuchet MS"/>
                <a:cs typeface="Trebuchet MS"/>
              </a:rPr>
              <a:t>data </a:t>
            </a:r>
            <a:r>
              <a:rPr sz="1950" i="1" spc="65" dirty="0">
                <a:latin typeface="Trebuchet MS"/>
                <a:cs typeface="Trebuchet MS"/>
              </a:rPr>
              <a:t> </a:t>
            </a:r>
            <a:r>
              <a:rPr sz="1950" i="1" spc="15" dirty="0">
                <a:latin typeface="Trebuchet MS"/>
                <a:cs typeface="Trebuchet MS"/>
              </a:rPr>
              <a:t>analysis</a:t>
            </a:r>
            <a:r>
              <a:rPr sz="1950" i="1" spc="10" dirty="0">
                <a:latin typeface="Trebuchet MS"/>
                <a:cs typeface="Trebuchet MS"/>
              </a:rPr>
              <a:t> </a:t>
            </a:r>
            <a:r>
              <a:rPr sz="1950" i="1" spc="30" dirty="0">
                <a:latin typeface="Trebuchet MS"/>
                <a:cs typeface="Trebuchet MS"/>
              </a:rPr>
              <a:t>on</a:t>
            </a:r>
            <a:r>
              <a:rPr sz="1950" i="1" spc="15" dirty="0">
                <a:latin typeface="Trebuchet MS"/>
                <a:cs typeface="Trebuchet MS"/>
              </a:rPr>
              <a:t> </a:t>
            </a:r>
            <a:r>
              <a:rPr sz="1950" i="1" spc="-40" dirty="0">
                <a:latin typeface="Trebuchet MS"/>
                <a:cs typeface="Trebuchet MS"/>
              </a:rPr>
              <a:t>the</a:t>
            </a:r>
            <a:r>
              <a:rPr sz="1950" i="1" spc="15" dirty="0">
                <a:latin typeface="Trebuchet MS"/>
                <a:cs typeface="Trebuchet MS"/>
              </a:rPr>
              <a:t> </a:t>
            </a:r>
            <a:r>
              <a:rPr sz="1950" i="1" spc="-15" dirty="0">
                <a:latin typeface="Trebuchet MS"/>
                <a:cs typeface="Trebuchet MS"/>
              </a:rPr>
              <a:t>data,</a:t>
            </a:r>
            <a:r>
              <a:rPr sz="1950" i="1" spc="10" dirty="0">
                <a:latin typeface="Trebuchet MS"/>
                <a:cs typeface="Trebuchet MS"/>
              </a:rPr>
              <a:t> </a:t>
            </a:r>
            <a:r>
              <a:rPr sz="1950" i="1" spc="-40" dirty="0">
                <a:latin typeface="Trebuchet MS"/>
                <a:cs typeface="Trebuchet MS"/>
              </a:rPr>
              <a:t>which</a:t>
            </a:r>
            <a:r>
              <a:rPr sz="1950" i="1" spc="15" dirty="0">
                <a:latin typeface="Trebuchet MS"/>
                <a:cs typeface="Trebuchet MS"/>
              </a:rPr>
              <a:t> </a:t>
            </a:r>
            <a:r>
              <a:rPr sz="1950" i="1" spc="-20" dirty="0">
                <a:latin typeface="Trebuchet MS"/>
                <a:cs typeface="Trebuchet MS"/>
              </a:rPr>
              <a:t>involves</a:t>
            </a:r>
            <a:r>
              <a:rPr sz="1950" i="1" spc="15" dirty="0">
                <a:latin typeface="Trebuchet MS"/>
                <a:cs typeface="Trebuchet MS"/>
              </a:rPr>
              <a:t> </a:t>
            </a:r>
            <a:r>
              <a:rPr sz="1950" i="1" dirty="0">
                <a:latin typeface="Trebuchet MS"/>
                <a:cs typeface="Trebuchet MS"/>
              </a:rPr>
              <a:t>characterizing</a:t>
            </a:r>
            <a:r>
              <a:rPr sz="1950" i="1" spc="10" dirty="0">
                <a:latin typeface="Trebuchet MS"/>
                <a:cs typeface="Trebuchet MS"/>
              </a:rPr>
              <a:t> </a:t>
            </a:r>
            <a:r>
              <a:rPr sz="1950" i="1" spc="-40" dirty="0">
                <a:latin typeface="Trebuchet MS"/>
                <a:cs typeface="Trebuchet MS"/>
              </a:rPr>
              <a:t>the</a:t>
            </a:r>
            <a:r>
              <a:rPr sz="1950" i="1" spc="15" dirty="0">
                <a:latin typeface="Trebuchet MS"/>
                <a:cs typeface="Trebuchet MS"/>
              </a:rPr>
              <a:t> </a:t>
            </a:r>
            <a:r>
              <a:rPr sz="1950" i="1" spc="-15" dirty="0">
                <a:latin typeface="Trebuchet MS"/>
                <a:cs typeface="Trebuchet MS"/>
              </a:rPr>
              <a:t>data,</a:t>
            </a:r>
            <a:r>
              <a:rPr sz="1950" i="1" spc="15" dirty="0">
                <a:latin typeface="Trebuchet MS"/>
                <a:cs typeface="Trebuchet MS"/>
              </a:rPr>
              <a:t> computing</a:t>
            </a:r>
            <a:r>
              <a:rPr sz="1950" i="1" spc="10" dirty="0">
                <a:latin typeface="Trebuchet MS"/>
                <a:cs typeface="Trebuchet MS"/>
              </a:rPr>
              <a:t> </a:t>
            </a:r>
            <a:r>
              <a:rPr sz="1950" i="1" spc="15" dirty="0">
                <a:latin typeface="Trebuchet MS"/>
                <a:cs typeface="Trebuchet MS"/>
              </a:rPr>
              <a:t>summary </a:t>
            </a:r>
            <a:r>
              <a:rPr sz="1950" i="1" spc="-35" dirty="0">
                <a:latin typeface="Trebuchet MS"/>
                <a:cs typeface="Trebuchet MS"/>
              </a:rPr>
              <a:t>statistics</a:t>
            </a:r>
            <a:r>
              <a:rPr sz="1950" i="1" spc="15" dirty="0">
                <a:latin typeface="Trebuchet MS"/>
                <a:cs typeface="Trebuchet MS"/>
              </a:rPr>
              <a:t> </a:t>
            </a:r>
            <a:r>
              <a:rPr sz="1950" i="1" spc="30" dirty="0">
                <a:latin typeface="Trebuchet MS"/>
                <a:cs typeface="Trebuchet MS"/>
              </a:rPr>
              <a:t>on</a:t>
            </a:r>
            <a:r>
              <a:rPr sz="1950" i="1" spc="10" dirty="0">
                <a:latin typeface="Trebuchet MS"/>
                <a:cs typeface="Trebuchet MS"/>
              </a:rPr>
              <a:t> </a:t>
            </a:r>
            <a:r>
              <a:rPr sz="1950" i="1" spc="-40" dirty="0">
                <a:latin typeface="Trebuchet MS"/>
                <a:cs typeface="Trebuchet MS"/>
              </a:rPr>
              <a:t>the</a:t>
            </a:r>
            <a:r>
              <a:rPr sz="1950" i="1" spc="15" dirty="0">
                <a:latin typeface="Trebuchet MS"/>
                <a:cs typeface="Trebuchet MS"/>
              </a:rPr>
              <a:t> </a:t>
            </a:r>
            <a:r>
              <a:rPr sz="1950" i="1" spc="60" dirty="0">
                <a:latin typeface="Trebuchet MS"/>
                <a:cs typeface="Trebuchet MS"/>
              </a:rPr>
              <a:t>data</a:t>
            </a:r>
            <a:r>
              <a:rPr sz="1950" i="1" spc="15" dirty="0">
                <a:latin typeface="Trebuchet MS"/>
                <a:cs typeface="Trebuchet MS"/>
              </a:rPr>
              <a:t> </a:t>
            </a:r>
            <a:r>
              <a:rPr sz="1950" i="1" spc="-40" dirty="0">
                <a:latin typeface="Trebuchet MS"/>
                <a:cs typeface="Trebuchet MS"/>
              </a:rPr>
              <a:t>to</a:t>
            </a:r>
            <a:r>
              <a:rPr sz="1950" i="1" spc="10" dirty="0">
                <a:latin typeface="Trebuchet MS"/>
                <a:cs typeface="Trebuchet MS"/>
              </a:rPr>
              <a:t> </a:t>
            </a:r>
            <a:r>
              <a:rPr sz="1950" i="1" dirty="0">
                <a:latin typeface="Trebuchet MS"/>
                <a:cs typeface="Trebuchet MS"/>
              </a:rPr>
              <a:t>highlight</a:t>
            </a:r>
            <a:r>
              <a:rPr sz="1950" i="1" spc="15" dirty="0">
                <a:latin typeface="Trebuchet MS"/>
                <a:cs typeface="Trebuchet MS"/>
              </a:rPr>
              <a:t> </a:t>
            </a:r>
            <a:r>
              <a:rPr sz="1950" i="1" spc="-65" dirty="0">
                <a:latin typeface="Trebuchet MS"/>
                <a:cs typeface="Trebuchet MS"/>
              </a:rPr>
              <a:t>its</a:t>
            </a:r>
            <a:r>
              <a:rPr sz="1950" i="1" spc="15" dirty="0">
                <a:latin typeface="Trebuchet MS"/>
                <a:cs typeface="Trebuchet MS"/>
              </a:rPr>
              <a:t> </a:t>
            </a:r>
            <a:r>
              <a:rPr sz="1950" i="1" spc="-5" dirty="0">
                <a:latin typeface="Trebuchet MS"/>
                <a:cs typeface="Trebuchet MS"/>
              </a:rPr>
              <a:t>key</a:t>
            </a:r>
            <a:r>
              <a:rPr sz="1950" i="1" spc="10" dirty="0">
                <a:latin typeface="Trebuchet MS"/>
                <a:cs typeface="Trebuchet MS"/>
              </a:rPr>
              <a:t> </a:t>
            </a:r>
            <a:r>
              <a:rPr sz="1950" i="1" spc="-50" dirty="0">
                <a:latin typeface="Trebuchet MS"/>
                <a:cs typeface="Trebuchet MS"/>
              </a:rPr>
              <a:t>features,</a:t>
            </a:r>
            <a:r>
              <a:rPr sz="1950" i="1" spc="15" dirty="0">
                <a:latin typeface="Trebuchet MS"/>
                <a:cs typeface="Trebuchet MS"/>
              </a:rPr>
              <a:t> </a:t>
            </a:r>
            <a:r>
              <a:rPr sz="1950" i="1" spc="20" dirty="0">
                <a:latin typeface="Trebuchet MS"/>
                <a:cs typeface="Trebuchet MS"/>
              </a:rPr>
              <a:t>displaying </a:t>
            </a:r>
            <a:r>
              <a:rPr sz="1950" i="1" spc="25" dirty="0">
                <a:latin typeface="Trebuchet MS"/>
                <a:cs typeface="Trebuchet MS"/>
              </a:rPr>
              <a:t> </a:t>
            </a:r>
            <a:r>
              <a:rPr sz="1950" i="1" spc="-40" dirty="0">
                <a:latin typeface="Trebuchet MS"/>
                <a:cs typeface="Trebuchet MS"/>
              </a:rPr>
              <a:t>the</a:t>
            </a:r>
            <a:r>
              <a:rPr sz="1950" i="1" spc="5" dirty="0">
                <a:latin typeface="Trebuchet MS"/>
                <a:cs typeface="Trebuchet MS"/>
              </a:rPr>
              <a:t> </a:t>
            </a:r>
            <a:r>
              <a:rPr sz="1950" i="1" spc="-80" dirty="0">
                <a:latin typeface="Trebuchet MS"/>
                <a:cs typeface="Trebuchet MS"/>
              </a:rPr>
              <a:t>results,</a:t>
            </a:r>
            <a:r>
              <a:rPr sz="1950" i="1" spc="10" dirty="0">
                <a:latin typeface="Trebuchet MS"/>
                <a:cs typeface="Trebuchet MS"/>
              </a:rPr>
              <a:t> </a:t>
            </a:r>
            <a:r>
              <a:rPr sz="1950" i="1" spc="85" dirty="0">
                <a:latin typeface="Trebuchet MS"/>
                <a:cs typeface="Trebuchet MS"/>
              </a:rPr>
              <a:t>and</a:t>
            </a:r>
            <a:r>
              <a:rPr sz="1950" i="1" spc="10" dirty="0">
                <a:latin typeface="Trebuchet MS"/>
                <a:cs typeface="Trebuchet MS"/>
              </a:rPr>
              <a:t> </a:t>
            </a:r>
            <a:r>
              <a:rPr sz="1950" i="1" spc="15" dirty="0">
                <a:latin typeface="Trebuchet MS"/>
                <a:cs typeface="Trebuchet MS"/>
              </a:rPr>
              <a:t>computing</a:t>
            </a:r>
            <a:r>
              <a:rPr sz="1950" i="1" spc="10" dirty="0">
                <a:latin typeface="Trebuchet MS"/>
                <a:cs typeface="Trebuchet MS"/>
              </a:rPr>
              <a:t> missing </a:t>
            </a:r>
            <a:r>
              <a:rPr sz="1950" i="1" spc="-55" dirty="0">
                <a:latin typeface="Trebuchet MS"/>
                <a:cs typeface="Trebuchet MS"/>
              </a:rPr>
              <a:t>item</a:t>
            </a:r>
            <a:r>
              <a:rPr sz="1950" i="1" spc="5" dirty="0">
                <a:latin typeface="Trebuchet MS"/>
                <a:cs typeface="Trebuchet MS"/>
              </a:rPr>
              <a:t> </a:t>
            </a:r>
            <a:r>
              <a:rPr sz="1950" i="1" spc="-10" dirty="0">
                <a:latin typeface="Trebuchet MS"/>
                <a:cs typeface="Trebuchet MS"/>
              </a:rPr>
              <a:t>counts</a:t>
            </a:r>
            <a:r>
              <a:rPr sz="1950" i="1" spc="10" dirty="0">
                <a:latin typeface="Trebuchet MS"/>
                <a:cs typeface="Trebuchet MS"/>
              </a:rPr>
              <a:t> </a:t>
            </a:r>
            <a:r>
              <a:rPr sz="1950" i="1" spc="-25" dirty="0">
                <a:latin typeface="Trebuchet MS"/>
                <a:cs typeface="Trebuchet MS"/>
              </a:rPr>
              <a:t>for</a:t>
            </a:r>
            <a:r>
              <a:rPr sz="1950" i="1" spc="10" dirty="0">
                <a:latin typeface="Trebuchet MS"/>
                <a:cs typeface="Trebuchet MS"/>
              </a:rPr>
              <a:t> </a:t>
            </a:r>
            <a:r>
              <a:rPr sz="1950" i="1" spc="-35" dirty="0">
                <a:latin typeface="Trebuchet MS"/>
                <a:cs typeface="Trebuchet MS"/>
              </a:rPr>
              <a:t>all</a:t>
            </a:r>
            <a:r>
              <a:rPr sz="1950" i="1" spc="10" dirty="0">
                <a:latin typeface="Trebuchet MS"/>
                <a:cs typeface="Trebuchet MS"/>
              </a:rPr>
              <a:t> </a:t>
            </a:r>
            <a:r>
              <a:rPr sz="1950" i="1" spc="-30" dirty="0">
                <a:latin typeface="Trebuchet MS"/>
                <a:cs typeface="Trebuchet MS"/>
              </a:rPr>
              <a:t>categories.</a:t>
            </a:r>
            <a:r>
              <a:rPr sz="1950" i="1" spc="10" dirty="0">
                <a:latin typeface="Trebuchet MS"/>
                <a:cs typeface="Trebuchet MS"/>
              </a:rPr>
              <a:t> </a:t>
            </a:r>
            <a:r>
              <a:rPr sz="1950" i="1" dirty="0">
                <a:latin typeface="Trebuchet MS"/>
                <a:cs typeface="Trebuchet MS"/>
              </a:rPr>
              <a:t>Before</a:t>
            </a:r>
            <a:r>
              <a:rPr sz="1950" i="1" spc="10" dirty="0">
                <a:latin typeface="Trebuchet MS"/>
                <a:cs typeface="Trebuchet MS"/>
              </a:rPr>
              <a:t> </a:t>
            </a:r>
            <a:r>
              <a:rPr sz="1950" i="1" spc="15" dirty="0">
                <a:latin typeface="Trebuchet MS"/>
                <a:cs typeface="Trebuchet MS"/>
              </a:rPr>
              <a:t>modeling</a:t>
            </a:r>
            <a:r>
              <a:rPr sz="1950" i="1" spc="5" dirty="0">
                <a:latin typeface="Trebuchet MS"/>
                <a:cs typeface="Trebuchet MS"/>
              </a:rPr>
              <a:t> </a:t>
            </a:r>
            <a:r>
              <a:rPr sz="1950" i="1" spc="-40" dirty="0">
                <a:latin typeface="Trebuchet MS"/>
                <a:cs typeface="Trebuchet MS"/>
              </a:rPr>
              <a:t>the</a:t>
            </a:r>
            <a:r>
              <a:rPr sz="1950" i="1" spc="10" dirty="0">
                <a:latin typeface="Trebuchet MS"/>
                <a:cs typeface="Trebuchet MS"/>
              </a:rPr>
              <a:t> </a:t>
            </a:r>
            <a:r>
              <a:rPr sz="1950" i="1" spc="60" dirty="0">
                <a:latin typeface="Trebuchet MS"/>
                <a:cs typeface="Trebuchet MS"/>
              </a:rPr>
              <a:t>data</a:t>
            </a:r>
            <a:r>
              <a:rPr sz="1950" i="1" spc="10" dirty="0">
                <a:latin typeface="Trebuchet MS"/>
                <a:cs typeface="Trebuchet MS"/>
              </a:rPr>
              <a:t> </a:t>
            </a:r>
            <a:r>
              <a:rPr sz="1950" i="1" spc="85" dirty="0">
                <a:latin typeface="Trebuchet MS"/>
                <a:cs typeface="Trebuchet MS"/>
              </a:rPr>
              <a:t>and</a:t>
            </a:r>
            <a:r>
              <a:rPr sz="1950" i="1" spc="10" dirty="0">
                <a:latin typeface="Trebuchet MS"/>
                <a:cs typeface="Trebuchet MS"/>
              </a:rPr>
              <a:t> </a:t>
            </a:r>
            <a:r>
              <a:rPr sz="1950" i="1" spc="15" dirty="0">
                <a:latin typeface="Trebuchet MS"/>
                <a:cs typeface="Trebuchet MS"/>
              </a:rPr>
              <a:t>conducting</a:t>
            </a:r>
            <a:r>
              <a:rPr sz="1950" i="1" spc="10" dirty="0">
                <a:latin typeface="Trebuchet MS"/>
                <a:cs typeface="Trebuchet MS"/>
              </a:rPr>
              <a:t> </a:t>
            </a:r>
            <a:r>
              <a:rPr sz="1950" i="1" spc="-20" dirty="0">
                <a:latin typeface="Trebuchet MS"/>
                <a:cs typeface="Trebuchet MS"/>
              </a:rPr>
              <a:t>preliminary</a:t>
            </a:r>
            <a:r>
              <a:rPr sz="1950" i="1" spc="10" dirty="0">
                <a:latin typeface="Trebuchet MS"/>
                <a:cs typeface="Trebuchet MS"/>
              </a:rPr>
              <a:t> </a:t>
            </a:r>
            <a:r>
              <a:rPr sz="1950" i="1" spc="-5" dirty="0">
                <a:latin typeface="Trebuchet MS"/>
                <a:cs typeface="Trebuchet MS"/>
              </a:rPr>
              <a:t>investigations</a:t>
            </a:r>
            <a:r>
              <a:rPr sz="1950" i="1" spc="5" dirty="0">
                <a:latin typeface="Trebuchet MS"/>
                <a:cs typeface="Trebuchet MS"/>
              </a:rPr>
              <a:t> </a:t>
            </a:r>
            <a:r>
              <a:rPr sz="1950" i="1" spc="30" dirty="0">
                <a:latin typeface="Trebuchet MS"/>
                <a:cs typeface="Trebuchet MS"/>
              </a:rPr>
              <a:t>on</a:t>
            </a:r>
            <a:r>
              <a:rPr sz="1950" i="1" spc="10" dirty="0">
                <a:latin typeface="Trebuchet MS"/>
                <a:cs typeface="Trebuchet MS"/>
              </a:rPr>
              <a:t> </a:t>
            </a:r>
            <a:r>
              <a:rPr sz="1950" i="1" spc="-40" dirty="0">
                <a:latin typeface="Trebuchet MS"/>
                <a:cs typeface="Trebuchet MS"/>
              </a:rPr>
              <a:t>the </a:t>
            </a:r>
            <a:r>
              <a:rPr sz="1950" i="1" spc="-35" dirty="0">
                <a:latin typeface="Trebuchet MS"/>
                <a:cs typeface="Trebuchet MS"/>
              </a:rPr>
              <a:t> </a:t>
            </a:r>
            <a:r>
              <a:rPr sz="1950" i="1" spc="60" dirty="0">
                <a:latin typeface="Trebuchet MS"/>
                <a:cs typeface="Trebuchet MS"/>
              </a:rPr>
              <a:t>data</a:t>
            </a:r>
            <a:r>
              <a:rPr sz="1950" i="1" spc="10" dirty="0">
                <a:latin typeface="Trebuchet MS"/>
                <a:cs typeface="Trebuchet MS"/>
              </a:rPr>
              <a:t> </a:t>
            </a:r>
            <a:r>
              <a:rPr sz="1950" i="1" spc="-40" dirty="0">
                <a:latin typeface="Trebuchet MS"/>
                <a:cs typeface="Trebuchet MS"/>
              </a:rPr>
              <a:t>to</a:t>
            </a:r>
            <a:r>
              <a:rPr sz="1950" i="1" spc="15" dirty="0">
                <a:latin typeface="Trebuchet MS"/>
                <a:cs typeface="Trebuchet MS"/>
              </a:rPr>
              <a:t> </a:t>
            </a:r>
            <a:r>
              <a:rPr sz="1950" i="1" spc="-5" dirty="0">
                <a:latin typeface="Trebuchet MS"/>
                <a:cs typeface="Trebuchet MS"/>
              </a:rPr>
              <a:t>find</a:t>
            </a:r>
            <a:r>
              <a:rPr sz="1950" i="1" spc="15" dirty="0">
                <a:latin typeface="Trebuchet MS"/>
                <a:cs typeface="Trebuchet MS"/>
              </a:rPr>
              <a:t> </a:t>
            </a:r>
            <a:r>
              <a:rPr sz="1950" i="1" spc="-45" dirty="0">
                <a:latin typeface="Trebuchet MS"/>
                <a:cs typeface="Trebuchet MS"/>
              </a:rPr>
              <a:t>patterns,</a:t>
            </a:r>
            <a:r>
              <a:rPr sz="1950" i="1" spc="15" dirty="0">
                <a:latin typeface="Trebuchet MS"/>
                <a:cs typeface="Trebuchet MS"/>
              </a:rPr>
              <a:t> </a:t>
            </a:r>
            <a:r>
              <a:rPr sz="1950" i="1" spc="-5" dirty="0">
                <a:latin typeface="Trebuchet MS"/>
                <a:cs typeface="Trebuchet MS"/>
              </a:rPr>
              <a:t>discover</a:t>
            </a:r>
            <a:r>
              <a:rPr sz="1950" i="1" spc="15" dirty="0">
                <a:latin typeface="Trebuchet MS"/>
                <a:cs typeface="Trebuchet MS"/>
              </a:rPr>
              <a:t> </a:t>
            </a:r>
            <a:r>
              <a:rPr sz="1950" i="1" spc="10" dirty="0">
                <a:latin typeface="Trebuchet MS"/>
                <a:cs typeface="Trebuchet MS"/>
              </a:rPr>
              <a:t>anomalies </a:t>
            </a:r>
            <a:r>
              <a:rPr sz="1950" i="1" spc="85" dirty="0">
                <a:latin typeface="Trebuchet MS"/>
                <a:cs typeface="Trebuchet MS"/>
              </a:rPr>
              <a:t>and</a:t>
            </a:r>
            <a:r>
              <a:rPr sz="1950" i="1" spc="15" dirty="0">
                <a:latin typeface="Trebuchet MS"/>
                <a:cs typeface="Trebuchet MS"/>
              </a:rPr>
              <a:t> </a:t>
            </a:r>
            <a:r>
              <a:rPr sz="1950" i="1" spc="-30" dirty="0">
                <a:latin typeface="Trebuchet MS"/>
                <a:cs typeface="Trebuchet MS"/>
              </a:rPr>
              <a:t>biases,</a:t>
            </a:r>
            <a:r>
              <a:rPr sz="1950" i="1" spc="15" dirty="0">
                <a:latin typeface="Trebuchet MS"/>
                <a:cs typeface="Trebuchet MS"/>
              </a:rPr>
              <a:t> </a:t>
            </a:r>
            <a:r>
              <a:rPr sz="1950" i="1" spc="85" dirty="0">
                <a:latin typeface="Trebuchet MS"/>
                <a:cs typeface="Trebuchet MS"/>
              </a:rPr>
              <a:t>and</a:t>
            </a:r>
            <a:r>
              <a:rPr sz="1950" i="1" spc="15" dirty="0">
                <a:latin typeface="Trebuchet MS"/>
                <a:cs typeface="Trebuchet MS"/>
              </a:rPr>
              <a:t> </a:t>
            </a:r>
            <a:r>
              <a:rPr sz="1950" i="1" spc="-60" dirty="0">
                <a:latin typeface="Trebuchet MS"/>
                <a:cs typeface="Trebuchet MS"/>
              </a:rPr>
              <a:t>test</a:t>
            </a:r>
            <a:r>
              <a:rPr sz="1950" i="1" spc="15" dirty="0">
                <a:latin typeface="Trebuchet MS"/>
                <a:cs typeface="Trebuchet MS"/>
              </a:rPr>
              <a:t> </a:t>
            </a:r>
            <a:r>
              <a:rPr sz="1950" i="1" dirty="0">
                <a:latin typeface="Trebuchet MS"/>
                <a:cs typeface="Trebuchet MS"/>
              </a:rPr>
              <a:t>hypotheses</a:t>
            </a:r>
            <a:r>
              <a:rPr sz="1950" i="1" spc="10" dirty="0">
                <a:latin typeface="Trebuchet MS"/>
                <a:cs typeface="Trebuchet MS"/>
              </a:rPr>
              <a:t> </a:t>
            </a:r>
            <a:r>
              <a:rPr sz="1950" i="1" spc="25" dirty="0">
                <a:latin typeface="Trebuchet MS"/>
                <a:cs typeface="Trebuchet MS"/>
              </a:rPr>
              <a:t>using</a:t>
            </a:r>
            <a:r>
              <a:rPr sz="1950" i="1" spc="15" dirty="0">
                <a:latin typeface="Trebuchet MS"/>
                <a:cs typeface="Trebuchet MS"/>
              </a:rPr>
              <a:t> summary </a:t>
            </a:r>
            <a:r>
              <a:rPr sz="1950" i="1" spc="-60" dirty="0">
                <a:latin typeface="Trebuchet MS"/>
                <a:cs typeface="Trebuchet MS"/>
              </a:rPr>
              <a:t>statistics,</a:t>
            </a:r>
            <a:r>
              <a:rPr sz="1950" i="1" spc="15" dirty="0">
                <a:latin typeface="Trebuchet MS"/>
                <a:cs typeface="Trebuchet MS"/>
              </a:rPr>
              <a:t> </a:t>
            </a:r>
            <a:r>
              <a:rPr sz="1950" i="1" spc="-50" dirty="0">
                <a:latin typeface="Trebuchet MS"/>
                <a:cs typeface="Trebuchet MS"/>
              </a:rPr>
              <a:t>this</a:t>
            </a:r>
            <a:r>
              <a:rPr sz="1950" i="1" spc="15" dirty="0">
                <a:latin typeface="Trebuchet MS"/>
                <a:cs typeface="Trebuchet MS"/>
              </a:rPr>
              <a:t> </a:t>
            </a:r>
            <a:r>
              <a:rPr sz="1950" i="1" spc="45" dirty="0">
                <a:latin typeface="Trebuchet MS"/>
                <a:cs typeface="Trebuchet MS"/>
              </a:rPr>
              <a:t>approach</a:t>
            </a:r>
            <a:r>
              <a:rPr sz="1950" i="1" spc="10" dirty="0">
                <a:latin typeface="Trebuchet MS"/>
                <a:cs typeface="Trebuchet MS"/>
              </a:rPr>
              <a:t> </a:t>
            </a:r>
            <a:r>
              <a:rPr sz="1950" i="1" dirty="0">
                <a:latin typeface="Trebuchet MS"/>
                <a:cs typeface="Trebuchet MS"/>
              </a:rPr>
              <a:t>demonstrates</a:t>
            </a:r>
            <a:r>
              <a:rPr sz="1950" i="1" spc="15" dirty="0">
                <a:latin typeface="Trebuchet MS"/>
                <a:cs typeface="Trebuchet MS"/>
              </a:rPr>
              <a:t> </a:t>
            </a:r>
            <a:r>
              <a:rPr sz="1950" i="1" spc="-25" dirty="0">
                <a:latin typeface="Trebuchet MS"/>
                <a:cs typeface="Trebuchet MS"/>
              </a:rPr>
              <a:t>what</a:t>
            </a:r>
            <a:r>
              <a:rPr sz="1950" i="1" spc="15" dirty="0">
                <a:latin typeface="Trebuchet MS"/>
                <a:cs typeface="Trebuchet MS"/>
              </a:rPr>
              <a:t> </a:t>
            </a:r>
            <a:r>
              <a:rPr sz="1950" i="1" spc="-40" dirty="0">
                <a:latin typeface="Trebuchet MS"/>
                <a:cs typeface="Trebuchet MS"/>
              </a:rPr>
              <a:t>the</a:t>
            </a:r>
            <a:r>
              <a:rPr sz="1950" i="1" spc="15" dirty="0">
                <a:latin typeface="Trebuchet MS"/>
                <a:cs typeface="Trebuchet MS"/>
              </a:rPr>
              <a:t> </a:t>
            </a:r>
            <a:r>
              <a:rPr sz="1950" i="1" spc="60" dirty="0">
                <a:latin typeface="Trebuchet MS"/>
                <a:cs typeface="Trebuchet MS"/>
              </a:rPr>
              <a:t>data </a:t>
            </a:r>
            <a:r>
              <a:rPr sz="1950" i="1" spc="65" dirty="0">
                <a:latin typeface="Trebuchet MS"/>
                <a:cs typeface="Trebuchet MS"/>
              </a:rPr>
              <a:t> </a:t>
            </a:r>
            <a:r>
              <a:rPr sz="1950" i="1" spc="60" dirty="0">
                <a:latin typeface="Trebuchet MS"/>
                <a:cs typeface="Trebuchet MS"/>
              </a:rPr>
              <a:t>can</a:t>
            </a:r>
            <a:r>
              <a:rPr sz="1950" i="1" spc="10" dirty="0">
                <a:latin typeface="Trebuchet MS"/>
                <a:cs typeface="Trebuchet MS"/>
              </a:rPr>
              <a:t> </a:t>
            </a:r>
            <a:r>
              <a:rPr sz="1950" i="1" spc="-95" dirty="0">
                <a:latin typeface="Trebuchet MS"/>
                <a:cs typeface="Trebuchet MS"/>
              </a:rPr>
              <a:t>tell</a:t>
            </a:r>
            <a:r>
              <a:rPr sz="1950" i="1" spc="10" dirty="0">
                <a:latin typeface="Trebuchet MS"/>
                <a:cs typeface="Trebuchet MS"/>
              </a:rPr>
              <a:t> </a:t>
            </a:r>
            <a:r>
              <a:rPr sz="1950" i="1" spc="-130" dirty="0">
                <a:latin typeface="Trebuchet MS"/>
                <a:cs typeface="Trebuchet MS"/>
              </a:rPr>
              <a:t>us.</a:t>
            </a:r>
            <a:r>
              <a:rPr sz="1950" i="1" spc="10" dirty="0">
                <a:latin typeface="Trebuchet MS"/>
                <a:cs typeface="Trebuchet MS"/>
              </a:rPr>
              <a:t> </a:t>
            </a:r>
            <a:r>
              <a:rPr sz="1950" i="1" dirty="0">
                <a:latin typeface="Trebuchet MS"/>
                <a:cs typeface="Trebuchet MS"/>
              </a:rPr>
              <a:t>The</a:t>
            </a:r>
            <a:r>
              <a:rPr sz="1950" i="1" spc="10" dirty="0">
                <a:latin typeface="Trebuchet MS"/>
                <a:cs typeface="Trebuchet MS"/>
              </a:rPr>
              <a:t> </a:t>
            </a:r>
            <a:r>
              <a:rPr sz="1950" i="1" spc="-5" dirty="0">
                <a:latin typeface="Trebuchet MS"/>
                <a:cs typeface="Trebuchet MS"/>
              </a:rPr>
              <a:t>columns</a:t>
            </a:r>
            <a:r>
              <a:rPr sz="1950" i="1" spc="15" dirty="0">
                <a:latin typeface="Trebuchet MS"/>
                <a:cs typeface="Trebuchet MS"/>
              </a:rPr>
              <a:t> </a:t>
            </a:r>
            <a:r>
              <a:rPr sz="1950" i="1" spc="-80" dirty="0">
                <a:latin typeface="Trebuchet MS"/>
                <a:cs typeface="Trebuchet MS"/>
              </a:rPr>
              <a:t>with</a:t>
            </a:r>
            <a:r>
              <a:rPr sz="1950" i="1" spc="10" dirty="0">
                <a:latin typeface="Trebuchet MS"/>
                <a:cs typeface="Trebuchet MS"/>
              </a:rPr>
              <a:t> </a:t>
            </a:r>
            <a:r>
              <a:rPr sz="1950" i="1" spc="-40" dirty="0">
                <a:latin typeface="Trebuchet MS"/>
                <a:cs typeface="Trebuchet MS"/>
              </a:rPr>
              <a:t>the</a:t>
            </a:r>
            <a:r>
              <a:rPr sz="1950" i="1" spc="10" dirty="0">
                <a:latin typeface="Trebuchet MS"/>
                <a:cs typeface="Trebuchet MS"/>
              </a:rPr>
              <a:t> </a:t>
            </a:r>
            <a:r>
              <a:rPr sz="1950" i="1" dirty="0">
                <a:latin typeface="Trebuchet MS"/>
                <a:cs typeface="Trebuchet MS"/>
              </a:rPr>
              <a:t>greatest</a:t>
            </a:r>
            <a:r>
              <a:rPr sz="1950" i="1" spc="10" dirty="0">
                <a:latin typeface="Trebuchet MS"/>
                <a:cs typeface="Trebuchet MS"/>
              </a:rPr>
              <a:t> </a:t>
            </a:r>
            <a:r>
              <a:rPr sz="1950" i="1" spc="5" dirty="0">
                <a:latin typeface="Trebuchet MS"/>
                <a:cs typeface="Trebuchet MS"/>
              </a:rPr>
              <a:t>number</a:t>
            </a:r>
            <a:r>
              <a:rPr sz="1950" i="1" spc="15" dirty="0">
                <a:latin typeface="Trebuchet MS"/>
                <a:cs typeface="Trebuchet MS"/>
              </a:rPr>
              <a:t> </a:t>
            </a:r>
            <a:r>
              <a:rPr sz="1950" i="1" spc="-5" dirty="0">
                <a:latin typeface="Trebuchet MS"/>
                <a:cs typeface="Trebuchet MS"/>
              </a:rPr>
              <a:t>of</a:t>
            </a:r>
            <a:r>
              <a:rPr sz="1950" i="1" spc="10" dirty="0">
                <a:latin typeface="Trebuchet MS"/>
                <a:cs typeface="Trebuchet MS"/>
              </a:rPr>
              <a:t> missing </a:t>
            </a:r>
            <a:r>
              <a:rPr sz="1950" i="1" dirty="0">
                <a:latin typeface="Trebuchet MS"/>
                <a:cs typeface="Trebuchet MS"/>
              </a:rPr>
              <a:t>value</a:t>
            </a:r>
            <a:r>
              <a:rPr sz="1950" i="1" spc="10" dirty="0">
                <a:latin typeface="Trebuchet MS"/>
                <a:cs typeface="Trebuchet MS"/>
              </a:rPr>
              <a:t> </a:t>
            </a:r>
            <a:r>
              <a:rPr sz="1950" i="1" spc="-10" dirty="0">
                <a:latin typeface="Trebuchet MS"/>
                <a:cs typeface="Trebuchet MS"/>
              </a:rPr>
              <a:t>counts</a:t>
            </a:r>
            <a:r>
              <a:rPr sz="1950" i="1" spc="15" dirty="0">
                <a:latin typeface="Trebuchet MS"/>
                <a:cs typeface="Trebuchet MS"/>
              </a:rPr>
              <a:t> </a:t>
            </a:r>
            <a:r>
              <a:rPr sz="1950" i="1" spc="-55" dirty="0">
                <a:latin typeface="Trebuchet MS"/>
                <a:cs typeface="Trebuchet MS"/>
              </a:rPr>
              <a:t>were</a:t>
            </a:r>
            <a:r>
              <a:rPr sz="1950" i="1" spc="10" dirty="0">
                <a:latin typeface="Trebuchet MS"/>
                <a:cs typeface="Trebuchet MS"/>
              </a:rPr>
              <a:t> </a:t>
            </a:r>
            <a:r>
              <a:rPr sz="1950" i="1" spc="15" dirty="0">
                <a:latin typeface="Trebuchet MS"/>
                <a:cs typeface="Trebuchet MS"/>
              </a:rPr>
              <a:t>also</a:t>
            </a:r>
            <a:r>
              <a:rPr sz="1950" i="1" spc="10" dirty="0">
                <a:latin typeface="Trebuchet MS"/>
                <a:cs typeface="Trebuchet MS"/>
              </a:rPr>
              <a:t> </a:t>
            </a:r>
            <a:r>
              <a:rPr sz="1950" i="1" spc="-25" dirty="0">
                <a:latin typeface="Trebuchet MS"/>
                <a:cs typeface="Trebuchet MS"/>
              </a:rPr>
              <a:t>eliminated</a:t>
            </a:r>
            <a:r>
              <a:rPr sz="1950" i="1" spc="10" dirty="0">
                <a:latin typeface="Trebuchet MS"/>
                <a:cs typeface="Trebuchet MS"/>
              </a:rPr>
              <a:t> </a:t>
            </a:r>
            <a:r>
              <a:rPr sz="1950" i="1" spc="-5" dirty="0">
                <a:latin typeface="Trebuchet MS"/>
                <a:cs typeface="Trebuchet MS"/>
              </a:rPr>
              <a:t>throughout</a:t>
            </a:r>
            <a:r>
              <a:rPr sz="1950" i="1" spc="15" dirty="0">
                <a:latin typeface="Trebuchet MS"/>
                <a:cs typeface="Trebuchet MS"/>
              </a:rPr>
              <a:t> </a:t>
            </a:r>
            <a:r>
              <a:rPr sz="1950" i="1" spc="-40" dirty="0">
                <a:latin typeface="Trebuchet MS"/>
                <a:cs typeface="Trebuchet MS"/>
              </a:rPr>
              <a:t>the</a:t>
            </a:r>
            <a:r>
              <a:rPr sz="1950" i="1" spc="10" dirty="0">
                <a:latin typeface="Trebuchet MS"/>
                <a:cs typeface="Trebuchet MS"/>
              </a:rPr>
              <a:t> </a:t>
            </a:r>
            <a:r>
              <a:rPr sz="1950" i="1" spc="240" dirty="0">
                <a:latin typeface="Trebuchet MS"/>
                <a:cs typeface="Trebuchet MS"/>
              </a:rPr>
              <a:t>DA</a:t>
            </a:r>
            <a:r>
              <a:rPr sz="1950" i="1" spc="10" dirty="0">
                <a:latin typeface="Trebuchet MS"/>
                <a:cs typeface="Trebuchet MS"/>
              </a:rPr>
              <a:t> </a:t>
            </a:r>
            <a:r>
              <a:rPr sz="1950" i="1" spc="-40" dirty="0">
                <a:latin typeface="Trebuchet MS"/>
                <a:cs typeface="Trebuchet MS"/>
              </a:rPr>
              <a:t>operation.</a:t>
            </a:r>
            <a:r>
              <a:rPr sz="1950" i="1" spc="10" dirty="0">
                <a:latin typeface="Trebuchet MS"/>
                <a:cs typeface="Trebuchet MS"/>
              </a:rPr>
              <a:t> </a:t>
            </a:r>
            <a:r>
              <a:rPr sz="1950" i="1" spc="-60" dirty="0">
                <a:latin typeface="Trebuchet MS"/>
                <a:cs typeface="Trebuchet MS"/>
              </a:rPr>
              <a:t>Then,</a:t>
            </a:r>
            <a:r>
              <a:rPr sz="1950" i="1" spc="15" dirty="0">
                <a:latin typeface="Trebuchet MS"/>
                <a:cs typeface="Trebuchet MS"/>
              </a:rPr>
              <a:t> </a:t>
            </a:r>
            <a:r>
              <a:rPr sz="1950" i="1" spc="-35" dirty="0">
                <a:latin typeface="Trebuchet MS"/>
                <a:cs typeface="Trebuchet MS"/>
              </a:rPr>
              <a:t>in</a:t>
            </a:r>
            <a:r>
              <a:rPr sz="1950" i="1" spc="10" dirty="0">
                <a:latin typeface="Trebuchet MS"/>
                <a:cs typeface="Trebuchet MS"/>
              </a:rPr>
              <a:t> </a:t>
            </a:r>
            <a:r>
              <a:rPr sz="1950" i="1" spc="-10" dirty="0">
                <a:latin typeface="Trebuchet MS"/>
                <a:cs typeface="Trebuchet MS"/>
              </a:rPr>
              <a:t>order</a:t>
            </a:r>
            <a:r>
              <a:rPr sz="1950" i="1" spc="10" dirty="0">
                <a:latin typeface="Trebuchet MS"/>
                <a:cs typeface="Trebuchet MS"/>
              </a:rPr>
              <a:t> </a:t>
            </a:r>
            <a:r>
              <a:rPr sz="1950" i="1" spc="-40" dirty="0">
                <a:latin typeface="Trebuchet MS"/>
                <a:cs typeface="Trebuchet MS"/>
              </a:rPr>
              <a:t>to </a:t>
            </a:r>
            <a:r>
              <a:rPr sz="1950" i="1" spc="-35" dirty="0">
                <a:latin typeface="Trebuchet MS"/>
                <a:cs typeface="Trebuchet MS"/>
              </a:rPr>
              <a:t> </a:t>
            </a:r>
            <a:r>
              <a:rPr sz="1950" i="1" spc="-5" dirty="0">
                <a:latin typeface="Trebuchet MS"/>
                <a:cs typeface="Trebuchet MS"/>
              </a:rPr>
              <a:t>find</a:t>
            </a:r>
            <a:r>
              <a:rPr sz="1950" i="1" spc="10" dirty="0">
                <a:latin typeface="Trebuchet MS"/>
                <a:cs typeface="Trebuchet MS"/>
              </a:rPr>
              <a:t> </a:t>
            </a:r>
            <a:r>
              <a:rPr sz="1950" i="1" spc="85" dirty="0">
                <a:latin typeface="Trebuchet MS"/>
                <a:cs typeface="Trebuchet MS"/>
              </a:rPr>
              <a:t>and</a:t>
            </a:r>
            <a:r>
              <a:rPr sz="1950" i="1" spc="10" dirty="0">
                <a:latin typeface="Trebuchet MS"/>
                <a:cs typeface="Trebuchet MS"/>
              </a:rPr>
              <a:t> </a:t>
            </a:r>
            <a:r>
              <a:rPr sz="1950" i="1" spc="-25" dirty="0">
                <a:latin typeface="Trebuchet MS"/>
                <a:cs typeface="Trebuchet MS"/>
              </a:rPr>
              <a:t>exclude</a:t>
            </a:r>
            <a:r>
              <a:rPr sz="1950" i="1" spc="10" dirty="0">
                <a:latin typeface="Trebuchet MS"/>
                <a:cs typeface="Trebuchet MS"/>
              </a:rPr>
              <a:t> </a:t>
            </a:r>
            <a:r>
              <a:rPr sz="1950" i="1" spc="-5" dirty="0">
                <a:latin typeface="Trebuchet MS"/>
                <a:cs typeface="Trebuchet MS"/>
              </a:rPr>
              <a:t>strongly</a:t>
            </a:r>
            <a:r>
              <a:rPr sz="1950" i="1" spc="10" dirty="0">
                <a:latin typeface="Trebuchet MS"/>
                <a:cs typeface="Trebuchet MS"/>
              </a:rPr>
              <a:t> </a:t>
            </a:r>
            <a:r>
              <a:rPr sz="1950" i="1" spc="-25" dirty="0">
                <a:latin typeface="Trebuchet MS"/>
                <a:cs typeface="Trebuchet MS"/>
              </a:rPr>
              <a:t>linked</a:t>
            </a:r>
            <a:r>
              <a:rPr sz="1950" i="1" spc="15" dirty="0">
                <a:latin typeface="Trebuchet MS"/>
                <a:cs typeface="Trebuchet MS"/>
              </a:rPr>
              <a:t> </a:t>
            </a:r>
            <a:r>
              <a:rPr sz="1950" i="1" spc="10" dirty="0">
                <a:latin typeface="Trebuchet MS"/>
                <a:cs typeface="Trebuchet MS"/>
              </a:rPr>
              <a:t>variables </a:t>
            </a:r>
            <a:r>
              <a:rPr sz="1950" i="1" spc="-20" dirty="0">
                <a:latin typeface="Trebuchet MS"/>
                <a:cs typeface="Trebuchet MS"/>
              </a:rPr>
              <a:t>that</a:t>
            </a:r>
            <a:r>
              <a:rPr sz="1950" i="1" spc="10" dirty="0">
                <a:latin typeface="Trebuchet MS"/>
                <a:cs typeface="Trebuchet MS"/>
              </a:rPr>
              <a:t> </a:t>
            </a:r>
            <a:r>
              <a:rPr sz="1950" i="1" spc="-30" dirty="0">
                <a:latin typeface="Trebuchet MS"/>
                <a:cs typeface="Trebuchet MS"/>
              </a:rPr>
              <a:t>would</a:t>
            </a:r>
            <a:r>
              <a:rPr sz="1950" i="1" spc="10" dirty="0">
                <a:latin typeface="Trebuchet MS"/>
                <a:cs typeface="Trebuchet MS"/>
              </a:rPr>
              <a:t> </a:t>
            </a:r>
            <a:r>
              <a:rPr sz="1950" i="1" spc="-10" dirty="0">
                <a:latin typeface="Trebuchet MS"/>
                <a:cs typeface="Trebuchet MS"/>
              </a:rPr>
              <a:t>render</a:t>
            </a:r>
            <a:r>
              <a:rPr sz="1950" i="1" spc="15" dirty="0">
                <a:latin typeface="Trebuchet MS"/>
                <a:cs typeface="Trebuchet MS"/>
              </a:rPr>
              <a:t> </a:t>
            </a:r>
            <a:r>
              <a:rPr sz="1950" i="1" spc="-15" dirty="0">
                <a:latin typeface="Trebuchet MS"/>
                <a:cs typeface="Trebuchet MS"/>
              </a:rPr>
              <a:t>our</a:t>
            </a:r>
            <a:r>
              <a:rPr sz="1950" i="1" spc="10" dirty="0">
                <a:latin typeface="Trebuchet MS"/>
                <a:cs typeface="Trebuchet MS"/>
              </a:rPr>
              <a:t> </a:t>
            </a:r>
            <a:r>
              <a:rPr sz="1950" i="1" spc="-5" dirty="0">
                <a:latin typeface="Trebuchet MS"/>
                <a:cs typeface="Trebuchet MS"/>
              </a:rPr>
              <a:t>model</a:t>
            </a:r>
            <a:r>
              <a:rPr sz="1950" i="1" spc="10" dirty="0">
                <a:latin typeface="Trebuchet MS"/>
                <a:cs typeface="Trebuchet MS"/>
              </a:rPr>
              <a:t> </a:t>
            </a:r>
            <a:r>
              <a:rPr sz="1950" i="1" spc="-60" dirty="0">
                <a:latin typeface="Trebuchet MS"/>
                <a:cs typeface="Trebuchet MS"/>
              </a:rPr>
              <a:t>ineffective,</a:t>
            </a:r>
            <a:r>
              <a:rPr sz="1950" i="1" spc="10" dirty="0">
                <a:latin typeface="Trebuchet MS"/>
                <a:cs typeface="Trebuchet MS"/>
              </a:rPr>
              <a:t> </a:t>
            </a:r>
            <a:r>
              <a:rPr sz="1950" i="1" spc="-70" dirty="0">
                <a:latin typeface="Trebuchet MS"/>
                <a:cs typeface="Trebuchet MS"/>
              </a:rPr>
              <a:t>we</a:t>
            </a:r>
            <a:r>
              <a:rPr sz="1950" i="1" spc="15" dirty="0">
                <a:latin typeface="Trebuchet MS"/>
                <a:cs typeface="Trebuchet MS"/>
              </a:rPr>
              <a:t> </a:t>
            </a:r>
            <a:r>
              <a:rPr sz="1950" i="1" spc="10" dirty="0">
                <a:latin typeface="Trebuchet MS"/>
                <a:cs typeface="Trebuchet MS"/>
              </a:rPr>
              <a:t>developed </a:t>
            </a:r>
            <a:r>
              <a:rPr sz="1950" i="1" spc="140" dirty="0">
                <a:latin typeface="Trebuchet MS"/>
                <a:cs typeface="Trebuchet MS"/>
              </a:rPr>
              <a:t>a</a:t>
            </a:r>
            <a:r>
              <a:rPr sz="1950" i="1" spc="10" dirty="0">
                <a:latin typeface="Trebuchet MS"/>
                <a:cs typeface="Trebuchet MS"/>
              </a:rPr>
              <a:t> </a:t>
            </a:r>
            <a:r>
              <a:rPr sz="1950" i="1" spc="-25" dirty="0">
                <a:latin typeface="Trebuchet MS"/>
                <a:cs typeface="Trebuchet MS"/>
              </a:rPr>
              <a:t>correlation</a:t>
            </a:r>
            <a:r>
              <a:rPr sz="1950" i="1" spc="10" dirty="0">
                <a:latin typeface="Trebuchet MS"/>
                <a:cs typeface="Trebuchet MS"/>
              </a:rPr>
              <a:t> </a:t>
            </a:r>
            <a:r>
              <a:rPr sz="1950" i="1" spc="-85" dirty="0">
                <a:latin typeface="Trebuchet MS"/>
                <a:cs typeface="Trebuchet MS"/>
              </a:rPr>
              <a:t>matrix.</a:t>
            </a:r>
            <a:r>
              <a:rPr sz="1950" i="1" spc="15" dirty="0">
                <a:latin typeface="Trebuchet MS"/>
                <a:cs typeface="Trebuchet MS"/>
              </a:rPr>
              <a:t> </a:t>
            </a:r>
            <a:r>
              <a:rPr sz="1950" i="1" spc="20" dirty="0">
                <a:latin typeface="Trebuchet MS"/>
                <a:cs typeface="Trebuchet MS"/>
              </a:rPr>
              <a:t>To</a:t>
            </a:r>
            <a:r>
              <a:rPr sz="1950" i="1" spc="10" dirty="0">
                <a:latin typeface="Trebuchet MS"/>
                <a:cs typeface="Trebuchet MS"/>
              </a:rPr>
              <a:t> </a:t>
            </a:r>
            <a:r>
              <a:rPr sz="1950" i="1" spc="-15" dirty="0">
                <a:latin typeface="Trebuchet MS"/>
                <a:cs typeface="Trebuchet MS"/>
              </a:rPr>
              <a:t>prevent</a:t>
            </a:r>
            <a:r>
              <a:rPr sz="1950" i="1" spc="10" dirty="0">
                <a:latin typeface="Trebuchet MS"/>
                <a:cs typeface="Trebuchet MS"/>
              </a:rPr>
              <a:t> </a:t>
            </a:r>
            <a:r>
              <a:rPr sz="1950" i="1" spc="-70" dirty="0">
                <a:latin typeface="Trebuchet MS"/>
                <a:cs typeface="Trebuchet MS"/>
              </a:rPr>
              <a:t>errors,</a:t>
            </a:r>
            <a:r>
              <a:rPr sz="1950" i="1" spc="10" dirty="0">
                <a:latin typeface="Trebuchet MS"/>
                <a:cs typeface="Trebuchet MS"/>
              </a:rPr>
              <a:t> </a:t>
            </a:r>
            <a:r>
              <a:rPr sz="1950" i="1" spc="-70" dirty="0">
                <a:latin typeface="Trebuchet MS"/>
                <a:cs typeface="Trebuchet MS"/>
              </a:rPr>
              <a:t>we </a:t>
            </a:r>
            <a:r>
              <a:rPr sz="1950" i="1" spc="-65" dirty="0">
                <a:latin typeface="Trebuchet MS"/>
                <a:cs typeface="Trebuchet MS"/>
              </a:rPr>
              <a:t> </a:t>
            </a:r>
            <a:r>
              <a:rPr sz="1950" i="1" spc="15" dirty="0">
                <a:latin typeface="Trebuchet MS"/>
                <a:cs typeface="Trebuchet MS"/>
              </a:rPr>
              <a:t>separate</a:t>
            </a:r>
            <a:r>
              <a:rPr sz="1950" i="1" spc="10" dirty="0">
                <a:latin typeface="Trebuchet MS"/>
                <a:cs typeface="Trebuchet MS"/>
              </a:rPr>
              <a:t> </a:t>
            </a:r>
            <a:r>
              <a:rPr sz="1950" i="1" spc="-40" dirty="0">
                <a:latin typeface="Trebuchet MS"/>
                <a:cs typeface="Trebuchet MS"/>
              </a:rPr>
              <a:t>the</a:t>
            </a:r>
            <a:r>
              <a:rPr sz="1950" i="1" spc="15" dirty="0">
                <a:latin typeface="Trebuchet MS"/>
                <a:cs typeface="Trebuchet MS"/>
              </a:rPr>
              <a:t> </a:t>
            </a:r>
            <a:r>
              <a:rPr sz="1950" i="1" spc="30" dirty="0">
                <a:latin typeface="Trebuchet MS"/>
                <a:cs typeface="Trebuchet MS"/>
              </a:rPr>
              <a:t>dataframe</a:t>
            </a:r>
            <a:r>
              <a:rPr sz="1950" i="1" spc="15" dirty="0">
                <a:latin typeface="Trebuchet MS"/>
                <a:cs typeface="Trebuchet MS"/>
              </a:rPr>
              <a:t> </a:t>
            </a:r>
            <a:r>
              <a:rPr sz="1950" i="1" spc="-40" dirty="0">
                <a:latin typeface="Trebuchet MS"/>
                <a:cs typeface="Trebuchet MS"/>
              </a:rPr>
              <a:t>into</a:t>
            </a:r>
            <a:r>
              <a:rPr sz="1950" i="1" spc="10" dirty="0">
                <a:latin typeface="Trebuchet MS"/>
                <a:cs typeface="Trebuchet MS"/>
              </a:rPr>
              <a:t> </a:t>
            </a:r>
            <a:r>
              <a:rPr sz="1950" i="1" spc="-25" dirty="0">
                <a:latin typeface="Trebuchet MS"/>
                <a:cs typeface="Trebuchet MS"/>
              </a:rPr>
              <a:t>train</a:t>
            </a:r>
            <a:r>
              <a:rPr sz="1950" i="1" spc="15" dirty="0">
                <a:latin typeface="Trebuchet MS"/>
                <a:cs typeface="Trebuchet MS"/>
              </a:rPr>
              <a:t> </a:t>
            </a:r>
            <a:r>
              <a:rPr sz="1950" i="1" spc="85" dirty="0">
                <a:latin typeface="Trebuchet MS"/>
                <a:cs typeface="Trebuchet MS"/>
              </a:rPr>
              <a:t>and</a:t>
            </a:r>
            <a:r>
              <a:rPr sz="1950" i="1" spc="15" dirty="0">
                <a:latin typeface="Trebuchet MS"/>
                <a:cs typeface="Trebuchet MS"/>
              </a:rPr>
              <a:t> </a:t>
            </a:r>
            <a:r>
              <a:rPr sz="1950" i="1" spc="-60" dirty="0">
                <a:latin typeface="Trebuchet MS"/>
                <a:cs typeface="Trebuchet MS"/>
              </a:rPr>
              <a:t>test</a:t>
            </a:r>
            <a:r>
              <a:rPr sz="1950" i="1" spc="15" dirty="0">
                <a:latin typeface="Trebuchet MS"/>
                <a:cs typeface="Trebuchet MS"/>
              </a:rPr>
              <a:t> </a:t>
            </a:r>
            <a:r>
              <a:rPr sz="1950" i="1" spc="-50" dirty="0">
                <a:latin typeface="Trebuchet MS"/>
                <a:cs typeface="Trebuchet MS"/>
              </a:rPr>
              <a:t>subsets.</a:t>
            </a:r>
            <a:r>
              <a:rPr sz="1950" i="1" spc="10" dirty="0">
                <a:latin typeface="Trebuchet MS"/>
                <a:cs typeface="Trebuchet MS"/>
              </a:rPr>
              <a:t> </a:t>
            </a:r>
            <a:r>
              <a:rPr sz="1950" i="1" spc="45" dirty="0">
                <a:latin typeface="Trebuchet MS"/>
                <a:cs typeface="Trebuchet MS"/>
              </a:rPr>
              <a:t>In</a:t>
            </a:r>
            <a:r>
              <a:rPr sz="1950" i="1" spc="15" dirty="0">
                <a:latin typeface="Trebuchet MS"/>
                <a:cs typeface="Trebuchet MS"/>
              </a:rPr>
              <a:t> </a:t>
            </a:r>
            <a:r>
              <a:rPr sz="1950" i="1" spc="-10" dirty="0">
                <a:latin typeface="Trebuchet MS"/>
                <a:cs typeface="Trebuchet MS"/>
              </a:rPr>
              <a:t>order</a:t>
            </a:r>
            <a:r>
              <a:rPr sz="1950" i="1" spc="15" dirty="0">
                <a:latin typeface="Trebuchet MS"/>
                <a:cs typeface="Trebuchet MS"/>
              </a:rPr>
              <a:t> </a:t>
            </a:r>
            <a:r>
              <a:rPr sz="1950" i="1" spc="-40" dirty="0">
                <a:latin typeface="Trebuchet MS"/>
                <a:cs typeface="Trebuchet MS"/>
              </a:rPr>
              <a:t>to</a:t>
            </a:r>
            <a:r>
              <a:rPr sz="1950" i="1" spc="15" dirty="0">
                <a:latin typeface="Trebuchet MS"/>
                <a:cs typeface="Trebuchet MS"/>
              </a:rPr>
              <a:t> </a:t>
            </a:r>
            <a:r>
              <a:rPr sz="1950" i="1" spc="-15" dirty="0">
                <a:latin typeface="Trebuchet MS"/>
                <a:cs typeface="Trebuchet MS"/>
              </a:rPr>
              <a:t>individually</a:t>
            </a:r>
            <a:r>
              <a:rPr sz="1950" i="1" spc="10" dirty="0">
                <a:latin typeface="Trebuchet MS"/>
                <a:cs typeface="Trebuchet MS"/>
              </a:rPr>
              <a:t> </a:t>
            </a:r>
            <a:r>
              <a:rPr sz="1950" i="1" spc="-30" dirty="0">
                <a:latin typeface="Trebuchet MS"/>
                <a:cs typeface="Trebuchet MS"/>
              </a:rPr>
              <a:t>impute</a:t>
            </a:r>
            <a:r>
              <a:rPr sz="1950" i="1" spc="15" dirty="0">
                <a:latin typeface="Trebuchet MS"/>
                <a:cs typeface="Trebuchet MS"/>
              </a:rPr>
              <a:t> </a:t>
            </a:r>
            <a:r>
              <a:rPr sz="1950" i="1" spc="-15" dirty="0">
                <a:latin typeface="Trebuchet MS"/>
                <a:cs typeface="Trebuchet MS"/>
              </a:rPr>
              <a:t>numerical</a:t>
            </a:r>
            <a:r>
              <a:rPr sz="1950" i="1" spc="15" dirty="0">
                <a:latin typeface="Trebuchet MS"/>
                <a:cs typeface="Trebuchet MS"/>
              </a:rPr>
              <a:t> </a:t>
            </a:r>
            <a:r>
              <a:rPr sz="1950" i="1" spc="85" dirty="0">
                <a:latin typeface="Trebuchet MS"/>
                <a:cs typeface="Trebuchet MS"/>
              </a:rPr>
              <a:t>and</a:t>
            </a:r>
            <a:r>
              <a:rPr sz="1950" i="1" spc="15" dirty="0">
                <a:latin typeface="Trebuchet MS"/>
                <a:cs typeface="Trebuchet MS"/>
              </a:rPr>
              <a:t> </a:t>
            </a:r>
            <a:r>
              <a:rPr sz="1950" i="1" spc="10" dirty="0">
                <a:latin typeface="Trebuchet MS"/>
                <a:cs typeface="Trebuchet MS"/>
              </a:rPr>
              <a:t>categorical </a:t>
            </a:r>
            <a:r>
              <a:rPr sz="1950" i="1" spc="-45" dirty="0">
                <a:latin typeface="Trebuchet MS"/>
                <a:cs typeface="Trebuchet MS"/>
              </a:rPr>
              <a:t>values,</a:t>
            </a:r>
            <a:r>
              <a:rPr sz="1950" i="1" spc="15" dirty="0">
                <a:latin typeface="Trebuchet MS"/>
                <a:cs typeface="Trebuchet MS"/>
              </a:rPr>
              <a:t> </a:t>
            </a:r>
            <a:r>
              <a:rPr sz="1950" i="1" spc="-70" dirty="0">
                <a:latin typeface="Trebuchet MS"/>
                <a:cs typeface="Trebuchet MS"/>
              </a:rPr>
              <a:t>we</a:t>
            </a:r>
            <a:r>
              <a:rPr sz="1950" i="1" spc="15" dirty="0">
                <a:latin typeface="Trebuchet MS"/>
                <a:cs typeface="Trebuchet MS"/>
              </a:rPr>
              <a:t> </a:t>
            </a:r>
            <a:r>
              <a:rPr sz="1950" i="1" spc="-25" dirty="0">
                <a:latin typeface="Trebuchet MS"/>
                <a:cs typeface="Trebuchet MS"/>
              </a:rPr>
              <a:t>then</a:t>
            </a:r>
            <a:r>
              <a:rPr sz="1950" i="1" spc="15" dirty="0">
                <a:latin typeface="Trebuchet MS"/>
                <a:cs typeface="Trebuchet MS"/>
              </a:rPr>
              <a:t> </a:t>
            </a:r>
            <a:r>
              <a:rPr sz="1950" i="1" spc="-25" dirty="0">
                <a:latin typeface="Trebuchet MS"/>
                <a:cs typeface="Trebuchet MS"/>
              </a:rPr>
              <a:t>construct</a:t>
            </a:r>
            <a:r>
              <a:rPr sz="1950" i="1" spc="10" dirty="0">
                <a:latin typeface="Trebuchet MS"/>
                <a:cs typeface="Trebuchet MS"/>
              </a:rPr>
              <a:t> </a:t>
            </a:r>
            <a:r>
              <a:rPr sz="1950" i="1" spc="-60" dirty="0">
                <a:latin typeface="Trebuchet MS"/>
                <a:cs typeface="Trebuchet MS"/>
              </a:rPr>
              <a:t>pipelines. </a:t>
            </a:r>
            <a:r>
              <a:rPr sz="1950" i="1" spc="-55" dirty="0">
                <a:latin typeface="Trebuchet MS"/>
                <a:cs typeface="Trebuchet MS"/>
              </a:rPr>
              <a:t> </a:t>
            </a:r>
            <a:r>
              <a:rPr sz="1950" i="1" spc="155" dirty="0">
                <a:latin typeface="Trebuchet MS"/>
                <a:cs typeface="Trebuchet MS"/>
              </a:rPr>
              <a:t>We</a:t>
            </a:r>
            <a:r>
              <a:rPr sz="1950" i="1" spc="10" dirty="0">
                <a:latin typeface="Trebuchet MS"/>
                <a:cs typeface="Trebuchet MS"/>
              </a:rPr>
              <a:t> </a:t>
            </a:r>
            <a:r>
              <a:rPr sz="1950" i="1" spc="30" dirty="0">
                <a:latin typeface="Trebuchet MS"/>
                <a:cs typeface="Trebuchet MS"/>
              </a:rPr>
              <a:t>make</a:t>
            </a:r>
            <a:r>
              <a:rPr sz="1950" i="1" spc="10" dirty="0">
                <a:latin typeface="Trebuchet MS"/>
                <a:cs typeface="Trebuchet MS"/>
              </a:rPr>
              <a:t> </a:t>
            </a:r>
            <a:r>
              <a:rPr sz="1950" i="1" spc="-5" dirty="0">
                <a:latin typeface="Trebuchet MS"/>
                <a:cs typeface="Trebuchet MS"/>
              </a:rPr>
              <a:t>use</a:t>
            </a:r>
            <a:r>
              <a:rPr sz="1950" i="1" spc="10" dirty="0">
                <a:latin typeface="Trebuchet MS"/>
                <a:cs typeface="Trebuchet MS"/>
              </a:rPr>
              <a:t> </a:t>
            </a:r>
            <a:r>
              <a:rPr sz="1950" i="1" spc="-5" dirty="0">
                <a:latin typeface="Trebuchet MS"/>
                <a:cs typeface="Trebuchet MS"/>
              </a:rPr>
              <a:t>of</a:t>
            </a:r>
            <a:r>
              <a:rPr sz="1950" i="1" spc="10" dirty="0">
                <a:latin typeface="Trebuchet MS"/>
                <a:cs typeface="Trebuchet MS"/>
              </a:rPr>
              <a:t> </a:t>
            </a:r>
            <a:r>
              <a:rPr sz="1950" i="1" spc="-25" dirty="0">
                <a:latin typeface="Trebuchet MS"/>
                <a:cs typeface="Trebuchet MS"/>
              </a:rPr>
              <a:t>one-hot</a:t>
            </a:r>
            <a:r>
              <a:rPr sz="1950" i="1" spc="10" dirty="0">
                <a:latin typeface="Trebuchet MS"/>
                <a:cs typeface="Trebuchet MS"/>
              </a:rPr>
              <a:t> </a:t>
            </a:r>
            <a:r>
              <a:rPr sz="1950" i="1" spc="30" dirty="0">
                <a:latin typeface="Trebuchet MS"/>
                <a:cs typeface="Trebuchet MS"/>
              </a:rPr>
              <a:t>encoding</a:t>
            </a:r>
            <a:r>
              <a:rPr sz="1950" i="1" spc="10" dirty="0">
                <a:latin typeface="Trebuchet MS"/>
                <a:cs typeface="Trebuchet MS"/>
              </a:rPr>
              <a:t> </a:t>
            </a:r>
            <a:r>
              <a:rPr sz="1950" i="1" spc="-40" dirty="0">
                <a:latin typeface="Trebuchet MS"/>
                <a:cs typeface="Trebuchet MS"/>
              </a:rPr>
              <a:t>to</a:t>
            </a:r>
            <a:r>
              <a:rPr sz="1950" i="1" spc="10" dirty="0">
                <a:latin typeface="Trebuchet MS"/>
                <a:cs typeface="Trebuchet MS"/>
              </a:rPr>
              <a:t> </a:t>
            </a:r>
            <a:r>
              <a:rPr sz="1950" i="1" dirty="0">
                <a:latin typeface="Trebuchet MS"/>
                <a:cs typeface="Trebuchet MS"/>
              </a:rPr>
              <a:t>modify</a:t>
            </a:r>
            <a:r>
              <a:rPr sz="1950" i="1" spc="10" dirty="0">
                <a:latin typeface="Trebuchet MS"/>
                <a:cs typeface="Trebuchet MS"/>
              </a:rPr>
              <a:t> </a:t>
            </a:r>
            <a:r>
              <a:rPr sz="1950" i="1" spc="-40" dirty="0">
                <a:latin typeface="Trebuchet MS"/>
                <a:cs typeface="Trebuchet MS"/>
              </a:rPr>
              <a:t>the</a:t>
            </a:r>
            <a:r>
              <a:rPr sz="1950" i="1" spc="15" dirty="0">
                <a:latin typeface="Trebuchet MS"/>
                <a:cs typeface="Trebuchet MS"/>
              </a:rPr>
              <a:t> </a:t>
            </a:r>
            <a:r>
              <a:rPr sz="1950" i="1" dirty="0">
                <a:latin typeface="Trebuchet MS"/>
                <a:cs typeface="Trebuchet MS"/>
              </a:rPr>
              <a:t>values</a:t>
            </a:r>
            <a:r>
              <a:rPr sz="1950" i="1" spc="10" dirty="0">
                <a:latin typeface="Trebuchet MS"/>
                <a:cs typeface="Trebuchet MS"/>
              </a:rPr>
              <a:t> </a:t>
            </a:r>
            <a:r>
              <a:rPr sz="1950" i="1" spc="-5" dirty="0">
                <a:latin typeface="Trebuchet MS"/>
                <a:cs typeface="Trebuchet MS"/>
              </a:rPr>
              <a:t>of</a:t>
            </a:r>
            <a:r>
              <a:rPr sz="1950" i="1" spc="10" dirty="0">
                <a:latin typeface="Trebuchet MS"/>
                <a:cs typeface="Trebuchet MS"/>
              </a:rPr>
              <a:t> </a:t>
            </a:r>
            <a:r>
              <a:rPr sz="1950" i="1" spc="-40" dirty="0">
                <a:latin typeface="Trebuchet MS"/>
                <a:cs typeface="Trebuchet MS"/>
              </a:rPr>
              <a:t>the</a:t>
            </a:r>
            <a:r>
              <a:rPr sz="1950" i="1" spc="10" dirty="0">
                <a:latin typeface="Trebuchet MS"/>
                <a:cs typeface="Trebuchet MS"/>
              </a:rPr>
              <a:t> </a:t>
            </a:r>
            <a:r>
              <a:rPr sz="1950" i="1" spc="25" dirty="0">
                <a:latin typeface="Trebuchet MS"/>
                <a:cs typeface="Trebuchet MS"/>
              </a:rPr>
              <a:t>category</a:t>
            </a:r>
            <a:r>
              <a:rPr sz="1950" i="1" spc="10" dirty="0">
                <a:latin typeface="Trebuchet MS"/>
                <a:cs typeface="Trebuchet MS"/>
              </a:rPr>
              <a:t> </a:t>
            </a:r>
            <a:r>
              <a:rPr sz="1950" i="1" spc="-30" dirty="0">
                <a:latin typeface="Trebuchet MS"/>
                <a:cs typeface="Trebuchet MS"/>
              </a:rPr>
              <a:t>variables.</a:t>
            </a:r>
            <a:r>
              <a:rPr sz="1950" i="1" spc="10" dirty="0">
                <a:latin typeface="Trebuchet MS"/>
                <a:cs typeface="Trebuchet MS"/>
              </a:rPr>
              <a:t> </a:t>
            </a:r>
            <a:r>
              <a:rPr sz="1950" i="1" spc="-45" dirty="0">
                <a:latin typeface="Trebuchet MS"/>
                <a:cs typeface="Trebuchet MS"/>
              </a:rPr>
              <a:t>Finally,</a:t>
            </a:r>
            <a:r>
              <a:rPr sz="1950" i="1" spc="10" dirty="0">
                <a:latin typeface="Trebuchet MS"/>
                <a:cs typeface="Trebuchet MS"/>
              </a:rPr>
              <a:t> </a:t>
            </a:r>
            <a:r>
              <a:rPr sz="1950" i="1" spc="-70" dirty="0">
                <a:latin typeface="Trebuchet MS"/>
                <a:cs typeface="Trebuchet MS"/>
              </a:rPr>
              <a:t>we</a:t>
            </a:r>
            <a:r>
              <a:rPr sz="1950" i="1" spc="10" dirty="0">
                <a:latin typeface="Trebuchet MS"/>
                <a:cs typeface="Trebuchet MS"/>
              </a:rPr>
              <a:t> </a:t>
            </a:r>
            <a:r>
              <a:rPr sz="1950" i="1" dirty="0">
                <a:latin typeface="Trebuchet MS"/>
                <a:cs typeface="Trebuchet MS"/>
              </a:rPr>
              <a:t>forecasted</a:t>
            </a:r>
            <a:r>
              <a:rPr sz="1950" i="1" spc="15" dirty="0">
                <a:latin typeface="Trebuchet MS"/>
                <a:cs typeface="Trebuchet MS"/>
              </a:rPr>
              <a:t> </a:t>
            </a:r>
            <a:r>
              <a:rPr sz="1950" i="1" spc="-15" dirty="0">
                <a:latin typeface="Trebuchet MS"/>
                <a:cs typeface="Trebuchet MS"/>
              </a:rPr>
              <a:t>our</a:t>
            </a:r>
            <a:r>
              <a:rPr sz="1950" i="1" spc="10" dirty="0">
                <a:latin typeface="Trebuchet MS"/>
                <a:cs typeface="Trebuchet MS"/>
              </a:rPr>
              <a:t> </a:t>
            </a:r>
            <a:r>
              <a:rPr sz="1950" i="1" spc="60" dirty="0">
                <a:latin typeface="Trebuchet MS"/>
                <a:cs typeface="Trebuchet MS"/>
              </a:rPr>
              <a:t>goal</a:t>
            </a:r>
            <a:r>
              <a:rPr sz="1950" i="1" spc="10" dirty="0">
                <a:latin typeface="Trebuchet MS"/>
                <a:cs typeface="Trebuchet MS"/>
              </a:rPr>
              <a:t> variable </a:t>
            </a:r>
            <a:r>
              <a:rPr sz="1950" i="1" spc="60" dirty="0">
                <a:latin typeface="Trebuchet MS"/>
                <a:cs typeface="Trebuchet MS"/>
              </a:rPr>
              <a:t>based</a:t>
            </a:r>
            <a:r>
              <a:rPr sz="1950" i="1" spc="10" dirty="0">
                <a:latin typeface="Trebuchet MS"/>
                <a:cs typeface="Trebuchet MS"/>
              </a:rPr>
              <a:t> </a:t>
            </a:r>
            <a:r>
              <a:rPr sz="1950" i="1" spc="30" dirty="0">
                <a:latin typeface="Trebuchet MS"/>
                <a:cs typeface="Trebuchet MS"/>
              </a:rPr>
              <a:t>on</a:t>
            </a:r>
            <a:r>
              <a:rPr sz="1950" i="1" spc="10" dirty="0">
                <a:latin typeface="Trebuchet MS"/>
                <a:cs typeface="Trebuchet MS"/>
              </a:rPr>
              <a:t> </a:t>
            </a:r>
            <a:r>
              <a:rPr sz="1950" i="1" spc="-15" dirty="0">
                <a:latin typeface="Trebuchet MS"/>
                <a:cs typeface="Trebuchet MS"/>
              </a:rPr>
              <a:t>our</a:t>
            </a:r>
            <a:r>
              <a:rPr sz="1950" i="1" spc="10" dirty="0">
                <a:latin typeface="Trebuchet MS"/>
                <a:cs typeface="Trebuchet MS"/>
              </a:rPr>
              <a:t> </a:t>
            </a:r>
            <a:r>
              <a:rPr sz="1950" i="1" spc="-25" dirty="0">
                <a:latin typeface="Trebuchet MS"/>
                <a:cs typeface="Trebuchet MS"/>
              </a:rPr>
              <a:t>input </a:t>
            </a:r>
            <a:r>
              <a:rPr sz="1950" i="1" spc="-20" dirty="0">
                <a:latin typeface="Trebuchet MS"/>
                <a:cs typeface="Trebuchet MS"/>
              </a:rPr>
              <a:t> </a:t>
            </a:r>
            <a:r>
              <a:rPr sz="1950" i="1" spc="10" dirty="0">
                <a:latin typeface="Trebuchet MS"/>
                <a:cs typeface="Trebuchet MS"/>
              </a:rPr>
              <a:t>variable</a:t>
            </a:r>
            <a:r>
              <a:rPr sz="1950" i="1" dirty="0">
                <a:latin typeface="Trebuchet MS"/>
                <a:cs typeface="Trebuchet MS"/>
              </a:rPr>
              <a:t> </a:t>
            </a:r>
            <a:r>
              <a:rPr sz="1950" i="1" spc="25" dirty="0">
                <a:latin typeface="Trebuchet MS"/>
                <a:cs typeface="Trebuchet MS"/>
              </a:rPr>
              <a:t>using</a:t>
            </a:r>
            <a:r>
              <a:rPr sz="1950" i="1" spc="5" dirty="0">
                <a:latin typeface="Trebuchet MS"/>
                <a:cs typeface="Trebuchet MS"/>
              </a:rPr>
              <a:t> </a:t>
            </a:r>
            <a:r>
              <a:rPr sz="1950" i="1" spc="20" dirty="0">
                <a:latin typeface="Trebuchet MS"/>
                <a:cs typeface="Trebuchet MS"/>
              </a:rPr>
              <a:t>Logistic</a:t>
            </a:r>
            <a:r>
              <a:rPr sz="1950" i="1" spc="5" dirty="0">
                <a:latin typeface="Trebuchet MS"/>
                <a:cs typeface="Trebuchet MS"/>
              </a:rPr>
              <a:t> </a:t>
            </a:r>
            <a:r>
              <a:rPr sz="1950" i="1" spc="25" dirty="0">
                <a:latin typeface="Trebuchet MS"/>
                <a:cs typeface="Trebuchet MS"/>
              </a:rPr>
              <a:t>Regression</a:t>
            </a:r>
            <a:r>
              <a:rPr sz="1950" i="1" spc="5" dirty="0">
                <a:latin typeface="Trebuchet MS"/>
                <a:cs typeface="Trebuchet MS"/>
              </a:rPr>
              <a:t> </a:t>
            </a:r>
            <a:r>
              <a:rPr sz="1950" i="1" spc="85" dirty="0">
                <a:latin typeface="Trebuchet MS"/>
                <a:cs typeface="Trebuchet MS"/>
              </a:rPr>
              <a:t>and</a:t>
            </a:r>
            <a:r>
              <a:rPr sz="1950" i="1" spc="5" dirty="0">
                <a:latin typeface="Trebuchet MS"/>
                <a:cs typeface="Trebuchet MS"/>
              </a:rPr>
              <a:t> </a:t>
            </a:r>
            <a:r>
              <a:rPr sz="1950" i="1" spc="75" dirty="0">
                <a:latin typeface="Trebuchet MS"/>
                <a:cs typeface="Trebuchet MS"/>
              </a:rPr>
              <a:t>Random</a:t>
            </a:r>
            <a:r>
              <a:rPr sz="1950" i="1" spc="5" dirty="0">
                <a:latin typeface="Trebuchet MS"/>
                <a:cs typeface="Trebuchet MS"/>
              </a:rPr>
              <a:t> </a:t>
            </a:r>
            <a:r>
              <a:rPr sz="1950" i="1" spc="-60" dirty="0">
                <a:latin typeface="Trebuchet MS"/>
                <a:cs typeface="Trebuchet MS"/>
              </a:rPr>
              <a:t>Forest.</a:t>
            </a:r>
            <a:endParaRPr sz="1950" dirty="0">
              <a:latin typeface="Trebuchet MS"/>
              <a:cs typeface="Trebuchet MS"/>
            </a:endParaRPr>
          </a:p>
          <a:p>
            <a:pPr marL="12700">
              <a:lnSpc>
                <a:spcPct val="100000"/>
              </a:lnSpc>
              <a:spcBef>
                <a:spcPts val="1030"/>
              </a:spcBef>
            </a:pPr>
            <a:r>
              <a:rPr sz="4000" b="1" spc="30" dirty="0">
                <a:latin typeface="Cambria"/>
                <a:cs typeface="Cambria"/>
              </a:rPr>
              <a:t>Project</a:t>
            </a:r>
            <a:r>
              <a:rPr sz="4000" b="1" spc="150" dirty="0">
                <a:latin typeface="Cambria"/>
                <a:cs typeface="Cambria"/>
              </a:rPr>
              <a:t> </a:t>
            </a:r>
            <a:r>
              <a:rPr sz="4000" b="1" spc="40" dirty="0">
                <a:latin typeface="Cambria"/>
                <a:cs typeface="Cambria"/>
              </a:rPr>
              <a:t>Description</a:t>
            </a:r>
            <a:endParaRPr sz="4000" dirty="0">
              <a:latin typeface="Cambria"/>
              <a:cs typeface="Cambria"/>
            </a:endParaRPr>
          </a:p>
          <a:p>
            <a:pPr marL="12700">
              <a:lnSpc>
                <a:spcPct val="100000"/>
              </a:lnSpc>
              <a:spcBef>
                <a:spcPts val="1590"/>
              </a:spcBef>
            </a:pPr>
            <a:r>
              <a:rPr sz="2100" b="1" spc="-65" dirty="0">
                <a:latin typeface="Trebuchet MS"/>
                <a:cs typeface="Trebuchet MS"/>
              </a:rPr>
              <a:t>T</a:t>
            </a:r>
            <a:r>
              <a:rPr sz="2100" b="1" spc="-55" dirty="0">
                <a:latin typeface="Trebuchet MS"/>
                <a:cs typeface="Trebuchet MS"/>
              </a:rPr>
              <a:t>h</a:t>
            </a:r>
            <a:r>
              <a:rPr sz="2100" b="1" spc="-95" dirty="0">
                <a:latin typeface="Trebuchet MS"/>
                <a:cs typeface="Trebuchet MS"/>
              </a:rPr>
              <a:t>e</a:t>
            </a:r>
            <a:r>
              <a:rPr sz="2100" b="1" spc="-85" dirty="0">
                <a:latin typeface="Trebuchet MS"/>
                <a:cs typeface="Trebuchet MS"/>
              </a:rPr>
              <a:t>r</a:t>
            </a:r>
            <a:r>
              <a:rPr sz="2100" b="1" spc="-90" dirty="0">
                <a:latin typeface="Trebuchet MS"/>
                <a:cs typeface="Trebuchet MS"/>
              </a:rPr>
              <a:t>e</a:t>
            </a:r>
            <a:r>
              <a:rPr sz="2100" b="1" spc="35" dirty="0">
                <a:latin typeface="Trebuchet MS"/>
                <a:cs typeface="Trebuchet MS"/>
              </a:rPr>
              <a:t> </a:t>
            </a:r>
            <a:r>
              <a:rPr sz="2100" b="1" spc="130" dirty="0">
                <a:latin typeface="Trebuchet MS"/>
                <a:cs typeface="Trebuchet MS"/>
              </a:rPr>
              <a:t>a</a:t>
            </a:r>
            <a:r>
              <a:rPr sz="2100" b="1" spc="-85" dirty="0">
                <a:latin typeface="Trebuchet MS"/>
                <a:cs typeface="Trebuchet MS"/>
              </a:rPr>
              <a:t>r</a:t>
            </a:r>
            <a:r>
              <a:rPr sz="2100" b="1" spc="-90" dirty="0">
                <a:latin typeface="Trebuchet MS"/>
                <a:cs typeface="Trebuchet MS"/>
              </a:rPr>
              <a:t>e</a:t>
            </a:r>
            <a:r>
              <a:rPr sz="2100" b="1" spc="35" dirty="0">
                <a:latin typeface="Trebuchet MS"/>
                <a:cs typeface="Trebuchet MS"/>
              </a:rPr>
              <a:t> </a:t>
            </a:r>
            <a:r>
              <a:rPr sz="2100" b="1" spc="-190" dirty="0">
                <a:latin typeface="Trebuchet MS"/>
                <a:cs typeface="Trebuchet MS"/>
              </a:rPr>
              <a:t>7</a:t>
            </a:r>
            <a:r>
              <a:rPr sz="2100" b="1" spc="35" dirty="0">
                <a:latin typeface="Trebuchet MS"/>
                <a:cs typeface="Trebuchet MS"/>
              </a:rPr>
              <a:t> </a:t>
            </a:r>
            <a:r>
              <a:rPr sz="2100" b="1" spc="45" dirty="0">
                <a:latin typeface="Trebuchet MS"/>
                <a:cs typeface="Trebuchet MS"/>
              </a:rPr>
              <a:t>d</a:t>
            </a:r>
            <a:r>
              <a:rPr sz="2100" b="1" spc="-75" dirty="0">
                <a:latin typeface="Trebuchet MS"/>
                <a:cs typeface="Trebuchet MS"/>
              </a:rPr>
              <a:t>i</a:t>
            </a:r>
            <a:r>
              <a:rPr sz="2100" b="1" spc="60" dirty="0">
                <a:latin typeface="Trebuchet MS"/>
                <a:cs typeface="Trebuchet MS"/>
              </a:rPr>
              <a:t>ff</a:t>
            </a:r>
            <a:r>
              <a:rPr sz="2100" b="1" spc="-95" dirty="0">
                <a:latin typeface="Trebuchet MS"/>
                <a:cs typeface="Trebuchet MS"/>
              </a:rPr>
              <a:t>e</a:t>
            </a:r>
            <a:r>
              <a:rPr sz="2100" b="1" spc="-85" dirty="0">
                <a:latin typeface="Trebuchet MS"/>
                <a:cs typeface="Trebuchet MS"/>
              </a:rPr>
              <a:t>r</a:t>
            </a:r>
            <a:r>
              <a:rPr sz="2100" b="1" spc="-95" dirty="0">
                <a:latin typeface="Trebuchet MS"/>
                <a:cs typeface="Trebuchet MS"/>
              </a:rPr>
              <a:t>e</a:t>
            </a:r>
            <a:r>
              <a:rPr sz="2100" b="1" spc="-50" dirty="0">
                <a:latin typeface="Trebuchet MS"/>
                <a:cs typeface="Trebuchet MS"/>
              </a:rPr>
              <a:t>nt</a:t>
            </a:r>
            <a:r>
              <a:rPr sz="2100" b="1" spc="35" dirty="0">
                <a:latin typeface="Trebuchet MS"/>
                <a:cs typeface="Trebuchet MS"/>
              </a:rPr>
              <a:t> </a:t>
            </a:r>
            <a:r>
              <a:rPr sz="2100" b="1" spc="-20" dirty="0">
                <a:latin typeface="Trebuchet MS"/>
                <a:cs typeface="Trebuchet MS"/>
              </a:rPr>
              <a:t>s</a:t>
            </a:r>
            <a:r>
              <a:rPr sz="2100" b="1" spc="-30" dirty="0">
                <a:latin typeface="Trebuchet MS"/>
                <a:cs typeface="Trebuchet MS"/>
              </a:rPr>
              <a:t>o</a:t>
            </a:r>
            <a:r>
              <a:rPr sz="2100" b="1" spc="-65" dirty="0">
                <a:latin typeface="Trebuchet MS"/>
                <a:cs typeface="Trebuchet MS"/>
              </a:rPr>
              <a:t>u</a:t>
            </a:r>
            <a:r>
              <a:rPr sz="2100" b="1" spc="-85" dirty="0">
                <a:latin typeface="Trebuchet MS"/>
                <a:cs typeface="Trebuchet MS"/>
              </a:rPr>
              <a:t>r</a:t>
            </a:r>
            <a:r>
              <a:rPr sz="2100" b="1" spc="-105" dirty="0">
                <a:latin typeface="Trebuchet MS"/>
                <a:cs typeface="Trebuchet MS"/>
              </a:rPr>
              <a:t>c</a:t>
            </a:r>
            <a:r>
              <a:rPr sz="2100" b="1" spc="-95" dirty="0">
                <a:latin typeface="Trebuchet MS"/>
                <a:cs typeface="Trebuchet MS"/>
              </a:rPr>
              <a:t>e</a:t>
            </a:r>
            <a:r>
              <a:rPr sz="2100" b="1" spc="-15" dirty="0">
                <a:latin typeface="Trebuchet MS"/>
                <a:cs typeface="Trebuchet MS"/>
              </a:rPr>
              <a:t>s</a:t>
            </a:r>
            <a:r>
              <a:rPr sz="2100" b="1" spc="35" dirty="0">
                <a:latin typeface="Trebuchet MS"/>
                <a:cs typeface="Trebuchet MS"/>
              </a:rPr>
              <a:t> </a:t>
            </a:r>
            <a:r>
              <a:rPr sz="2100" b="1" spc="-30" dirty="0">
                <a:latin typeface="Trebuchet MS"/>
                <a:cs typeface="Trebuchet MS"/>
              </a:rPr>
              <a:t>o</a:t>
            </a:r>
            <a:r>
              <a:rPr sz="2100" b="1" spc="65" dirty="0">
                <a:latin typeface="Trebuchet MS"/>
                <a:cs typeface="Trebuchet MS"/>
              </a:rPr>
              <a:t>f</a:t>
            </a:r>
            <a:r>
              <a:rPr sz="2100" b="1" spc="35" dirty="0">
                <a:latin typeface="Trebuchet MS"/>
                <a:cs typeface="Trebuchet MS"/>
              </a:rPr>
              <a:t> </a:t>
            </a:r>
            <a:r>
              <a:rPr sz="2100" b="1" spc="45" dirty="0">
                <a:latin typeface="Trebuchet MS"/>
                <a:cs typeface="Trebuchet MS"/>
              </a:rPr>
              <a:t>d</a:t>
            </a:r>
            <a:r>
              <a:rPr sz="2100" b="1" spc="130" dirty="0">
                <a:latin typeface="Trebuchet MS"/>
                <a:cs typeface="Trebuchet MS"/>
              </a:rPr>
              <a:t>a</a:t>
            </a:r>
            <a:r>
              <a:rPr sz="2100" b="1" spc="-55" dirty="0">
                <a:latin typeface="Trebuchet MS"/>
                <a:cs typeface="Trebuchet MS"/>
              </a:rPr>
              <a:t>t</a:t>
            </a:r>
            <a:r>
              <a:rPr sz="2100" b="1" spc="130" dirty="0">
                <a:latin typeface="Trebuchet MS"/>
                <a:cs typeface="Trebuchet MS"/>
              </a:rPr>
              <a:t>a</a:t>
            </a:r>
            <a:r>
              <a:rPr sz="2100" spc="-210" dirty="0">
                <a:latin typeface="Microsoft Sans Serif"/>
                <a:cs typeface="Microsoft Sans Serif"/>
              </a:rPr>
              <a:t>:</a:t>
            </a:r>
            <a:endParaRPr sz="2100" dirty="0">
              <a:latin typeface="Microsoft Sans Serif"/>
              <a:cs typeface="Microsoft Sans Serif"/>
            </a:endParaRPr>
          </a:p>
          <a:p>
            <a:pPr>
              <a:lnSpc>
                <a:spcPct val="100000"/>
              </a:lnSpc>
              <a:spcBef>
                <a:spcPts val="40"/>
              </a:spcBef>
            </a:pPr>
            <a:endParaRPr sz="2550" dirty="0">
              <a:latin typeface="Microsoft Sans Serif"/>
              <a:cs typeface="Microsoft Sans Serif"/>
            </a:endParaRPr>
          </a:p>
          <a:p>
            <a:pPr marL="12700" marR="3447415" indent="83820">
              <a:lnSpc>
                <a:spcPct val="116100"/>
              </a:lnSpc>
            </a:pPr>
            <a:r>
              <a:rPr sz="2100" b="1" i="1" spc="-20" dirty="0">
                <a:latin typeface="Arial"/>
                <a:cs typeface="Arial"/>
              </a:rPr>
              <a:t>application_train/application_test:</a:t>
            </a:r>
            <a:r>
              <a:rPr sz="2100" b="1" i="1" spc="90" dirty="0">
                <a:latin typeface="Arial"/>
                <a:cs typeface="Arial"/>
              </a:rPr>
              <a:t> </a:t>
            </a:r>
            <a:r>
              <a:rPr sz="2100" spc="-50" dirty="0">
                <a:latin typeface="Microsoft Sans Serif"/>
                <a:cs typeface="Microsoft Sans Serif"/>
              </a:rPr>
              <a:t>The</a:t>
            </a:r>
            <a:r>
              <a:rPr sz="2100" spc="114" dirty="0">
                <a:latin typeface="Microsoft Sans Serif"/>
                <a:cs typeface="Microsoft Sans Serif"/>
              </a:rPr>
              <a:t> </a:t>
            </a:r>
            <a:r>
              <a:rPr sz="2100" spc="90" dirty="0">
                <a:latin typeface="Microsoft Sans Serif"/>
                <a:cs typeface="Microsoft Sans Serif"/>
              </a:rPr>
              <a:t>data</a:t>
            </a:r>
            <a:r>
              <a:rPr sz="2100" spc="120" dirty="0">
                <a:latin typeface="Microsoft Sans Serif"/>
                <a:cs typeface="Microsoft Sans Serif"/>
              </a:rPr>
              <a:t> </a:t>
            </a:r>
            <a:r>
              <a:rPr sz="2100" spc="90" dirty="0">
                <a:latin typeface="Microsoft Sans Serif"/>
                <a:cs typeface="Microsoft Sans Serif"/>
              </a:rPr>
              <a:t>for</a:t>
            </a:r>
            <a:r>
              <a:rPr sz="2100" spc="114" dirty="0">
                <a:latin typeface="Microsoft Sans Serif"/>
                <a:cs typeface="Microsoft Sans Serif"/>
              </a:rPr>
              <a:t> </a:t>
            </a:r>
            <a:r>
              <a:rPr sz="2100" spc="60" dirty="0">
                <a:latin typeface="Microsoft Sans Serif"/>
                <a:cs typeface="Microsoft Sans Serif"/>
              </a:rPr>
              <a:t>training</a:t>
            </a:r>
            <a:r>
              <a:rPr sz="2100" spc="120" dirty="0">
                <a:latin typeface="Microsoft Sans Serif"/>
                <a:cs typeface="Microsoft Sans Serif"/>
              </a:rPr>
              <a:t> </a:t>
            </a:r>
            <a:r>
              <a:rPr sz="2100" spc="40" dirty="0">
                <a:latin typeface="Microsoft Sans Serif"/>
                <a:cs typeface="Microsoft Sans Serif"/>
              </a:rPr>
              <a:t>and</a:t>
            </a:r>
            <a:r>
              <a:rPr sz="2100" spc="114" dirty="0">
                <a:latin typeface="Microsoft Sans Serif"/>
                <a:cs typeface="Microsoft Sans Serif"/>
              </a:rPr>
              <a:t> </a:t>
            </a:r>
            <a:r>
              <a:rPr sz="2100" spc="25" dirty="0">
                <a:latin typeface="Microsoft Sans Serif"/>
                <a:cs typeface="Microsoft Sans Serif"/>
              </a:rPr>
              <a:t>testing</a:t>
            </a:r>
            <a:r>
              <a:rPr sz="2100" spc="120" dirty="0">
                <a:latin typeface="Microsoft Sans Serif"/>
                <a:cs typeface="Microsoft Sans Serif"/>
              </a:rPr>
              <a:t> </a:t>
            </a:r>
            <a:r>
              <a:rPr sz="2100" spc="25" dirty="0">
                <a:latin typeface="Microsoft Sans Serif"/>
                <a:cs typeface="Microsoft Sans Serif"/>
              </a:rPr>
              <a:t>with</a:t>
            </a:r>
            <a:r>
              <a:rPr sz="2100" spc="114" dirty="0">
                <a:latin typeface="Microsoft Sans Serif"/>
                <a:cs typeface="Microsoft Sans Serif"/>
              </a:rPr>
              <a:t> </a:t>
            </a:r>
            <a:r>
              <a:rPr sz="2100" spc="45" dirty="0">
                <a:latin typeface="Microsoft Sans Serif"/>
                <a:cs typeface="Microsoft Sans Serif"/>
              </a:rPr>
              <a:t>information</a:t>
            </a:r>
            <a:r>
              <a:rPr sz="2100" spc="114" dirty="0">
                <a:latin typeface="Microsoft Sans Serif"/>
                <a:cs typeface="Microsoft Sans Serif"/>
              </a:rPr>
              <a:t> </a:t>
            </a:r>
            <a:r>
              <a:rPr sz="2100" spc="50" dirty="0">
                <a:latin typeface="Microsoft Sans Serif"/>
                <a:cs typeface="Microsoft Sans Serif"/>
              </a:rPr>
              <a:t>about</a:t>
            </a:r>
            <a:r>
              <a:rPr sz="2100" spc="120" dirty="0">
                <a:latin typeface="Microsoft Sans Serif"/>
                <a:cs typeface="Microsoft Sans Serif"/>
              </a:rPr>
              <a:t> </a:t>
            </a:r>
            <a:r>
              <a:rPr sz="2100" spc="-30" dirty="0">
                <a:latin typeface="Microsoft Sans Serif"/>
                <a:cs typeface="Microsoft Sans Serif"/>
              </a:rPr>
              <a:t>each</a:t>
            </a:r>
            <a:r>
              <a:rPr sz="2100" spc="114" dirty="0">
                <a:latin typeface="Microsoft Sans Serif"/>
                <a:cs typeface="Microsoft Sans Serif"/>
              </a:rPr>
              <a:t> </a:t>
            </a:r>
            <a:r>
              <a:rPr sz="2100" spc="20" dirty="0">
                <a:latin typeface="Microsoft Sans Serif"/>
                <a:cs typeface="Microsoft Sans Serif"/>
              </a:rPr>
              <a:t>loan </a:t>
            </a:r>
            <a:r>
              <a:rPr sz="2100" spc="25" dirty="0">
                <a:latin typeface="Microsoft Sans Serif"/>
                <a:cs typeface="Microsoft Sans Serif"/>
              </a:rPr>
              <a:t> </a:t>
            </a:r>
            <a:r>
              <a:rPr sz="2100" spc="40" dirty="0">
                <a:latin typeface="Microsoft Sans Serif"/>
                <a:cs typeface="Microsoft Sans Serif"/>
              </a:rPr>
              <a:t>application</a:t>
            </a:r>
            <a:r>
              <a:rPr sz="2100" spc="110" dirty="0">
                <a:latin typeface="Microsoft Sans Serif"/>
                <a:cs typeface="Microsoft Sans Serif"/>
              </a:rPr>
              <a:t> </a:t>
            </a:r>
            <a:r>
              <a:rPr sz="2100" spc="114" dirty="0">
                <a:latin typeface="Microsoft Sans Serif"/>
                <a:cs typeface="Microsoft Sans Serif"/>
              </a:rPr>
              <a:t>at</a:t>
            </a:r>
            <a:r>
              <a:rPr sz="2100" spc="110" dirty="0">
                <a:latin typeface="Microsoft Sans Serif"/>
                <a:cs typeface="Microsoft Sans Serif"/>
              </a:rPr>
              <a:t> </a:t>
            </a:r>
            <a:r>
              <a:rPr sz="2100" dirty="0">
                <a:latin typeface="Microsoft Sans Serif"/>
                <a:cs typeface="Microsoft Sans Serif"/>
              </a:rPr>
              <a:t>Home</a:t>
            </a:r>
            <a:r>
              <a:rPr sz="2100" spc="114" dirty="0">
                <a:latin typeface="Microsoft Sans Serif"/>
                <a:cs typeface="Microsoft Sans Serif"/>
              </a:rPr>
              <a:t> </a:t>
            </a:r>
            <a:r>
              <a:rPr sz="2100" dirty="0">
                <a:latin typeface="Microsoft Sans Serif"/>
                <a:cs typeface="Microsoft Sans Serif"/>
              </a:rPr>
              <a:t>Credit.</a:t>
            </a:r>
            <a:r>
              <a:rPr sz="2100" spc="110" dirty="0">
                <a:latin typeface="Microsoft Sans Serif"/>
                <a:cs typeface="Microsoft Sans Serif"/>
              </a:rPr>
              <a:t> </a:t>
            </a:r>
            <a:r>
              <a:rPr sz="2100" spc="-20" dirty="0">
                <a:latin typeface="Microsoft Sans Serif"/>
                <a:cs typeface="Microsoft Sans Serif"/>
              </a:rPr>
              <a:t>Each</a:t>
            </a:r>
            <a:r>
              <a:rPr sz="2100" spc="110" dirty="0">
                <a:latin typeface="Microsoft Sans Serif"/>
                <a:cs typeface="Microsoft Sans Serif"/>
              </a:rPr>
              <a:t> </a:t>
            </a:r>
            <a:r>
              <a:rPr sz="2100" spc="20" dirty="0">
                <a:latin typeface="Microsoft Sans Serif"/>
                <a:cs typeface="Microsoft Sans Serif"/>
              </a:rPr>
              <a:t>loan</a:t>
            </a:r>
            <a:r>
              <a:rPr sz="2100" spc="114" dirty="0">
                <a:latin typeface="Microsoft Sans Serif"/>
                <a:cs typeface="Microsoft Sans Serif"/>
              </a:rPr>
              <a:t> </a:t>
            </a:r>
            <a:r>
              <a:rPr sz="2100" spc="-50" dirty="0">
                <a:latin typeface="Microsoft Sans Serif"/>
                <a:cs typeface="Microsoft Sans Serif"/>
              </a:rPr>
              <a:t>has</a:t>
            </a:r>
            <a:r>
              <a:rPr sz="2100" spc="110" dirty="0">
                <a:latin typeface="Microsoft Sans Serif"/>
                <a:cs typeface="Microsoft Sans Serif"/>
              </a:rPr>
              <a:t> </a:t>
            </a:r>
            <a:r>
              <a:rPr sz="2100" spc="5" dirty="0">
                <a:latin typeface="Microsoft Sans Serif"/>
                <a:cs typeface="Microsoft Sans Serif"/>
              </a:rPr>
              <a:t>its</a:t>
            </a:r>
            <a:r>
              <a:rPr sz="2100" spc="110" dirty="0">
                <a:latin typeface="Microsoft Sans Serif"/>
                <a:cs typeface="Microsoft Sans Serif"/>
              </a:rPr>
              <a:t> </a:t>
            </a:r>
            <a:r>
              <a:rPr sz="2100" spc="-15" dirty="0">
                <a:latin typeface="Microsoft Sans Serif"/>
                <a:cs typeface="Microsoft Sans Serif"/>
              </a:rPr>
              <a:t>row</a:t>
            </a:r>
            <a:r>
              <a:rPr sz="2100" spc="114" dirty="0">
                <a:latin typeface="Microsoft Sans Serif"/>
                <a:cs typeface="Microsoft Sans Serif"/>
              </a:rPr>
              <a:t> </a:t>
            </a:r>
            <a:r>
              <a:rPr sz="2100" spc="-70" dirty="0">
                <a:latin typeface="Microsoft Sans Serif"/>
                <a:cs typeface="Microsoft Sans Serif"/>
              </a:rPr>
              <a:t>as</a:t>
            </a:r>
            <a:r>
              <a:rPr sz="2100" spc="110" dirty="0">
                <a:latin typeface="Microsoft Sans Serif"/>
                <a:cs typeface="Microsoft Sans Serif"/>
              </a:rPr>
              <a:t> </a:t>
            </a:r>
            <a:r>
              <a:rPr sz="2100" spc="50" dirty="0">
                <a:latin typeface="Microsoft Sans Serif"/>
                <a:cs typeface="Microsoft Sans Serif"/>
              </a:rPr>
              <a:t>feature</a:t>
            </a:r>
            <a:r>
              <a:rPr sz="2100" spc="110" dirty="0">
                <a:latin typeface="Microsoft Sans Serif"/>
                <a:cs typeface="Microsoft Sans Serif"/>
              </a:rPr>
              <a:t> </a:t>
            </a:r>
            <a:r>
              <a:rPr sz="2100" spc="-15" dirty="0">
                <a:latin typeface="Microsoft Sans Serif"/>
                <a:cs typeface="Microsoft Sans Serif"/>
              </a:rPr>
              <a:t>SK_ID_CURR</a:t>
            </a:r>
            <a:r>
              <a:rPr sz="2100" spc="114" dirty="0">
                <a:latin typeface="Microsoft Sans Serif"/>
                <a:cs typeface="Microsoft Sans Serif"/>
              </a:rPr>
              <a:t> </a:t>
            </a:r>
            <a:r>
              <a:rPr sz="2100" spc="-70" dirty="0">
                <a:latin typeface="Microsoft Sans Serif"/>
                <a:cs typeface="Microsoft Sans Serif"/>
              </a:rPr>
              <a:t>as</a:t>
            </a:r>
            <a:r>
              <a:rPr sz="2100" spc="110" dirty="0">
                <a:latin typeface="Microsoft Sans Serif"/>
                <a:cs typeface="Microsoft Sans Serif"/>
              </a:rPr>
              <a:t> </a:t>
            </a:r>
            <a:r>
              <a:rPr sz="2100" spc="25" dirty="0">
                <a:latin typeface="Microsoft Sans Serif"/>
                <a:cs typeface="Microsoft Sans Serif"/>
              </a:rPr>
              <a:t>an</a:t>
            </a:r>
            <a:r>
              <a:rPr sz="2100" spc="114" dirty="0">
                <a:latin typeface="Microsoft Sans Serif"/>
                <a:cs typeface="Microsoft Sans Serif"/>
              </a:rPr>
              <a:t> </a:t>
            </a:r>
            <a:r>
              <a:rPr sz="2100" spc="50" dirty="0">
                <a:latin typeface="Microsoft Sans Serif"/>
                <a:cs typeface="Microsoft Sans Serif"/>
              </a:rPr>
              <a:t>identifier</a:t>
            </a:r>
            <a:r>
              <a:rPr sz="2100" spc="110" dirty="0">
                <a:latin typeface="Microsoft Sans Serif"/>
                <a:cs typeface="Microsoft Sans Serif"/>
              </a:rPr>
              <a:t> </a:t>
            </a:r>
            <a:r>
              <a:rPr sz="2100" spc="30" dirty="0">
                <a:latin typeface="Microsoft Sans Serif"/>
                <a:cs typeface="Microsoft Sans Serif"/>
              </a:rPr>
              <a:t>or</a:t>
            </a:r>
            <a:r>
              <a:rPr sz="2100" spc="110" dirty="0">
                <a:latin typeface="Microsoft Sans Serif"/>
                <a:cs typeface="Microsoft Sans Serif"/>
              </a:rPr>
              <a:t> </a:t>
            </a:r>
            <a:r>
              <a:rPr sz="2100" spc="65" dirty="0">
                <a:latin typeface="Microsoft Sans Serif"/>
                <a:cs typeface="Microsoft Sans Serif"/>
              </a:rPr>
              <a:t>a</a:t>
            </a:r>
            <a:r>
              <a:rPr sz="2100" spc="114" dirty="0">
                <a:latin typeface="Microsoft Sans Serif"/>
                <a:cs typeface="Microsoft Sans Serif"/>
              </a:rPr>
              <a:t> </a:t>
            </a:r>
            <a:r>
              <a:rPr sz="2100" spc="-5" dirty="0">
                <a:latin typeface="Microsoft Sans Serif"/>
                <a:cs typeface="Microsoft Sans Serif"/>
              </a:rPr>
              <a:t>unique</a:t>
            </a:r>
            <a:r>
              <a:rPr sz="2100" spc="110" dirty="0">
                <a:latin typeface="Microsoft Sans Serif"/>
                <a:cs typeface="Microsoft Sans Serif"/>
              </a:rPr>
              <a:t> </a:t>
            </a:r>
            <a:r>
              <a:rPr sz="2100" spc="-85" dirty="0">
                <a:latin typeface="Microsoft Sans Serif"/>
                <a:cs typeface="Microsoft Sans Serif"/>
              </a:rPr>
              <a:t>key. </a:t>
            </a:r>
            <a:r>
              <a:rPr sz="2100" spc="-545" dirty="0">
                <a:latin typeface="Microsoft Sans Serif"/>
                <a:cs typeface="Microsoft Sans Serif"/>
              </a:rPr>
              <a:t> </a:t>
            </a:r>
            <a:r>
              <a:rPr sz="2100" spc="-50" dirty="0">
                <a:latin typeface="Microsoft Sans Serif"/>
                <a:cs typeface="Microsoft Sans Serif"/>
              </a:rPr>
              <a:t>The</a:t>
            </a:r>
            <a:r>
              <a:rPr sz="2100" spc="455" dirty="0">
                <a:latin typeface="Microsoft Sans Serif"/>
                <a:cs typeface="Microsoft Sans Serif"/>
              </a:rPr>
              <a:t> </a:t>
            </a:r>
            <a:r>
              <a:rPr sz="2100" spc="-50" dirty="0">
                <a:latin typeface="Microsoft Sans Serif"/>
                <a:cs typeface="Microsoft Sans Serif"/>
              </a:rPr>
              <a:t>TARGET</a:t>
            </a:r>
            <a:r>
              <a:rPr sz="2100" spc="459" dirty="0">
                <a:latin typeface="Microsoft Sans Serif"/>
                <a:cs typeface="Microsoft Sans Serif"/>
              </a:rPr>
              <a:t> </a:t>
            </a:r>
            <a:r>
              <a:rPr sz="2100" spc="90" dirty="0">
                <a:latin typeface="Microsoft Sans Serif"/>
                <a:cs typeface="Microsoft Sans Serif"/>
              </a:rPr>
              <a:t>of </a:t>
            </a:r>
            <a:r>
              <a:rPr sz="2100" spc="60" dirty="0">
                <a:latin typeface="Microsoft Sans Serif"/>
                <a:cs typeface="Microsoft Sans Serif"/>
              </a:rPr>
              <a:t>training </a:t>
            </a:r>
            <a:r>
              <a:rPr sz="2100" spc="40" dirty="0">
                <a:latin typeface="Microsoft Sans Serif"/>
                <a:cs typeface="Microsoft Sans Serif"/>
              </a:rPr>
              <a:t>application </a:t>
            </a:r>
            <a:r>
              <a:rPr sz="2100" spc="90" dirty="0">
                <a:latin typeface="Microsoft Sans Serif"/>
                <a:cs typeface="Microsoft Sans Serif"/>
              </a:rPr>
              <a:t>data </a:t>
            </a:r>
            <a:r>
              <a:rPr sz="2100" spc="-50" dirty="0">
                <a:latin typeface="Microsoft Sans Serif"/>
                <a:cs typeface="Microsoft Sans Serif"/>
              </a:rPr>
              <a:t>has</a:t>
            </a:r>
            <a:r>
              <a:rPr sz="2100" spc="455" dirty="0">
                <a:latin typeface="Microsoft Sans Serif"/>
                <a:cs typeface="Microsoft Sans Serif"/>
              </a:rPr>
              <a:t> </a:t>
            </a:r>
            <a:r>
              <a:rPr sz="2100" spc="10" dirty="0">
                <a:latin typeface="Microsoft Sans Serif"/>
                <a:cs typeface="Microsoft Sans Serif"/>
              </a:rPr>
              <a:t>two </a:t>
            </a:r>
            <a:r>
              <a:rPr sz="2100" spc="-35" dirty="0">
                <a:latin typeface="Microsoft Sans Serif"/>
                <a:cs typeface="Microsoft Sans Serif"/>
              </a:rPr>
              <a:t>values </a:t>
            </a:r>
            <a:r>
              <a:rPr sz="2100" spc="40" dirty="0">
                <a:latin typeface="Microsoft Sans Serif"/>
                <a:cs typeface="Microsoft Sans Serif"/>
              </a:rPr>
              <a:t>indicating </a:t>
            </a:r>
            <a:r>
              <a:rPr sz="2100" spc="-35" dirty="0">
                <a:latin typeface="Microsoft Sans Serif"/>
                <a:cs typeface="Microsoft Sans Serif"/>
              </a:rPr>
              <a:t>0: </a:t>
            </a:r>
            <a:r>
              <a:rPr sz="2100" spc="30" dirty="0">
                <a:latin typeface="Microsoft Sans Serif"/>
                <a:cs typeface="Microsoft Sans Serif"/>
              </a:rPr>
              <a:t>indicated </a:t>
            </a:r>
            <a:r>
              <a:rPr sz="2100" spc="25" dirty="0">
                <a:latin typeface="Microsoft Sans Serif"/>
                <a:cs typeface="Microsoft Sans Serif"/>
              </a:rPr>
              <a:t>the </a:t>
            </a:r>
            <a:r>
              <a:rPr sz="2100" spc="20" dirty="0">
                <a:latin typeface="Microsoft Sans Serif"/>
                <a:cs typeface="Microsoft Sans Serif"/>
              </a:rPr>
              <a:t>loan </a:t>
            </a:r>
            <a:r>
              <a:rPr sz="2100" spc="-80" dirty="0">
                <a:latin typeface="Microsoft Sans Serif"/>
                <a:cs typeface="Microsoft Sans Serif"/>
              </a:rPr>
              <a:t>was</a:t>
            </a:r>
            <a:r>
              <a:rPr sz="2100" spc="400" dirty="0">
                <a:latin typeface="Microsoft Sans Serif"/>
                <a:cs typeface="Microsoft Sans Serif"/>
              </a:rPr>
              <a:t> </a:t>
            </a:r>
            <a:r>
              <a:rPr sz="2100" spc="45" dirty="0">
                <a:latin typeface="Microsoft Sans Serif"/>
                <a:cs typeface="Microsoft Sans Serif"/>
              </a:rPr>
              <a:t>repaid </a:t>
            </a:r>
            <a:r>
              <a:rPr sz="2100" spc="30" dirty="0">
                <a:latin typeface="Microsoft Sans Serif"/>
                <a:cs typeface="Microsoft Sans Serif"/>
              </a:rPr>
              <a:t>or </a:t>
            </a:r>
            <a:r>
              <a:rPr sz="2100" spc="-345" dirty="0">
                <a:latin typeface="Microsoft Sans Serif"/>
                <a:cs typeface="Microsoft Sans Serif"/>
              </a:rPr>
              <a:t>1: </a:t>
            </a:r>
            <a:r>
              <a:rPr sz="2100" spc="-340" dirty="0">
                <a:latin typeface="Microsoft Sans Serif"/>
                <a:cs typeface="Microsoft Sans Serif"/>
              </a:rPr>
              <a:t> </a:t>
            </a:r>
            <a:r>
              <a:rPr sz="2100" spc="25" dirty="0">
                <a:latin typeface="Microsoft Sans Serif"/>
                <a:cs typeface="Microsoft Sans Serif"/>
              </a:rPr>
              <a:t>the</a:t>
            </a:r>
            <a:r>
              <a:rPr sz="2100" spc="100" dirty="0">
                <a:latin typeface="Microsoft Sans Serif"/>
                <a:cs typeface="Microsoft Sans Serif"/>
              </a:rPr>
              <a:t> </a:t>
            </a:r>
            <a:r>
              <a:rPr sz="2100" spc="20" dirty="0">
                <a:latin typeface="Microsoft Sans Serif"/>
                <a:cs typeface="Microsoft Sans Serif"/>
              </a:rPr>
              <a:t>loan</a:t>
            </a:r>
            <a:r>
              <a:rPr sz="2100" spc="105" dirty="0">
                <a:latin typeface="Microsoft Sans Serif"/>
                <a:cs typeface="Microsoft Sans Serif"/>
              </a:rPr>
              <a:t> </a:t>
            </a:r>
            <a:r>
              <a:rPr sz="2100" spc="-80" dirty="0">
                <a:latin typeface="Microsoft Sans Serif"/>
                <a:cs typeface="Microsoft Sans Serif"/>
              </a:rPr>
              <a:t>was</a:t>
            </a:r>
            <a:r>
              <a:rPr sz="2100" spc="105" dirty="0">
                <a:latin typeface="Microsoft Sans Serif"/>
                <a:cs typeface="Microsoft Sans Serif"/>
              </a:rPr>
              <a:t> </a:t>
            </a:r>
            <a:r>
              <a:rPr sz="2100" spc="45" dirty="0">
                <a:latin typeface="Microsoft Sans Serif"/>
                <a:cs typeface="Microsoft Sans Serif"/>
              </a:rPr>
              <a:t>not</a:t>
            </a:r>
            <a:r>
              <a:rPr sz="2100" spc="105" dirty="0">
                <a:latin typeface="Microsoft Sans Serif"/>
                <a:cs typeface="Microsoft Sans Serif"/>
              </a:rPr>
              <a:t> </a:t>
            </a:r>
            <a:r>
              <a:rPr sz="2100" spc="5" dirty="0">
                <a:latin typeface="Microsoft Sans Serif"/>
                <a:cs typeface="Microsoft Sans Serif"/>
              </a:rPr>
              <a:t>repaid.</a:t>
            </a:r>
            <a:endParaRPr sz="2100" dirty="0">
              <a:latin typeface="Microsoft Sans Serif"/>
              <a:cs typeface="Microsoft Sans Serif"/>
            </a:endParaRPr>
          </a:p>
          <a:p>
            <a:pPr marL="12700" marR="3592829" indent="83820">
              <a:lnSpc>
                <a:spcPct val="116100"/>
              </a:lnSpc>
            </a:pPr>
            <a:r>
              <a:rPr sz="2100" b="1" i="1" spc="-75" dirty="0">
                <a:latin typeface="Arial"/>
                <a:cs typeface="Arial"/>
              </a:rPr>
              <a:t>bureau:</a:t>
            </a:r>
            <a:r>
              <a:rPr sz="2100" b="1" i="1" spc="85" dirty="0">
                <a:latin typeface="Arial"/>
                <a:cs typeface="Arial"/>
              </a:rPr>
              <a:t> </a:t>
            </a:r>
            <a:r>
              <a:rPr sz="2100" spc="90" dirty="0">
                <a:latin typeface="Microsoft Sans Serif"/>
                <a:cs typeface="Microsoft Sans Serif"/>
              </a:rPr>
              <a:t>data</a:t>
            </a:r>
            <a:r>
              <a:rPr sz="2100" spc="114" dirty="0">
                <a:latin typeface="Microsoft Sans Serif"/>
                <a:cs typeface="Microsoft Sans Serif"/>
              </a:rPr>
              <a:t> </a:t>
            </a:r>
            <a:r>
              <a:rPr sz="2100" spc="60" dirty="0">
                <a:latin typeface="Microsoft Sans Serif"/>
                <a:cs typeface="Microsoft Sans Serif"/>
              </a:rPr>
              <a:t>from</a:t>
            </a:r>
            <a:r>
              <a:rPr sz="2100" spc="114" dirty="0">
                <a:latin typeface="Microsoft Sans Serif"/>
                <a:cs typeface="Microsoft Sans Serif"/>
              </a:rPr>
              <a:t> </a:t>
            </a:r>
            <a:r>
              <a:rPr sz="2100" spc="25" dirty="0">
                <a:latin typeface="Microsoft Sans Serif"/>
                <a:cs typeface="Microsoft Sans Serif"/>
              </a:rPr>
              <a:t>other</a:t>
            </a:r>
            <a:r>
              <a:rPr sz="2100" spc="114" dirty="0">
                <a:latin typeface="Microsoft Sans Serif"/>
                <a:cs typeface="Microsoft Sans Serif"/>
              </a:rPr>
              <a:t> </a:t>
            </a:r>
            <a:r>
              <a:rPr sz="2100" spc="40" dirty="0">
                <a:latin typeface="Microsoft Sans Serif"/>
                <a:cs typeface="Microsoft Sans Serif"/>
              </a:rPr>
              <a:t>financial</a:t>
            </a:r>
            <a:r>
              <a:rPr sz="2100" spc="114" dirty="0">
                <a:latin typeface="Microsoft Sans Serif"/>
                <a:cs typeface="Microsoft Sans Serif"/>
              </a:rPr>
              <a:t> </a:t>
            </a:r>
            <a:r>
              <a:rPr sz="2100" spc="15" dirty="0">
                <a:latin typeface="Microsoft Sans Serif"/>
                <a:cs typeface="Microsoft Sans Serif"/>
              </a:rPr>
              <a:t>organizations</a:t>
            </a:r>
            <a:r>
              <a:rPr sz="2100" spc="114" dirty="0">
                <a:latin typeface="Microsoft Sans Serif"/>
                <a:cs typeface="Microsoft Sans Serif"/>
              </a:rPr>
              <a:t> </a:t>
            </a:r>
            <a:r>
              <a:rPr sz="2100" spc="50" dirty="0">
                <a:latin typeface="Microsoft Sans Serif"/>
                <a:cs typeface="Microsoft Sans Serif"/>
              </a:rPr>
              <a:t>about</a:t>
            </a:r>
            <a:r>
              <a:rPr sz="2100" spc="114" dirty="0">
                <a:latin typeface="Microsoft Sans Serif"/>
                <a:cs typeface="Microsoft Sans Serif"/>
              </a:rPr>
              <a:t> </a:t>
            </a:r>
            <a:r>
              <a:rPr sz="2100" spc="25" dirty="0">
                <a:latin typeface="Microsoft Sans Serif"/>
                <a:cs typeface="Microsoft Sans Serif"/>
              </a:rPr>
              <a:t>the</a:t>
            </a:r>
            <a:r>
              <a:rPr sz="2100" spc="114" dirty="0">
                <a:latin typeface="Microsoft Sans Serif"/>
                <a:cs typeface="Microsoft Sans Serif"/>
              </a:rPr>
              <a:t> </a:t>
            </a:r>
            <a:r>
              <a:rPr sz="2100" spc="-25" dirty="0">
                <a:latin typeface="Microsoft Sans Serif"/>
                <a:cs typeface="Microsoft Sans Serif"/>
              </a:rPr>
              <a:t>client's</a:t>
            </a:r>
            <a:r>
              <a:rPr sz="2100" spc="114" dirty="0">
                <a:latin typeface="Microsoft Sans Serif"/>
                <a:cs typeface="Microsoft Sans Serif"/>
              </a:rPr>
              <a:t> </a:t>
            </a:r>
            <a:r>
              <a:rPr sz="2100" spc="55" dirty="0">
                <a:latin typeface="Microsoft Sans Serif"/>
                <a:cs typeface="Microsoft Sans Serif"/>
              </a:rPr>
              <a:t>prior</a:t>
            </a:r>
            <a:r>
              <a:rPr sz="2100" spc="114" dirty="0">
                <a:latin typeface="Microsoft Sans Serif"/>
                <a:cs typeface="Microsoft Sans Serif"/>
              </a:rPr>
              <a:t> </a:t>
            </a:r>
            <a:r>
              <a:rPr sz="2100" spc="-5" dirty="0">
                <a:latin typeface="Microsoft Sans Serif"/>
                <a:cs typeface="Microsoft Sans Serif"/>
              </a:rPr>
              <a:t>credit.</a:t>
            </a:r>
            <a:r>
              <a:rPr sz="2100" spc="114" dirty="0">
                <a:latin typeface="Microsoft Sans Serif"/>
                <a:cs typeface="Microsoft Sans Serif"/>
              </a:rPr>
              <a:t> </a:t>
            </a:r>
            <a:r>
              <a:rPr sz="2100" spc="-20" dirty="0">
                <a:latin typeface="Microsoft Sans Serif"/>
                <a:cs typeface="Microsoft Sans Serif"/>
              </a:rPr>
              <a:t>Each</a:t>
            </a:r>
            <a:r>
              <a:rPr sz="2100" spc="114" dirty="0">
                <a:latin typeface="Microsoft Sans Serif"/>
                <a:cs typeface="Microsoft Sans Serif"/>
              </a:rPr>
              <a:t> </a:t>
            </a:r>
            <a:r>
              <a:rPr sz="2100" spc="-20" dirty="0">
                <a:latin typeface="Microsoft Sans Serif"/>
                <a:cs typeface="Microsoft Sans Serif"/>
              </a:rPr>
              <a:t>previous</a:t>
            </a:r>
            <a:r>
              <a:rPr sz="2100" spc="114" dirty="0">
                <a:latin typeface="Microsoft Sans Serif"/>
                <a:cs typeface="Microsoft Sans Serif"/>
              </a:rPr>
              <a:t> </a:t>
            </a:r>
            <a:r>
              <a:rPr sz="2100" spc="35" dirty="0">
                <a:latin typeface="Microsoft Sans Serif"/>
                <a:cs typeface="Microsoft Sans Serif"/>
              </a:rPr>
              <a:t>credit</a:t>
            </a:r>
            <a:r>
              <a:rPr sz="2100" spc="114" dirty="0">
                <a:latin typeface="Microsoft Sans Serif"/>
                <a:cs typeface="Microsoft Sans Serif"/>
              </a:rPr>
              <a:t> </a:t>
            </a:r>
            <a:r>
              <a:rPr sz="2100" spc="-50" dirty="0">
                <a:latin typeface="Microsoft Sans Serif"/>
                <a:cs typeface="Microsoft Sans Serif"/>
              </a:rPr>
              <a:t>has</a:t>
            </a:r>
            <a:r>
              <a:rPr sz="2100" spc="114" dirty="0">
                <a:latin typeface="Microsoft Sans Serif"/>
                <a:cs typeface="Microsoft Sans Serif"/>
              </a:rPr>
              <a:t> </a:t>
            </a:r>
            <a:r>
              <a:rPr sz="2100" spc="5" dirty="0">
                <a:latin typeface="Microsoft Sans Serif"/>
                <a:cs typeface="Microsoft Sans Serif"/>
              </a:rPr>
              <a:t>its </a:t>
            </a:r>
            <a:r>
              <a:rPr sz="2100" spc="-540" dirty="0">
                <a:latin typeface="Microsoft Sans Serif"/>
                <a:cs typeface="Microsoft Sans Serif"/>
              </a:rPr>
              <a:t> </a:t>
            </a:r>
            <a:r>
              <a:rPr sz="2100" spc="-45" dirty="0">
                <a:latin typeface="Microsoft Sans Serif"/>
                <a:cs typeface="Microsoft Sans Serif"/>
              </a:rPr>
              <a:t>own</a:t>
            </a:r>
            <a:r>
              <a:rPr sz="2100" spc="100" dirty="0">
                <a:latin typeface="Microsoft Sans Serif"/>
                <a:cs typeface="Microsoft Sans Serif"/>
              </a:rPr>
              <a:t> </a:t>
            </a:r>
            <a:r>
              <a:rPr sz="2100" spc="-15" dirty="0">
                <a:latin typeface="Microsoft Sans Serif"/>
                <a:cs typeface="Microsoft Sans Serif"/>
              </a:rPr>
              <a:t>row</a:t>
            </a:r>
            <a:r>
              <a:rPr sz="2100" spc="105" dirty="0">
                <a:latin typeface="Microsoft Sans Serif"/>
                <a:cs typeface="Microsoft Sans Serif"/>
              </a:rPr>
              <a:t> </a:t>
            </a:r>
            <a:r>
              <a:rPr sz="2100" spc="20" dirty="0">
                <a:latin typeface="Microsoft Sans Serif"/>
                <a:cs typeface="Microsoft Sans Serif"/>
              </a:rPr>
              <a:t>in</a:t>
            </a:r>
            <a:r>
              <a:rPr sz="2100" spc="105" dirty="0">
                <a:latin typeface="Microsoft Sans Serif"/>
                <a:cs typeface="Microsoft Sans Serif"/>
              </a:rPr>
              <a:t> </a:t>
            </a:r>
            <a:r>
              <a:rPr sz="2100" spc="25" dirty="0">
                <a:latin typeface="Microsoft Sans Serif"/>
                <a:cs typeface="Microsoft Sans Serif"/>
              </a:rPr>
              <a:t>the</a:t>
            </a:r>
            <a:r>
              <a:rPr sz="2100" spc="105" dirty="0">
                <a:latin typeface="Microsoft Sans Serif"/>
                <a:cs typeface="Microsoft Sans Serif"/>
              </a:rPr>
              <a:t> </a:t>
            </a:r>
            <a:r>
              <a:rPr sz="2100" spc="-20" dirty="0">
                <a:latin typeface="Microsoft Sans Serif"/>
                <a:cs typeface="Microsoft Sans Serif"/>
              </a:rPr>
              <a:t>bureau.</a:t>
            </a:r>
            <a:endParaRPr sz="2100" dirty="0">
              <a:latin typeface="Microsoft Sans Serif"/>
              <a:cs typeface="Microsoft Sans Serif"/>
            </a:endParaRPr>
          </a:p>
          <a:p>
            <a:pPr marL="12700" marR="3429000" indent="80010">
              <a:lnSpc>
                <a:spcPct val="116100"/>
              </a:lnSpc>
            </a:pPr>
            <a:r>
              <a:rPr sz="2100" b="1" i="1" spc="-40" dirty="0">
                <a:latin typeface="Arial"/>
                <a:cs typeface="Arial"/>
              </a:rPr>
              <a:t>bureau_balance:</a:t>
            </a:r>
            <a:r>
              <a:rPr sz="2100" b="1" i="1" spc="50" dirty="0">
                <a:latin typeface="Arial"/>
                <a:cs typeface="Arial"/>
              </a:rPr>
              <a:t> </a:t>
            </a:r>
            <a:r>
              <a:rPr sz="2100" spc="20" dirty="0">
                <a:latin typeface="Microsoft Sans Serif"/>
                <a:cs typeface="Microsoft Sans Serif"/>
              </a:rPr>
              <a:t>monthly</a:t>
            </a:r>
            <a:r>
              <a:rPr sz="2100" spc="114" dirty="0">
                <a:latin typeface="Microsoft Sans Serif"/>
                <a:cs typeface="Microsoft Sans Serif"/>
              </a:rPr>
              <a:t> </a:t>
            </a:r>
            <a:r>
              <a:rPr sz="2100" spc="45" dirty="0">
                <a:latin typeface="Microsoft Sans Serif"/>
                <a:cs typeface="Microsoft Sans Serif"/>
              </a:rPr>
              <a:t>information</a:t>
            </a:r>
            <a:r>
              <a:rPr sz="2100" spc="110" dirty="0">
                <a:latin typeface="Microsoft Sans Serif"/>
                <a:cs typeface="Microsoft Sans Serif"/>
              </a:rPr>
              <a:t> </a:t>
            </a:r>
            <a:r>
              <a:rPr sz="2100" spc="50" dirty="0">
                <a:latin typeface="Microsoft Sans Serif"/>
                <a:cs typeface="Microsoft Sans Serif"/>
              </a:rPr>
              <a:t>about</a:t>
            </a:r>
            <a:r>
              <a:rPr sz="2100" spc="114" dirty="0">
                <a:latin typeface="Microsoft Sans Serif"/>
                <a:cs typeface="Microsoft Sans Serif"/>
              </a:rPr>
              <a:t> </a:t>
            </a:r>
            <a:r>
              <a:rPr sz="2100" spc="25" dirty="0">
                <a:latin typeface="Microsoft Sans Serif"/>
                <a:cs typeface="Microsoft Sans Serif"/>
              </a:rPr>
              <a:t>past</a:t>
            </a:r>
            <a:r>
              <a:rPr sz="2100" spc="114" dirty="0">
                <a:latin typeface="Microsoft Sans Serif"/>
                <a:cs typeface="Microsoft Sans Serif"/>
              </a:rPr>
              <a:t> </a:t>
            </a:r>
            <a:r>
              <a:rPr sz="2100" spc="35" dirty="0">
                <a:latin typeface="Microsoft Sans Serif"/>
                <a:cs typeface="Microsoft Sans Serif"/>
              </a:rPr>
              <a:t>credit</a:t>
            </a:r>
            <a:r>
              <a:rPr sz="2100" spc="110" dirty="0">
                <a:latin typeface="Microsoft Sans Serif"/>
                <a:cs typeface="Microsoft Sans Serif"/>
              </a:rPr>
              <a:t> </a:t>
            </a:r>
            <a:r>
              <a:rPr sz="2100" spc="5" dirty="0">
                <a:latin typeface="Microsoft Sans Serif"/>
                <a:cs typeface="Microsoft Sans Serif"/>
              </a:rPr>
              <a:t>history</a:t>
            </a:r>
            <a:r>
              <a:rPr sz="2100" spc="114" dirty="0">
                <a:latin typeface="Microsoft Sans Serif"/>
                <a:cs typeface="Microsoft Sans Serif"/>
              </a:rPr>
              <a:t> </a:t>
            </a:r>
            <a:r>
              <a:rPr sz="2100" spc="20" dirty="0">
                <a:latin typeface="Microsoft Sans Serif"/>
                <a:cs typeface="Microsoft Sans Serif"/>
              </a:rPr>
              <a:t>in</a:t>
            </a:r>
            <a:r>
              <a:rPr sz="2100" spc="110" dirty="0">
                <a:latin typeface="Microsoft Sans Serif"/>
                <a:cs typeface="Microsoft Sans Serif"/>
              </a:rPr>
              <a:t> </a:t>
            </a:r>
            <a:r>
              <a:rPr sz="2100" spc="25" dirty="0">
                <a:latin typeface="Microsoft Sans Serif"/>
                <a:cs typeface="Microsoft Sans Serif"/>
              </a:rPr>
              <a:t>the</a:t>
            </a:r>
            <a:r>
              <a:rPr sz="2100" spc="114" dirty="0">
                <a:latin typeface="Microsoft Sans Serif"/>
                <a:cs typeface="Microsoft Sans Serif"/>
              </a:rPr>
              <a:t> </a:t>
            </a:r>
            <a:r>
              <a:rPr sz="2100" spc="-20" dirty="0">
                <a:latin typeface="Microsoft Sans Serif"/>
                <a:cs typeface="Microsoft Sans Serif"/>
              </a:rPr>
              <a:t>bureau.</a:t>
            </a:r>
            <a:r>
              <a:rPr sz="2100" spc="114" dirty="0">
                <a:latin typeface="Microsoft Sans Serif"/>
                <a:cs typeface="Microsoft Sans Serif"/>
              </a:rPr>
              <a:t> </a:t>
            </a:r>
            <a:r>
              <a:rPr sz="2100" spc="70" dirty="0">
                <a:latin typeface="Microsoft Sans Serif"/>
                <a:cs typeface="Microsoft Sans Serif"/>
              </a:rPr>
              <a:t>A</a:t>
            </a:r>
            <a:r>
              <a:rPr sz="2100" spc="110" dirty="0">
                <a:latin typeface="Microsoft Sans Serif"/>
                <a:cs typeface="Microsoft Sans Serif"/>
              </a:rPr>
              <a:t> </a:t>
            </a:r>
            <a:r>
              <a:rPr sz="2100" spc="-20" dirty="0">
                <a:latin typeface="Microsoft Sans Serif"/>
                <a:cs typeface="Microsoft Sans Serif"/>
              </a:rPr>
              <a:t>previous</a:t>
            </a:r>
            <a:r>
              <a:rPr sz="2100" spc="114" dirty="0">
                <a:latin typeface="Microsoft Sans Serif"/>
                <a:cs typeface="Microsoft Sans Serif"/>
              </a:rPr>
              <a:t> </a:t>
            </a:r>
            <a:r>
              <a:rPr sz="2100" spc="35" dirty="0">
                <a:latin typeface="Microsoft Sans Serif"/>
                <a:cs typeface="Microsoft Sans Serif"/>
              </a:rPr>
              <a:t>credit</a:t>
            </a:r>
            <a:r>
              <a:rPr sz="2100" spc="110" dirty="0">
                <a:latin typeface="Microsoft Sans Serif"/>
                <a:cs typeface="Microsoft Sans Serif"/>
              </a:rPr>
              <a:t> </a:t>
            </a:r>
            <a:r>
              <a:rPr sz="2100" spc="-15" dirty="0">
                <a:latin typeface="Microsoft Sans Serif"/>
                <a:cs typeface="Microsoft Sans Serif"/>
              </a:rPr>
              <a:t>can</a:t>
            </a:r>
            <a:r>
              <a:rPr sz="2100" spc="114" dirty="0">
                <a:latin typeface="Microsoft Sans Serif"/>
                <a:cs typeface="Microsoft Sans Serif"/>
              </a:rPr>
              <a:t> </a:t>
            </a:r>
            <a:r>
              <a:rPr sz="2100" spc="-5" dirty="0">
                <a:latin typeface="Microsoft Sans Serif"/>
                <a:cs typeface="Microsoft Sans Serif"/>
              </a:rPr>
              <a:t>include </a:t>
            </a:r>
            <a:r>
              <a:rPr sz="2100" spc="-540" dirty="0">
                <a:latin typeface="Microsoft Sans Serif"/>
                <a:cs typeface="Microsoft Sans Serif"/>
              </a:rPr>
              <a:t> </a:t>
            </a:r>
            <a:r>
              <a:rPr sz="2100" spc="-40" dirty="0">
                <a:latin typeface="Microsoft Sans Serif"/>
                <a:cs typeface="Microsoft Sans Serif"/>
              </a:rPr>
              <a:t>numerous</a:t>
            </a:r>
            <a:r>
              <a:rPr sz="2100" spc="105" dirty="0">
                <a:latin typeface="Microsoft Sans Serif"/>
                <a:cs typeface="Microsoft Sans Serif"/>
              </a:rPr>
              <a:t> </a:t>
            </a:r>
            <a:r>
              <a:rPr sz="2100" spc="-80" dirty="0">
                <a:latin typeface="Microsoft Sans Serif"/>
                <a:cs typeface="Microsoft Sans Serif"/>
              </a:rPr>
              <a:t>rows,</a:t>
            </a:r>
            <a:r>
              <a:rPr sz="2100" spc="105" dirty="0">
                <a:latin typeface="Microsoft Sans Serif"/>
                <a:cs typeface="Microsoft Sans Serif"/>
              </a:rPr>
              <a:t> </a:t>
            </a:r>
            <a:r>
              <a:rPr sz="2100" spc="-40" dirty="0">
                <a:latin typeface="Microsoft Sans Serif"/>
                <a:cs typeface="Microsoft Sans Serif"/>
              </a:rPr>
              <a:t>one</a:t>
            </a:r>
            <a:r>
              <a:rPr sz="2100" spc="105" dirty="0">
                <a:latin typeface="Microsoft Sans Serif"/>
                <a:cs typeface="Microsoft Sans Serif"/>
              </a:rPr>
              <a:t> </a:t>
            </a:r>
            <a:r>
              <a:rPr sz="2100" spc="90" dirty="0">
                <a:latin typeface="Microsoft Sans Serif"/>
                <a:cs typeface="Microsoft Sans Serif"/>
              </a:rPr>
              <a:t>for</a:t>
            </a:r>
            <a:r>
              <a:rPr sz="2100" spc="105" dirty="0">
                <a:latin typeface="Microsoft Sans Serif"/>
                <a:cs typeface="Microsoft Sans Serif"/>
              </a:rPr>
              <a:t> </a:t>
            </a:r>
            <a:r>
              <a:rPr sz="2100" spc="-30" dirty="0">
                <a:latin typeface="Microsoft Sans Serif"/>
                <a:cs typeface="Microsoft Sans Serif"/>
              </a:rPr>
              <a:t>each</a:t>
            </a:r>
            <a:r>
              <a:rPr sz="2100" spc="105" dirty="0">
                <a:latin typeface="Microsoft Sans Serif"/>
                <a:cs typeface="Microsoft Sans Serif"/>
              </a:rPr>
              <a:t> </a:t>
            </a:r>
            <a:r>
              <a:rPr sz="2100" spc="20" dirty="0">
                <a:latin typeface="Microsoft Sans Serif"/>
                <a:cs typeface="Microsoft Sans Serif"/>
              </a:rPr>
              <a:t>month</a:t>
            </a:r>
            <a:r>
              <a:rPr sz="2100" spc="105" dirty="0">
                <a:latin typeface="Microsoft Sans Serif"/>
                <a:cs typeface="Microsoft Sans Serif"/>
              </a:rPr>
              <a:t> </a:t>
            </a:r>
            <a:r>
              <a:rPr sz="2100" spc="90" dirty="0">
                <a:latin typeface="Microsoft Sans Serif"/>
                <a:cs typeface="Microsoft Sans Serif"/>
              </a:rPr>
              <a:t>of</a:t>
            </a:r>
            <a:r>
              <a:rPr sz="2100" spc="105" dirty="0">
                <a:latin typeface="Microsoft Sans Serif"/>
                <a:cs typeface="Microsoft Sans Serif"/>
              </a:rPr>
              <a:t> </a:t>
            </a:r>
            <a:r>
              <a:rPr sz="2100" spc="25" dirty="0">
                <a:latin typeface="Microsoft Sans Serif"/>
                <a:cs typeface="Microsoft Sans Serif"/>
              </a:rPr>
              <a:t>the</a:t>
            </a:r>
            <a:r>
              <a:rPr sz="2100" spc="105" dirty="0">
                <a:latin typeface="Microsoft Sans Serif"/>
                <a:cs typeface="Microsoft Sans Serif"/>
              </a:rPr>
              <a:t> </a:t>
            </a:r>
            <a:r>
              <a:rPr sz="2100" spc="35" dirty="0">
                <a:latin typeface="Microsoft Sans Serif"/>
                <a:cs typeface="Microsoft Sans Serif"/>
              </a:rPr>
              <a:t>credit</a:t>
            </a:r>
            <a:r>
              <a:rPr sz="2100" spc="105" dirty="0">
                <a:latin typeface="Microsoft Sans Serif"/>
                <a:cs typeface="Microsoft Sans Serif"/>
              </a:rPr>
              <a:t> </a:t>
            </a:r>
            <a:r>
              <a:rPr sz="2100" spc="-10" dirty="0">
                <a:latin typeface="Microsoft Sans Serif"/>
                <a:cs typeface="Microsoft Sans Serif"/>
              </a:rPr>
              <a:t>period.</a:t>
            </a:r>
            <a:endParaRPr sz="2100" dirty="0">
              <a:latin typeface="Microsoft Sans Serif"/>
              <a:cs typeface="Microsoft Sans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204222" y="4995182"/>
            <a:ext cx="8543924" cy="5019674"/>
          </a:xfrm>
          <a:prstGeom prst="rect">
            <a:avLst/>
          </a:prstGeom>
        </p:spPr>
      </p:pic>
      <p:sp>
        <p:nvSpPr>
          <p:cNvPr id="3" name="object 3"/>
          <p:cNvSpPr txBox="1"/>
          <p:nvPr/>
        </p:nvSpPr>
        <p:spPr>
          <a:xfrm>
            <a:off x="128401" y="924021"/>
            <a:ext cx="12362180" cy="3894454"/>
          </a:xfrm>
          <a:prstGeom prst="rect">
            <a:avLst/>
          </a:prstGeom>
        </p:spPr>
        <p:txBody>
          <a:bodyPr vert="horz" wrap="square" lIns="0" tIns="11430" rIns="0" bIns="0" rtlCol="0">
            <a:spAutoFit/>
          </a:bodyPr>
          <a:lstStyle/>
          <a:p>
            <a:pPr marL="12700" marR="5080">
              <a:lnSpc>
                <a:spcPct val="118300"/>
              </a:lnSpc>
              <a:spcBef>
                <a:spcPts val="90"/>
              </a:spcBef>
            </a:pPr>
            <a:r>
              <a:rPr sz="1950" b="1" i="1" spc="-35" dirty="0">
                <a:latin typeface="Arial"/>
                <a:cs typeface="Arial"/>
              </a:rPr>
              <a:t>previous_application:</a:t>
            </a:r>
            <a:r>
              <a:rPr sz="1950" b="1" i="1" spc="90" dirty="0">
                <a:latin typeface="Arial"/>
                <a:cs typeface="Arial"/>
              </a:rPr>
              <a:t> </a:t>
            </a:r>
            <a:r>
              <a:rPr sz="1950" spc="-10" dirty="0">
                <a:latin typeface="Microsoft Sans Serif"/>
                <a:cs typeface="Microsoft Sans Serif"/>
              </a:rPr>
              <a:t>Past</a:t>
            </a:r>
            <a:r>
              <a:rPr sz="1950" spc="114" dirty="0">
                <a:latin typeface="Microsoft Sans Serif"/>
                <a:cs typeface="Microsoft Sans Serif"/>
              </a:rPr>
              <a:t> </a:t>
            </a:r>
            <a:r>
              <a:rPr sz="1950" spc="35" dirty="0">
                <a:latin typeface="Microsoft Sans Serif"/>
                <a:cs typeface="Microsoft Sans Serif"/>
              </a:rPr>
              <a:t>loan</a:t>
            </a:r>
            <a:r>
              <a:rPr sz="1950" spc="120" dirty="0">
                <a:latin typeface="Microsoft Sans Serif"/>
                <a:cs typeface="Microsoft Sans Serif"/>
              </a:rPr>
              <a:t> </a:t>
            </a:r>
            <a:r>
              <a:rPr sz="1950" spc="40" dirty="0">
                <a:latin typeface="Microsoft Sans Serif"/>
                <a:cs typeface="Microsoft Sans Serif"/>
              </a:rPr>
              <a:t>applications</a:t>
            </a:r>
            <a:r>
              <a:rPr sz="1950" spc="114" dirty="0">
                <a:latin typeface="Microsoft Sans Serif"/>
                <a:cs typeface="Microsoft Sans Serif"/>
              </a:rPr>
              <a:t> </a:t>
            </a:r>
            <a:r>
              <a:rPr sz="1950" spc="35" dirty="0">
                <a:latin typeface="Microsoft Sans Serif"/>
                <a:cs typeface="Microsoft Sans Serif"/>
              </a:rPr>
              <a:t>made</a:t>
            </a:r>
            <a:r>
              <a:rPr sz="1950" spc="120" dirty="0">
                <a:latin typeface="Microsoft Sans Serif"/>
                <a:cs typeface="Microsoft Sans Serif"/>
              </a:rPr>
              <a:t> </a:t>
            </a:r>
            <a:r>
              <a:rPr sz="1950" spc="50" dirty="0">
                <a:latin typeface="Microsoft Sans Serif"/>
                <a:cs typeface="Microsoft Sans Serif"/>
              </a:rPr>
              <a:t>by</a:t>
            </a:r>
            <a:r>
              <a:rPr sz="1950" spc="114" dirty="0">
                <a:latin typeface="Microsoft Sans Serif"/>
                <a:cs typeface="Microsoft Sans Serif"/>
              </a:rPr>
              <a:t> </a:t>
            </a:r>
            <a:r>
              <a:rPr sz="1950" spc="-20" dirty="0">
                <a:latin typeface="Microsoft Sans Serif"/>
                <a:cs typeface="Microsoft Sans Serif"/>
              </a:rPr>
              <a:t>customers</a:t>
            </a:r>
            <a:r>
              <a:rPr sz="1950" spc="120" dirty="0">
                <a:latin typeface="Microsoft Sans Serif"/>
                <a:cs typeface="Microsoft Sans Serif"/>
              </a:rPr>
              <a:t> </a:t>
            </a:r>
            <a:r>
              <a:rPr sz="1950" spc="45" dirty="0">
                <a:latin typeface="Microsoft Sans Serif"/>
                <a:cs typeface="Microsoft Sans Serif"/>
              </a:rPr>
              <a:t>with</a:t>
            </a:r>
            <a:r>
              <a:rPr sz="1950" spc="114" dirty="0">
                <a:latin typeface="Microsoft Sans Serif"/>
                <a:cs typeface="Microsoft Sans Serif"/>
              </a:rPr>
              <a:t> </a:t>
            </a:r>
            <a:r>
              <a:rPr sz="1950" spc="-5" dirty="0">
                <a:latin typeface="Microsoft Sans Serif"/>
                <a:cs typeface="Microsoft Sans Serif"/>
              </a:rPr>
              <a:t>loans</a:t>
            </a:r>
            <a:r>
              <a:rPr sz="1950" spc="120" dirty="0">
                <a:latin typeface="Microsoft Sans Serif"/>
                <a:cs typeface="Microsoft Sans Serif"/>
              </a:rPr>
              <a:t> </a:t>
            </a:r>
            <a:r>
              <a:rPr sz="1950" spc="125" dirty="0">
                <a:latin typeface="Microsoft Sans Serif"/>
                <a:cs typeface="Microsoft Sans Serif"/>
              </a:rPr>
              <a:t>at</a:t>
            </a:r>
            <a:r>
              <a:rPr sz="1950" spc="114" dirty="0">
                <a:latin typeface="Microsoft Sans Serif"/>
                <a:cs typeface="Microsoft Sans Serif"/>
              </a:rPr>
              <a:t> </a:t>
            </a:r>
            <a:r>
              <a:rPr sz="1950" spc="25" dirty="0">
                <a:latin typeface="Microsoft Sans Serif"/>
                <a:cs typeface="Microsoft Sans Serif"/>
              </a:rPr>
              <a:t>Home</a:t>
            </a:r>
            <a:r>
              <a:rPr sz="1950" spc="120" dirty="0">
                <a:latin typeface="Microsoft Sans Serif"/>
                <a:cs typeface="Microsoft Sans Serif"/>
              </a:rPr>
              <a:t> </a:t>
            </a:r>
            <a:r>
              <a:rPr sz="1950" spc="55" dirty="0">
                <a:latin typeface="Microsoft Sans Serif"/>
                <a:cs typeface="Microsoft Sans Serif"/>
              </a:rPr>
              <a:t>Credit</a:t>
            </a:r>
            <a:r>
              <a:rPr sz="1950" spc="114" dirty="0">
                <a:latin typeface="Microsoft Sans Serif"/>
                <a:cs typeface="Microsoft Sans Serif"/>
              </a:rPr>
              <a:t> </a:t>
            </a:r>
            <a:r>
              <a:rPr sz="1950" spc="40" dirty="0">
                <a:latin typeface="Microsoft Sans Serif"/>
                <a:cs typeface="Microsoft Sans Serif"/>
              </a:rPr>
              <a:t>are</a:t>
            </a:r>
            <a:r>
              <a:rPr sz="1950" spc="120" dirty="0">
                <a:latin typeface="Microsoft Sans Serif"/>
                <a:cs typeface="Microsoft Sans Serif"/>
              </a:rPr>
              <a:t> </a:t>
            </a:r>
            <a:r>
              <a:rPr sz="1950" spc="25" dirty="0">
                <a:latin typeface="Microsoft Sans Serif"/>
                <a:cs typeface="Microsoft Sans Serif"/>
              </a:rPr>
              <a:t>included</a:t>
            </a:r>
            <a:r>
              <a:rPr sz="1950" spc="114" dirty="0">
                <a:latin typeface="Microsoft Sans Serif"/>
                <a:cs typeface="Microsoft Sans Serif"/>
              </a:rPr>
              <a:t> </a:t>
            </a:r>
            <a:r>
              <a:rPr sz="1950" spc="35" dirty="0">
                <a:latin typeface="Microsoft Sans Serif"/>
                <a:cs typeface="Microsoft Sans Serif"/>
              </a:rPr>
              <a:t>in </a:t>
            </a:r>
            <a:r>
              <a:rPr sz="1950" spc="40" dirty="0">
                <a:latin typeface="Microsoft Sans Serif"/>
                <a:cs typeface="Microsoft Sans Serif"/>
              </a:rPr>
              <a:t> </a:t>
            </a:r>
            <a:r>
              <a:rPr sz="1950" spc="45" dirty="0">
                <a:latin typeface="Microsoft Sans Serif"/>
                <a:cs typeface="Microsoft Sans Serif"/>
              </a:rPr>
              <a:t>the</a:t>
            </a:r>
            <a:r>
              <a:rPr sz="1950" spc="110" dirty="0">
                <a:latin typeface="Microsoft Sans Serif"/>
                <a:cs typeface="Microsoft Sans Serif"/>
              </a:rPr>
              <a:t> </a:t>
            </a:r>
            <a:r>
              <a:rPr sz="1950" spc="60" dirty="0">
                <a:latin typeface="Microsoft Sans Serif"/>
                <a:cs typeface="Microsoft Sans Serif"/>
              </a:rPr>
              <a:t>application</a:t>
            </a:r>
            <a:r>
              <a:rPr sz="1950" spc="114" dirty="0">
                <a:latin typeface="Microsoft Sans Serif"/>
                <a:cs typeface="Microsoft Sans Serif"/>
              </a:rPr>
              <a:t> </a:t>
            </a:r>
            <a:r>
              <a:rPr sz="1950" spc="45" dirty="0">
                <a:latin typeface="Microsoft Sans Serif"/>
                <a:cs typeface="Microsoft Sans Serif"/>
              </a:rPr>
              <a:t>data.</a:t>
            </a:r>
            <a:r>
              <a:rPr sz="1950" spc="110" dirty="0">
                <a:latin typeface="Microsoft Sans Serif"/>
                <a:cs typeface="Microsoft Sans Serif"/>
              </a:rPr>
              <a:t> </a:t>
            </a:r>
            <a:r>
              <a:rPr sz="1950" spc="-25" dirty="0">
                <a:latin typeface="Microsoft Sans Serif"/>
                <a:cs typeface="Microsoft Sans Serif"/>
              </a:rPr>
              <a:t>The</a:t>
            </a:r>
            <a:r>
              <a:rPr sz="1950" spc="114" dirty="0">
                <a:latin typeface="Microsoft Sans Serif"/>
                <a:cs typeface="Microsoft Sans Serif"/>
              </a:rPr>
              <a:t> </a:t>
            </a:r>
            <a:r>
              <a:rPr sz="1950" spc="60" dirty="0">
                <a:latin typeface="Microsoft Sans Serif"/>
                <a:cs typeface="Microsoft Sans Serif"/>
              </a:rPr>
              <a:t>application</a:t>
            </a:r>
            <a:r>
              <a:rPr sz="1950" spc="110" dirty="0">
                <a:latin typeface="Microsoft Sans Serif"/>
                <a:cs typeface="Microsoft Sans Serif"/>
              </a:rPr>
              <a:t> </a:t>
            </a:r>
            <a:r>
              <a:rPr sz="1950" spc="105" dirty="0">
                <a:latin typeface="Microsoft Sans Serif"/>
                <a:cs typeface="Microsoft Sans Serif"/>
              </a:rPr>
              <a:t>data</a:t>
            </a:r>
            <a:r>
              <a:rPr sz="1950" spc="114" dirty="0">
                <a:latin typeface="Microsoft Sans Serif"/>
                <a:cs typeface="Microsoft Sans Serif"/>
              </a:rPr>
              <a:t> </a:t>
            </a:r>
            <a:r>
              <a:rPr sz="1950" spc="-5" dirty="0">
                <a:latin typeface="Microsoft Sans Serif"/>
                <a:cs typeface="Microsoft Sans Serif"/>
              </a:rPr>
              <a:t>allows</a:t>
            </a:r>
            <a:r>
              <a:rPr sz="1950" spc="114" dirty="0">
                <a:latin typeface="Microsoft Sans Serif"/>
                <a:cs typeface="Microsoft Sans Serif"/>
              </a:rPr>
              <a:t> </a:t>
            </a:r>
            <a:r>
              <a:rPr sz="1950" spc="100" dirty="0">
                <a:latin typeface="Microsoft Sans Serif"/>
                <a:cs typeface="Microsoft Sans Serif"/>
              </a:rPr>
              <a:t>for</a:t>
            </a:r>
            <a:r>
              <a:rPr sz="1950" spc="110" dirty="0">
                <a:latin typeface="Microsoft Sans Serif"/>
                <a:cs typeface="Microsoft Sans Serif"/>
              </a:rPr>
              <a:t> </a:t>
            </a:r>
            <a:r>
              <a:rPr sz="1950" spc="30" dirty="0">
                <a:latin typeface="Microsoft Sans Serif"/>
                <a:cs typeface="Microsoft Sans Serif"/>
              </a:rPr>
              <a:t>many</a:t>
            </a:r>
            <a:r>
              <a:rPr sz="1950" spc="114" dirty="0">
                <a:latin typeface="Microsoft Sans Serif"/>
                <a:cs typeface="Microsoft Sans Serif"/>
              </a:rPr>
              <a:t> </a:t>
            </a:r>
            <a:r>
              <a:rPr sz="1950" spc="70" dirty="0">
                <a:latin typeface="Microsoft Sans Serif"/>
                <a:cs typeface="Microsoft Sans Serif"/>
              </a:rPr>
              <a:t>prior</a:t>
            </a:r>
            <a:r>
              <a:rPr sz="1950" spc="110" dirty="0">
                <a:latin typeface="Microsoft Sans Serif"/>
                <a:cs typeface="Microsoft Sans Serif"/>
              </a:rPr>
              <a:t> </a:t>
            </a:r>
            <a:r>
              <a:rPr sz="1950" spc="-5" dirty="0">
                <a:latin typeface="Microsoft Sans Serif"/>
                <a:cs typeface="Microsoft Sans Serif"/>
              </a:rPr>
              <a:t>loans</a:t>
            </a:r>
            <a:r>
              <a:rPr sz="1950" spc="114" dirty="0">
                <a:latin typeface="Microsoft Sans Serif"/>
                <a:cs typeface="Microsoft Sans Serif"/>
              </a:rPr>
              <a:t> </a:t>
            </a:r>
            <a:r>
              <a:rPr sz="1950" spc="100" dirty="0">
                <a:latin typeface="Microsoft Sans Serif"/>
                <a:cs typeface="Microsoft Sans Serif"/>
              </a:rPr>
              <a:t>for</a:t>
            </a:r>
            <a:r>
              <a:rPr sz="1950" spc="110" dirty="0">
                <a:latin typeface="Microsoft Sans Serif"/>
                <a:cs typeface="Microsoft Sans Serif"/>
              </a:rPr>
              <a:t> </a:t>
            </a:r>
            <a:r>
              <a:rPr sz="1950" spc="-10" dirty="0">
                <a:latin typeface="Microsoft Sans Serif"/>
                <a:cs typeface="Microsoft Sans Serif"/>
              </a:rPr>
              <a:t>each</a:t>
            </a:r>
            <a:r>
              <a:rPr sz="1950" spc="114" dirty="0">
                <a:latin typeface="Microsoft Sans Serif"/>
                <a:cs typeface="Microsoft Sans Serif"/>
              </a:rPr>
              <a:t> </a:t>
            </a:r>
            <a:r>
              <a:rPr sz="1950" spc="35" dirty="0">
                <a:latin typeface="Microsoft Sans Serif"/>
                <a:cs typeface="Microsoft Sans Serif"/>
              </a:rPr>
              <a:t>current</a:t>
            </a:r>
            <a:r>
              <a:rPr sz="1950" spc="114" dirty="0">
                <a:latin typeface="Microsoft Sans Serif"/>
                <a:cs typeface="Microsoft Sans Serif"/>
              </a:rPr>
              <a:t> </a:t>
            </a:r>
            <a:r>
              <a:rPr sz="1950" spc="-10" dirty="0">
                <a:latin typeface="Microsoft Sans Serif"/>
                <a:cs typeface="Microsoft Sans Serif"/>
              </a:rPr>
              <a:t>loan.</a:t>
            </a:r>
            <a:r>
              <a:rPr sz="1950" spc="110" dirty="0">
                <a:latin typeface="Microsoft Sans Serif"/>
                <a:cs typeface="Microsoft Sans Serif"/>
              </a:rPr>
              <a:t> </a:t>
            </a:r>
            <a:r>
              <a:rPr sz="1950" spc="-25" dirty="0">
                <a:latin typeface="Microsoft Sans Serif"/>
                <a:cs typeface="Microsoft Sans Serif"/>
              </a:rPr>
              <a:t>The</a:t>
            </a:r>
            <a:r>
              <a:rPr sz="1950" spc="114" dirty="0">
                <a:latin typeface="Microsoft Sans Serif"/>
                <a:cs typeface="Microsoft Sans Serif"/>
              </a:rPr>
              <a:t> </a:t>
            </a:r>
            <a:r>
              <a:rPr sz="1950" spc="65" dirty="0">
                <a:latin typeface="Microsoft Sans Serif"/>
                <a:cs typeface="Microsoft Sans Serif"/>
              </a:rPr>
              <a:t>feature</a:t>
            </a:r>
            <a:r>
              <a:rPr sz="1950" spc="110" dirty="0">
                <a:latin typeface="Microsoft Sans Serif"/>
                <a:cs typeface="Microsoft Sans Serif"/>
              </a:rPr>
              <a:t> </a:t>
            </a:r>
            <a:r>
              <a:rPr sz="1950" spc="-50" dirty="0">
                <a:latin typeface="Microsoft Sans Serif"/>
                <a:cs typeface="Microsoft Sans Serif"/>
              </a:rPr>
              <a:t>SK </a:t>
            </a:r>
            <a:r>
              <a:rPr sz="1950" spc="-500" dirty="0">
                <a:latin typeface="Microsoft Sans Serif"/>
                <a:cs typeface="Microsoft Sans Serif"/>
              </a:rPr>
              <a:t> </a:t>
            </a:r>
            <a:r>
              <a:rPr sz="1950" spc="75" dirty="0">
                <a:latin typeface="Microsoft Sans Serif"/>
                <a:cs typeface="Microsoft Sans Serif"/>
              </a:rPr>
              <a:t>ID</a:t>
            </a:r>
            <a:r>
              <a:rPr sz="1950" spc="110" dirty="0">
                <a:latin typeface="Microsoft Sans Serif"/>
                <a:cs typeface="Microsoft Sans Serif"/>
              </a:rPr>
              <a:t> </a:t>
            </a:r>
            <a:r>
              <a:rPr sz="1950" spc="-25" dirty="0">
                <a:latin typeface="Microsoft Sans Serif"/>
                <a:cs typeface="Microsoft Sans Serif"/>
              </a:rPr>
              <a:t>PREV</a:t>
            </a:r>
            <a:r>
              <a:rPr sz="1950" spc="110" dirty="0">
                <a:latin typeface="Microsoft Sans Serif"/>
                <a:cs typeface="Microsoft Sans Serif"/>
              </a:rPr>
              <a:t> </a:t>
            </a:r>
            <a:r>
              <a:rPr sz="1950" spc="-55" dirty="0">
                <a:latin typeface="Microsoft Sans Serif"/>
                <a:cs typeface="Microsoft Sans Serif"/>
              </a:rPr>
              <a:t>serves</a:t>
            </a:r>
            <a:r>
              <a:rPr sz="1950" spc="114" dirty="0">
                <a:latin typeface="Microsoft Sans Serif"/>
                <a:cs typeface="Microsoft Sans Serif"/>
              </a:rPr>
              <a:t> </a:t>
            </a:r>
            <a:r>
              <a:rPr sz="1950" spc="85" dirty="0">
                <a:latin typeface="Microsoft Sans Serif"/>
                <a:cs typeface="Microsoft Sans Serif"/>
              </a:rPr>
              <a:t>to</a:t>
            </a:r>
            <a:r>
              <a:rPr sz="1950" spc="110" dirty="0">
                <a:latin typeface="Microsoft Sans Serif"/>
                <a:cs typeface="Microsoft Sans Serif"/>
              </a:rPr>
              <a:t> </a:t>
            </a:r>
            <a:r>
              <a:rPr sz="1950" spc="20" dirty="0">
                <a:latin typeface="Microsoft Sans Serif"/>
                <a:cs typeface="Microsoft Sans Serif"/>
              </a:rPr>
              <a:t>distinguish</a:t>
            </a:r>
            <a:r>
              <a:rPr sz="1950" spc="110" dirty="0">
                <a:latin typeface="Microsoft Sans Serif"/>
                <a:cs typeface="Microsoft Sans Serif"/>
              </a:rPr>
              <a:t> </a:t>
            </a:r>
            <a:r>
              <a:rPr sz="1950" spc="-10" dirty="0">
                <a:latin typeface="Microsoft Sans Serif"/>
                <a:cs typeface="Microsoft Sans Serif"/>
              </a:rPr>
              <a:t>each</a:t>
            </a:r>
            <a:r>
              <a:rPr sz="1950" spc="114" dirty="0">
                <a:latin typeface="Microsoft Sans Serif"/>
                <a:cs typeface="Microsoft Sans Serif"/>
              </a:rPr>
              <a:t> </a:t>
            </a:r>
            <a:r>
              <a:rPr sz="1950" spc="5" dirty="0">
                <a:latin typeface="Microsoft Sans Serif"/>
                <a:cs typeface="Microsoft Sans Serif"/>
              </a:rPr>
              <a:t>previous</a:t>
            </a:r>
            <a:r>
              <a:rPr sz="1950" spc="110" dirty="0">
                <a:latin typeface="Microsoft Sans Serif"/>
                <a:cs typeface="Microsoft Sans Serif"/>
              </a:rPr>
              <a:t> </a:t>
            </a:r>
            <a:r>
              <a:rPr sz="1950" spc="40" dirty="0">
                <a:latin typeface="Microsoft Sans Serif"/>
                <a:cs typeface="Microsoft Sans Serif"/>
              </a:rPr>
              <a:t>application,</a:t>
            </a:r>
            <a:r>
              <a:rPr sz="1950" spc="114" dirty="0">
                <a:latin typeface="Microsoft Sans Serif"/>
                <a:cs typeface="Microsoft Sans Serif"/>
              </a:rPr>
              <a:t> </a:t>
            </a:r>
            <a:r>
              <a:rPr sz="1950" spc="-10" dirty="0">
                <a:latin typeface="Microsoft Sans Serif"/>
                <a:cs typeface="Microsoft Sans Serif"/>
              </a:rPr>
              <a:t>which</a:t>
            </a:r>
            <a:r>
              <a:rPr sz="1950" spc="110" dirty="0">
                <a:latin typeface="Microsoft Sans Serif"/>
                <a:cs typeface="Microsoft Sans Serif"/>
              </a:rPr>
              <a:t> </a:t>
            </a:r>
            <a:r>
              <a:rPr sz="1950" spc="10" dirty="0">
                <a:latin typeface="Microsoft Sans Serif"/>
                <a:cs typeface="Microsoft Sans Serif"/>
              </a:rPr>
              <a:t>contains</a:t>
            </a:r>
            <a:r>
              <a:rPr sz="1950" spc="110" dirty="0">
                <a:latin typeface="Microsoft Sans Serif"/>
                <a:cs typeface="Microsoft Sans Serif"/>
              </a:rPr>
              <a:t> </a:t>
            </a:r>
            <a:r>
              <a:rPr sz="1950" spc="-15" dirty="0">
                <a:latin typeface="Microsoft Sans Serif"/>
                <a:cs typeface="Microsoft Sans Serif"/>
              </a:rPr>
              <a:t>one</a:t>
            </a:r>
            <a:r>
              <a:rPr sz="1950" spc="114" dirty="0">
                <a:latin typeface="Microsoft Sans Serif"/>
                <a:cs typeface="Microsoft Sans Serif"/>
              </a:rPr>
              <a:t> </a:t>
            </a:r>
            <a:r>
              <a:rPr sz="1950" spc="-45" dirty="0">
                <a:latin typeface="Microsoft Sans Serif"/>
                <a:cs typeface="Microsoft Sans Serif"/>
              </a:rPr>
              <a:t>row.</a:t>
            </a:r>
            <a:endParaRPr sz="1950" dirty="0">
              <a:latin typeface="Microsoft Sans Serif"/>
              <a:cs typeface="Microsoft Sans Serif"/>
            </a:endParaRPr>
          </a:p>
          <a:p>
            <a:pPr marL="12700" marR="749300">
              <a:lnSpc>
                <a:spcPct val="118300"/>
              </a:lnSpc>
              <a:spcBef>
                <a:spcPts val="5"/>
              </a:spcBef>
            </a:pPr>
            <a:r>
              <a:rPr sz="1950" b="1" i="1" spc="-5" dirty="0">
                <a:latin typeface="Arial"/>
                <a:cs typeface="Arial"/>
              </a:rPr>
              <a:t>POS_CASH_BALANCE:</a:t>
            </a:r>
            <a:r>
              <a:rPr sz="1950" b="1" i="1" spc="85" dirty="0">
                <a:latin typeface="Arial"/>
                <a:cs typeface="Arial"/>
              </a:rPr>
              <a:t> </a:t>
            </a:r>
            <a:r>
              <a:rPr sz="1950" spc="40" dirty="0">
                <a:latin typeface="Microsoft Sans Serif"/>
                <a:cs typeface="Microsoft Sans Serif"/>
              </a:rPr>
              <a:t>monthly</a:t>
            </a:r>
            <a:r>
              <a:rPr sz="1950" spc="114" dirty="0">
                <a:latin typeface="Microsoft Sans Serif"/>
                <a:cs typeface="Microsoft Sans Serif"/>
              </a:rPr>
              <a:t> </a:t>
            </a:r>
            <a:r>
              <a:rPr sz="1950" spc="65" dirty="0">
                <a:latin typeface="Microsoft Sans Serif"/>
                <a:cs typeface="Microsoft Sans Serif"/>
              </a:rPr>
              <a:t>information</a:t>
            </a:r>
            <a:r>
              <a:rPr sz="1950" spc="114" dirty="0">
                <a:latin typeface="Microsoft Sans Serif"/>
                <a:cs typeface="Microsoft Sans Serif"/>
              </a:rPr>
              <a:t> </a:t>
            </a:r>
            <a:r>
              <a:rPr sz="1950" spc="5" dirty="0">
                <a:latin typeface="Microsoft Sans Serif"/>
                <a:cs typeface="Microsoft Sans Serif"/>
              </a:rPr>
              <a:t>on</a:t>
            </a:r>
            <a:r>
              <a:rPr sz="1950" spc="114" dirty="0">
                <a:latin typeface="Microsoft Sans Serif"/>
                <a:cs typeface="Microsoft Sans Serif"/>
              </a:rPr>
              <a:t> </a:t>
            </a:r>
            <a:r>
              <a:rPr sz="1950" spc="70" dirty="0">
                <a:latin typeface="Microsoft Sans Serif"/>
                <a:cs typeface="Microsoft Sans Serif"/>
              </a:rPr>
              <a:t>prior</a:t>
            </a:r>
            <a:r>
              <a:rPr sz="1950" spc="110" dirty="0">
                <a:latin typeface="Microsoft Sans Serif"/>
                <a:cs typeface="Microsoft Sans Serif"/>
              </a:rPr>
              <a:t> </a:t>
            </a:r>
            <a:r>
              <a:rPr sz="1950" spc="30" dirty="0">
                <a:latin typeface="Microsoft Sans Serif"/>
                <a:cs typeface="Microsoft Sans Serif"/>
              </a:rPr>
              <a:t>point-of-sale</a:t>
            </a:r>
            <a:r>
              <a:rPr sz="1950" spc="114" dirty="0">
                <a:latin typeface="Microsoft Sans Serif"/>
                <a:cs typeface="Microsoft Sans Serif"/>
              </a:rPr>
              <a:t> </a:t>
            </a:r>
            <a:r>
              <a:rPr sz="1950" spc="45" dirty="0">
                <a:latin typeface="Microsoft Sans Serif"/>
                <a:cs typeface="Microsoft Sans Serif"/>
              </a:rPr>
              <a:t>or</a:t>
            </a:r>
            <a:r>
              <a:rPr sz="1950" spc="114" dirty="0">
                <a:latin typeface="Microsoft Sans Serif"/>
                <a:cs typeface="Microsoft Sans Serif"/>
              </a:rPr>
              <a:t> </a:t>
            </a:r>
            <a:r>
              <a:rPr sz="1950" spc="-35" dirty="0">
                <a:latin typeface="Microsoft Sans Serif"/>
                <a:cs typeface="Microsoft Sans Serif"/>
              </a:rPr>
              <a:t>cash</a:t>
            </a:r>
            <a:r>
              <a:rPr sz="1950" spc="114" dirty="0">
                <a:latin typeface="Microsoft Sans Serif"/>
                <a:cs typeface="Microsoft Sans Serif"/>
              </a:rPr>
              <a:t> </a:t>
            </a:r>
            <a:r>
              <a:rPr sz="1950" spc="-5" dirty="0">
                <a:latin typeface="Microsoft Sans Serif"/>
                <a:cs typeface="Microsoft Sans Serif"/>
              </a:rPr>
              <a:t>loans</a:t>
            </a:r>
            <a:r>
              <a:rPr sz="1950" spc="114" dirty="0">
                <a:latin typeface="Microsoft Sans Serif"/>
                <a:cs typeface="Microsoft Sans Serif"/>
              </a:rPr>
              <a:t> </a:t>
            </a:r>
            <a:r>
              <a:rPr sz="1950" spc="110" dirty="0">
                <a:latin typeface="Microsoft Sans Serif"/>
                <a:cs typeface="Microsoft Sans Serif"/>
              </a:rPr>
              <a:t>that </a:t>
            </a:r>
            <a:r>
              <a:rPr sz="1950" spc="-20" dirty="0">
                <a:latin typeface="Microsoft Sans Serif"/>
                <a:cs typeface="Microsoft Sans Serif"/>
              </a:rPr>
              <a:t>customers</a:t>
            </a:r>
            <a:r>
              <a:rPr sz="1950" spc="114" dirty="0">
                <a:latin typeface="Microsoft Sans Serif"/>
                <a:cs typeface="Microsoft Sans Serif"/>
              </a:rPr>
              <a:t> </a:t>
            </a:r>
            <a:r>
              <a:rPr sz="1950" spc="10" dirty="0">
                <a:latin typeface="Microsoft Sans Serif"/>
                <a:cs typeface="Microsoft Sans Serif"/>
              </a:rPr>
              <a:t>have </a:t>
            </a:r>
            <a:r>
              <a:rPr sz="1950" spc="-500" dirty="0">
                <a:latin typeface="Microsoft Sans Serif"/>
                <a:cs typeface="Microsoft Sans Serif"/>
              </a:rPr>
              <a:t> </a:t>
            </a:r>
            <a:r>
              <a:rPr sz="1950" spc="45" dirty="0">
                <a:latin typeface="Microsoft Sans Serif"/>
                <a:cs typeface="Microsoft Sans Serif"/>
              </a:rPr>
              <a:t>taken</a:t>
            </a:r>
            <a:r>
              <a:rPr sz="1950" spc="114" dirty="0">
                <a:latin typeface="Microsoft Sans Serif"/>
                <a:cs typeface="Microsoft Sans Serif"/>
              </a:rPr>
              <a:t> </a:t>
            </a:r>
            <a:r>
              <a:rPr sz="1950" spc="55" dirty="0">
                <a:latin typeface="Microsoft Sans Serif"/>
                <a:cs typeface="Microsoft Sans Serif"/>
              </a:rPr>
              <a:t>out</a:t>
            </a:r>
            <a:r>
              <a:rPr sz="1950" spc="120" dirty="0">
                <a:latin typeface="Microsoft Sans Serif"/>
                <a:cs typeface="Microsoft Sans Serif"/>
              </a:rPr>
              <a:t> </a:t>
            </a:r>
            <a:r>
              <a:rPr sz="1950" spc="55" dirty="0">
                <a:latin typeface="Microsoft Sans Serif"/>
                <a:cs typeface="Microsoft Sans Serif"/>
              </a:rPr>
              <a:t>through</a:t>
            </a:r>
            <a:r>
              <a:rPr sz="1950" spc="114" dirty="0">
                <a:latin typeface="Microsoft Sans Serif"/>
                <a:cs typeface="Microsoft Sans Serif"/>
              </a:rPr>
              <a:t> </a:t>
            </a:r>
            <a:r>
              <a:rPr sz="1950" spc="25" dirty="0">
                <a:latin typeface="Microsoft Sans Serif"/>
                <a:cs typeface="Microsoft Sans Serif"/>
              </a:rPr>
              <a:t>Home</a:t>
            </a:r>
            <a:r>
              <a:rPr sz="1950" spc="120" dirty="0">
                <a:latin typeface="Microsoft Sans Serif"/>
                <a:cs typeface="Microsoft Sans Serif"/>
              </a:rPr>
              <a:t> </a:t>
            </a:r>
            <a:r>
              <a:rPr sz="1950" spc="20" dirty="0">
                <a:latin typeface="Microsoft Sans Serif"/>
                <a:cs typeface="Microsoft Sans Serif"/>
              </a:rPr>
              <a:t>Credit.</a:t>
            </a:r>
            <a:r>
              <a:rPr sz="1950" spc="120" dirty="0">
                <a:latin typeface="Microsoft Sans Serif"/>
                <a:cs typeface="Microsoft Sans Serif"/>
              </a:rPr>
              <a:t> </a:t>
            </a:r>
            <a:r>
              <a:rPr sz="1950" spc="90" dirty="0">
                <a:latin typeface="Microsoft Sans Serif"/>
                <a:cs typeface="Microsoft Sans Serif"/>
              </a:rPr>
              <a:t>A</a:t>
            </a:r>
            <a:r>
              <a:rPr sz="1950" spc="114" dirty="0">
                <a:latin typeface="Microsoft Sans Serif"/>
                <a:cs typeface="Microsoft Sans Serif"/>
              </a:rPr>
              <a:t> </a:t>
            </a:r>
            <a:r>
              <a:rPr sz="1950" spc="5" dirty="0">
                <a:latin typeface="Microsoft Sans Serif"/>
                <a:cs typeface="Microsoft Sans Serif"/>
              </a:rPr>
              <a:t>single</a:t>
            </a:r>
            <a:r>
              <a:rPr sz="1950" spc="120" dirty="0">
                <a:latin typeface="Microsoft Sans Serif"/>
                <a:cs typeface="Microsoft Sans Serif"/>
              </a:rPr>
              <a:t> </a:t>
            </a:r>
            <a:r>
              <a:rPr sz="1950" spc="5" dirty="0">
                <a:latin typeface="Microsoft Sans Serif"/>
                <a:cs typeface="Microsoft Sans Serif"/>
              </a:rPr>
              <a:t>previous</a:t>
            </a:r>
            <a:r>
              <a:rPr sz="1950" spc="120" dirty="0">
                <a:latin typeface="Microsoft Sans Serif"/>
                <a:cs typeface="Microsoft Sans Serif"/>
              </a:rPr>
              <a:t> </a:t>
            </a:r>
            <a:r>
              <a:rPr sz="1950" spc="35" dirty="0">
                <a:latin typeface="Microsoft Sans Serif"/>
                <a:cs typeface="Microsoft Sans Serif"/>
              </a:rPr>
              <a:t>loan</a:t>
            </a:r>
            <a:r>
              <a:rPr sz="1950" spc="114" dirty="0">
                <a:latin typeface="Microsoft Sans Serif"/>
                <a:cs typeface="Microsoft Sans Serif"/>
              </a:rPr>
              <a:t> </a:t>
            </a:r>
            <a:r>
              <a:rPr sz="1950" spc="5" dirty="0">
                <a:latin typeface="Microsoft Sans Serif"/>
                <a:cs typeface="Microsoft Sans Serif"/>
              </a:rPr>
              <a:t>can</a:t>
            </a:r>
            <a:r>
              <a:rPr sz="1950" spc="120" dirty="0">
                <a:latin typeface="Microsoft Sans Serif"/>
                <a:cs typeface="Microsoft Sans Serif"/>
              </a:rPr>
              <a:t> </a:t>
            </a:r>
            <a:r>
              <a:rPr sz="1950" spc="10" dirty="0">
                <a:latin typeface="Microsoft Sans Serif"/>
                <a:cs typeface="Microsoft Sans Serif"/>
              </a:rPr>
              <a:t>have</a:t>
            </a:r>
            <a:r>
              <a:rPr sz="1950" spc="114" dirty="0">
                <a:latin typeface="Microsoft Sans Serif"/>
                <a:cs typeface="Microsoft Sans Serif"/>
              </a:rPr>
              <a:t> </a:t>
            </a:r>
            <a:r>
              <a:rPr sz="1950" spc="-15" dirty="0">
                <a:latin typeface="Microsoft Sans Serif"/>
                <a:cs typeface="Microsoft Sans Serif"/>
              </a:rPr>
              <a:t>numerous</a:t>
            </a:r>
            <a:r>
              <a:rPr sz="1950" spc="120" dirty="0">
                <a:latin typeface="Microsoft Sans Serif"/>
                <a:cs typeface="Microsoft Sans Serif"/>
              </a:rPr>
              <a:t> </a:t>
            </a:r>
            <a:r>
              <a:rPr sz="1950" spc="-55" dirty="0">
                <a:latin typeface="Microsoft Sans Serif"/>
                <a:cs typeface="Microsoft Sans Serif"/>
              </a:rPr>
              <a:t>rows,</a:t>
            </a:r>
            <a:r>
              <a:rPr sz="1950" spc="120" dirty="0">
                <a:latin typeface="Microsoft Sans Serif"/>
                <a:cs typeface="Microsoft Sans Serif"/>
              </a:rPr>
              <a:t> </a:t>
            </a:r>
            <a:r>
              <a:rPr sz="1950" spc="-10" dirty="0">
                <a:latin typeface="Microsoft Sans Serif"/>
                <a:cs typeface="Microsoft Sans Serif"/>
              </a:rPr>
              <a:t>each</a:t>
            </a:r>
            <a:r>
              <a:rPr sz="1950" spc="114" dirty="0">
                <a:latin typeface="Microsoft Sans Serif"/>
                <a:cs typeface="Microsoft Sans Serif"/>
              </a:rPr>
              <a:t> </a:t>
            </a:r>
            <a:r>
              <a:rPr sz="1950" spc="25" dirty="0">
                <a:latin typeface="Microsoft Sans Serif"/>
                <a:cs typeface="Microsoft Sans Serif"/>
              </a:rPr>
              <a:t>representing</a:t>
            </a:r>
            <a:r>
              <a:rPr sz="1950" spc="120" dirty="0">
                <a:latin typeface="Microsoft Sans Serif"/>
                <a:cs typeface="Microsoft Sans Serif"/>
              </a:rPr>
              <a:t> </a:t>
            </a:r>
            <a:r>
              <a:rPr sz="1950" spc="80" dirty="0">
                <a:latin typeface="Microsoft Sans Serif"/>
                <a:cs typeface="Microsoft Sans Serif"/>
              </a:rPr>
              <a:t>a </a:t>
            </a:r>
            <a:r>
              <a:rPr sz="1950" spc="85" dirty="0">
                <a:latin typeface="Microsoft Sans Serif"/>
                <a:cs typeface="Microsoft Sans Serif"/>
              </a:rPr>
              <a:t> </a:t>
            </a:r>
            <a:r>
              <a:rPr sz="1950" spc="40" dirty="0">
                <a:latin typeface="Microsoft Sans Serif"/>
                <a:cs typeface="Microsoft Sans Serif"/>
              </a:rPr>
              <a:t>month</a:t>
            </a:r>
            <a:r>
              <a:rPr sz="1950" spc="105" dirty="0">
                <a:latin typeface="Microsoft Sans Serif"/>
                <a:cs typeface="Microsoft Sans Serif"/>
              </a:rPr>
              <a:t> </a:t>
            </a:r>
            <a:r>
              <a:rPr sz="1950" spc="80" dirty="0">
                <a:latin typeface="Microsoft Sans Serif"/>
                <a:cs typeface="Microsoft Sans Serif"/>
              </a:rPr>
              <a:t>from</a:t>
            </a:r>
            <a:r>
              <a:rPr sz="1950" spc="110" dirty="0">
                <a:latin typeface="Microsoft Sans Serif"/>
                <a:cs typeface="Microsoft Sans Serif"/>
              </a:rPr>
              <a:t> </a:t>
            </a:r>
            <a:r>
              <a:rPr sz="1950" spc="80" dirty="0">
                <a:latin typeface="Microsoft Sans Serif"/>
                <a:cs typeface="Microsoft Sans Serif"/>
              </a:rPr>
              <a:t>a</a:t>
            </a:r>
            <a:r>
              <a:rPr sz="1950" spc="110" dirty="0">
                <a:latin typeface="Microsoft Sans Serif"/>
                <a:cs typeface="Microsoft Sans Serif"/>
              </a:rPr>
              <a:t> </a:t>
            </a:r>
            <a:r>
              <a:rPr sz="1950" spc="5" dirty="0">
                <a:latin typeface="Microsoft Sans Serif"/>
                <a:cs typeface="Microsoft Sans Serif"/>
              </a:rPr>
              <a:t>previous</a:t>
            </a:r>
            <a:r>
              <a:rPr sz="1950" spc="110" dirty="0">
                <a:latin typeface="Microsoft Sans Serif"/>
                <a:cs typeface="Microsoft Sans Serif"/>
              </a:rPr>
              <a:t> </a:t>
            </a:r>
            <a:r>
              <a:rPr sz="1950" spc="65" dirty="0">
                <a:latin typeface="Microsoft Sans Serif"/>
                <a:cs typeface="Microsoft Sans Serif"/>
              </a:rPr>
              <a:t>point</a:t>
            </a:r>
            <a:r>
              <a:rPr sz="1950" spc="110" dirty="0">
                <a:latin typeface="Microsoft Sans Serif"/>
                <a:cs typeface="Microsoft Sans Serif"/>
              </a:rPr>
              <a:t> </a:t>
            </a:r>
            <a:r>
              <a:rPr sz="1950" spc="105" dirty="0">
                <a:latin typeface="Microsoft Sans Serif"/>
                <a:cs typeface="Microsoft Sans Serif"/>
              </a:rPr>
              <a:t>of</a:t>
            </a:r>
            <a:r>
              <a:rPr sz="1950" spc="110" dirty="0">
                <a:latin typeface="Microsoft Sans Serif"/>
                <a:cs typeface="Microsoft Sans Serif"/>
              </a:rPr>
              <a:t> </a:t>
            </a:r>
            <a:r>
              <a:rPr sz="1950" spc="-20" dirty="0">
                <a:latin typeface="Microsoft Sans Serif"/>
                <a:cs typeface="Microsoft Sans Serif"/>
              </a:rPr>
              <a:t>sale</a:t>
            </a:r>
            <a:r>
              <a:rPr sz="1950" spc="110" dirty="0">
                <a:latin typeface="Microsoft Sans Serif"/>
                <a:cs typeface="Microsoft Sans Serif"/>
              </a:rPr>
              <a:t> </a:t>
            </a:r>
            <a:r>
              <a:rPr sz="1950" spc="45" dirty="0">
                <a:latin typeface="Microsoft Sans Serif"/>
                <a:cs typeface="Microsoft Sans Serif"/>
              </a:rPr>
              <a:t>or</a:t>
            </a:r>
            <a:r>
              <a:rPr sz="1950" spc="110" dirty="0">
                <a:latin typeface="Microsoft Sans Serif"/>
                <a:cs typeface="Microsoft Sans Serif"/>
              </a:rPr>
              <a:t> </a:t>
            </a:r>
            <a:r>
              <a:rPr sz="1950" spc="-35" dirty="0">
                <a:latin typeface="Microsoft Sans Serif"/>
                <a:cs typeface="Microsoft Sans Serif"/>
              </a:rPr>
              <a:t>cash</a:t>
            </a:r>
            <a:r>
              <a:rPr sz="1950" spc="110" dirty="0">
                <a:latin typeface="Microsoft Sans Serif"/>
                <a:cs typeface="Microsoft Sans Serif"/>
              </a:rPr>
              <a:t> </a:t>
            </a:r>
            <a:r>
              <a:rPr sz="1950" spc="-10" dirty="0">
                <a:latin typeface="Microsoft Sans Serif"/>
                <a:cs typeface="Microsoft Sans Serif"/>
              </a:rPr>
              <a:t>loan.</a:t>
            </a:r>
            <a:endParaRPr sz="1950" dirty="0">
              <a:latin typeface="Microsoft Sans Serif"/>
              <a:cs typeface="Microsoft Sans Serif"/>
            </a:endParaRPr>
          </a:p>
          <a:p>
            <a:pPr marL="12700" marR="260350">
              <a:lnSpc>
                <a:spcPct val="118300"/>
              </a:lnSpc>
            </a:pPr>
            <a:r>
              <a:rPr sz="1950" b="1" i="1" spc="-10" dirty="0">
                <a:latin typeface="Arial"/>
                <a:cs typeface="Arial"/>
              </a:rPr>
              <a:t>credit_card_balance:</a:t>
            </a:r>
            <a:r>
              <a:rPr sz="1950" b="1" i="1" spc="90" dirty="0">
                <a:latin typeface="Arial"/>
                <a:cs typeface="Arial"/>
              </a:rPr>
              <a:t> </a:t>
            </a:r>
            <a:r>
              <a:rPr sz="1950" spc="105" dirty="0">
                <a:latin typeface="Microsoft Sans Serif"/>
                <a:cs typeface="Microsoft Sans Serif"/>
              </a:rPr>
              <a:t>data</a:t>
            </a:r>
            <a:r>
              <a:rPr sz="1950" spc="120" dirty="0">
                <a:latin typeface="Microsoft Sans Serif"/>
                <a:cs typeface="Microsoft Sans Serif"/>
              </a:rPr>
              <a:t> </a:t>
            </a:r>
            <a:r>
              <a:rPr sz="1950" spc="70" dirty="0">
                <a:latin typeface="Microsoft Sans Serif"/>
                <a:cs typeface="Microsoft Sans Serif"/>
              </a:rPr>
              <a:t>about</a:t>
            </a:r>
            <a:r>
              <a:rPr sz="1950" spc="120" dirty="0">
                <a:latin typeface="Microsoft Sans Serif"/>
                <a:cs typeface="Microsoft Sans Serif"/>
              </a:rPr>
              <a:t> </a:t>
            </a:r>
            <a:r>
              <a:rPr sz="1950" spc="70" dirty="0">
                <a:latin typeface="Microsoft Sans Serif"/>
                <a:cs typeface="Microsoft Sans Serif"/>
              </a:rPr>
              <a:t>prior</a:t>
            </a:r>
            <a:r>
              <a:rPr sz="1950" spc="114" dirty="0">
                <a:latin typeface="Microsoft Sans Serif"/>
                <a:cs typeface="Microsoft Sans Serif"/>
              </a:rPr>
              <a:t> </a:t>
            </a:r>
            <a:r>
              <a:rPr sz="1950" spc="50" dirty="0">
                <a:latin typeface="Microsoft Sans Serif"/>
                <a:cs typeface="Microsoft Sans Serif"/>
              </a:rPr>
              <a:t>credit</a:t>
            </a:r>
            <a:r>
              <a:rPr sz="1950" spc="120" dirty="0">
                <a:latin typeface="Microsoft Sans Serif"/>
                <a:cs typeface="Microsoft Sans Serif"/>
              </a:rPr>
              <a:t> </a:t>
            </a:r>
            <a:r>
              <a:rPr sz="1950" spc="5" dirty="0">
                <a:latin typeface="Microsoft Sans Serif"/>
                <a:cs typeface="Microsoft Sans Serif"/>
              </a:rPr>
              <a:t>cards</a:t>
            </a:r>
            <a:r>
              <a:rPr sz="1950" spc="120" dirty="0">
                <a:latin typeface="Microsoft Sans Serif"/>
                <a:cs typeface="Microsoft Sans Serif"/>
              </a:rPr>
              <a:t> </a:t>
            </a:r>
            <a:r>
              <a:rPr sz="1950" spc="110" dirty="0">
                <a:latin typeface="Microsoft Sans Serif"/>
                <a:cs typeface="Microsoft Sans Serif"/>
              </a:rPr>
              <a:t>that</a:t>
            </a:r>
            <a:r>
              <a:rPr sz="1950" spc="114" dirty="0">
                <a:latin typeface="Microsoft Sans Serif"/>
                <a:cs typeface="Microsoft Sans Serif"/>
              </a:rPr>
              <a:t> </a:t>
            </a:r>
            <a:r>
              <a:rPr sz="1950" spc="25" dirty="0">
                <a:latin typeface="Microsoft Sans Serif"/>
                <a:cs typeface="Microsoft Sans Serif"/>
              </a:rPr>
              <a:t>Home</a:t>
            </a:r>
            <a:r>
              <a:rPr sz="1950" spc="120" dirty="0">
                <a:latin typeface="Microsoft Sans Serif"/>
                <a:cs typeface="Microsoft Sans Serif"/>
              </a:rPr>
              <a:t> </a:t>
            </a:r>
            <a:r>
              <a:rPr sz="1950" spc="55" dirty="0">
                <a:latin typeface="Microsoft Sans Serif"/>
                <a:cs typeface="Microsoft Sans Serif"/>
              </a:rPr>
              <a:t>Credit</a:t>
            </a:r>
            <a:r>
              <a:rPr sz="1950" spc="120" dirty="0">
                <a:latin typeface="Microsoft Sans Serif"/>
                <a:cs typeface="Microsoft Sans Serif"/>
              </a:rPr>
              <a:t> </a:t>
            </a:r>
            <a:r>
              <a:rPr sz="1950" spc="-20" dirty="0">
                <a:latin typeface="Microsoft Sans Serif"/>
                <a:cs typeface="Microsoft Sans Serif"/>
              </a:rPr>
              <a:t>customers</a:t>
            </a:r>
            <a:r>
              <a:rPr sz="1950" spc="120" dirty="0">
                <a:latin typeface="Microsoft Sans Serif"/>
                <a:cs typeface="Microsoft Sans Serif"/>
              </a:rPr>
              <a:t> </a:t>
            </a:r>
            <a:r>
              <a:rPr sz="1950" spc="10" dirty="0">
                <a:latin typeface="Microsoft Sans Serif"/>
                <a:cs typeface="Microsoft Sans Serif"/>
              </a:rPr>
              <a:t>have</a:t>
            </a:r>
            <a:r>
              <a:rPr sz="1950" spc="114" dirty="0">
                <a:latin typeface="Microsoft Sans Serif"/>
                <a:cs typeface="Microsoft Sans Serif"/>
              </a:rPr>
              <a:t> </a:t>
            </a:r>
            <a:r>
              <a:rPr sz="1950" spc="60" dirty="0">
                <a:latin typeface="Microsoft Sans Serif"/>
                <a:cs typeface="Microsoft Sans Serif"/>
              </a:rPr>
              <a:t>had</a:t>
            </a:r>
            <a:r>
              <a:rPr sz="1950" spc="120" dirty="0">
                <a:latin typeface="Microsoft Sans Serif"/>
                <a:cs typeface="Microsoft Sans Serif"/>
              </a:rPr>
              <a:t> </a:t>
            </a:r>
            <a:r>
              <a:rPr sz="1950" spc="5" dirty="0">
                <a:latin typeface="Microsoft Sans Serif"/>
                <a:cs typeface="Microsoft Sans Serif"/>
              </a:rPr>
              <a:t>on</a:t>
            </a:r>
            <a:r>
              <a:rPr sz="1950" spc="120" dirty="0">
                <a:latin typeface="Microsoft Sans Serif"/>
                <a:cs typeface="Microsoft Sans Serif"/>
              </a:rPr>
              <a:t> </a:t>
            </a:r>
            <a:r>
              <a:rPr sz="1950" spc="80" dirty="0">
                <a:latin typeface="Microsoft Sans Serif"/>
                <a:cs typeface="Microsoft Sans Serif"/>
              </a:rPr>
              <a:t>a</a:t>
            </a:r>
            <a:r>
              <a:rPr sz="1950" spc="114" dirty="0">
                <a:latin typeface="Microsoft Sans Serif"/>
                <a:cs typeface="Microsoft Sans Serif"/>
              </a:rPr>
              <a:t> </a:t>
            </a:r>
            <a:r>
              <a:rPr sz="1950" spc="40" dirty="0">
                <a:latin typeface="Microsoft Sans Serif"/>
                <a:cs typeface="Microsoft Sans Serif"/>
              </a:rPr>
              <a:t>monthly </a:t>
            </a:r>
            <a:r>
              <a:rPr sz="1950" spc="45" dirty="0">
                <a:latin typeface="Microsoft Sans Serif"/>
                <a:cs typeface="Microsoft Sans Serif"/>
              </a:rPr>
              <a:t> </a:t>
            </a:r>
            <a:r>
              <a:rPr sz="1950" spc="-50" dirty="0">
                <a:latin typeface="Microsoft Sans Serif"/>
                <a:cs typeface="Microsoft Sans Serif"/>
              </a:rPr>
              <a:t>basis.</a:t>
            </a:r>
            <a:r>
              <a:rPr sz="1950" spc="110" dirty="0">
                <a:latin typeface="Microsoft Sans Serif"/>
                <a:cs typeface="Microsoft Sans Serif"/>
              </a:rPr>
              <a:t> </a:t>
            </a:r>
            <a:r>
              <a:rPr sz="1950" spc="10" dirty="0">
                <a:latin typeface="Microsoft Sans Serif"/>
                <a:cs typeface="Microsoft Sans Serif"/>
              </a:rPr>
              <a:t>Every</a:t>
            </a:r>
            <a:r>
              <a:rPr sz="1950" spc="114" dirty="0">
                <a:latin typeface="Microsoft Sans Serif"/>
                <a:cs typeface="Microsoft Sans Serif"/>
              </a:rPr>
              <a:t> </a:t>
            </a:r>
            <a:r>
              <a:rPr sz="1950" spc="10" dirty="0">
                <a:latin typeface="Microsoft Sans Serif"/>
                <a:cs typeface="Microsoft Sans Serif"/>
              </a:rPr>
              <a:t>row</a:t>
            </a:r>
            <a:r>
              <a:rPr sz="1950" spc="110" dirty="0">
                <a:latin typeface="Microsoft Sans Serif"/>
                <a:cs typeface="Microsoft Sans Serif"/>
              </a:rPr>
              <a:t> </a:t>
            </a:r>
            <a:r>
              <a:rPr sz="1950" dirty="0">
                <a:latin typeface="Microsoft Sans Serif"/>
                <a:cs typeface="Microsoft Sans Serif"/>
              </a:rPr>
              <a:t>represents</a:t>
            </a:r>
            <a:r>
              <a:rPr sz="1950" spc="114" dirty="0">
                <a:latin typeface="Microsoft Sans Serif"/>
                <a:cs typeface="Microsoft Sans Serif"/>
              </a:rPr>
              <a:t> </a:t>
            </a:r>
            <a:r>
              <a:rPr sz="1950" spc="80" dirty="0">
                <a:latin typeface="Microsoft Sans Serif"/>
                <a:cs typeface="Microsoft Sans Serif"/>
              </a:rPr>
              <a:t>a</a:t>
            </a:r>
            <a:r>
              <a:rPr sz="1950" spc="114" dirty="0">
                <a:latin typeface="Microsoft Sans Serif"/>
                <a:cs typeface="Microsoft Sans Serif"/>
              </a:rPr>
              <a:t> </a:t>
            </a:r>
            <a:r>
              <a:rPr sz="1950" dirty="0">
                <a:latin typeface="Microsoft Sans Serif"/>
                <a:cs typeface="Microsoft Sans Serif"/>
              </a:rPr>
              <a:t>month's</a:t>
            </a:r>
            <a:r>
              <a:rPr sz="1950" spc="110" dirty="0">
                <a:latin typeface="Microsoft Sans Serif"/>
                <a:cs typeface="Microsoft Sans Serif"/>
              </a:rPr>
              <a:t> </a:t>
            </a:r>
            <a:r>
              <a:rPr sz="1950" spc="40" dirty="0">
                <a:latin typeface="Microsoft Sans Serif"/>
                <a:cs typeface="Microsoft Sans Serif"/>
              </a:rPr>
              <a:t>worth</a:t>
            </a:r>
            <a:r>
              <a:rPr sz="1950" spc="114" dirty="0">
                <a:latin typeface="Microsoft Sans Serif"/>
                <a:cs typeface="Microsoft Sans Serif"/>
              </a:rPr>
              <a:t> </a:t>
            </a:r>
            <a:r>
              <a:rPr sz="1950" spc="105" dirty="0">
                <a:latin typeface="Microsoft Sans Serif"/>
                <a:cs typeface="Microsoft Sans Serif"/>
              </a:rPr>
              <a:t>of</a:t>
            </a:r>
            <a:r>
              <a:rPr sz="1950" spc="114" dirty="0">
                <a:latin typeface="Microsoft Sans Serif"/>
                <a:cs typeface="Microsoft Sans Serif"/>
              </a:rPr>
              <a:t> </a:t>
            </a:r>
            <a:r>
              <a:rPr sz="1950" spc="50" dirty="0">
                <a:latin typeface="Microsoft Sans Serif"/>
                <a:cs typeface="Microsoft Sans Serif"/>
              </a:rPr>
              <a:t>credit</a:t>
            </a:r>
            <a:r>
              <a:rPr sz="1950" spc="110" dirty="0">
                <a:latin typeface="Microsoft Sans Serif"/>
                <a:cs typeface="Microsoft Sans Serif"/>
              </a:rPr>
              <a:t> </a:t>
            </a:r>
            <a:r>
              <a:rPr sz="1950" spc="50" dirty="0">
                <a:latin typeface="Microsoft Sans Serif"/>
                <a:cs typeface="Microsoft Sans Serif"/>
              </a:rPr>
              <a:t>card</a:t>
            </a:r>
            <a:r>
              <a:rPr sz="1950" spc="114" dirty="0">
                <a:latin typeface="Microsoft Sans Serif"/>
                <a:cs typeface="Microsoft Sans Serif"/>
              </a:rPr>
              <a:t> </a:t>
            </a:r>
            <a:r>
              <a:rPr sz="1950" spc="30" dirty="0">
                <a:latin typeface="Microsoft Sans Serif"/>
                <a:cs typeface="Microsoft Sans Serif"/>
              </a:rPr>
              <a:t>debt,</a:t>
            </a:r>
            <a:r>
              <a:rPr sz="1950" spc="114" dirty="0">
                <a:latin typeface="Microsoft Sans Serif"/>
                <a:cs typeface="Microsoft Sans Serif"/>
              </a:rPr>
              <a:t> </a:t>
            </a:r>
            <a:r>
              <a:rPr sz="1950" spc="60" dirty="0">
                <a:latin typeface="Microsoft Sans Serif"/>
                <a:cs typeface="Microsoft Sans Serif"/>
              </a:rPr>
              <a:t>and</a:t>
            </a:r>
            <a:r>
              <a:rPr sz="1950" spc="110" dirty="0">
                <a:latin typeface="Microsoft Sans Serif"/>
                <a:cs typeface="Microsoft Sans Serif"/>
              </a:rPr>
              <a:t> </a:t>
            </a:r>
            <a:r>
              <a:rPr sz="1950" spc="80" dirty="0">
                <a:latin typeface="Microsoft Sans Serif"/>
                <a:cs typeface="Microsoft Sans Serif"/>
              </a:rPr>
              <a:t>a</a:t>
            </a:r>
            <a:r>
              <a:rPr sz="1950" spc="114" dirty="0">
                <a:latin typeface="Microsoft Sans Serif"/>
                <a:cs typeface="Microsoft Sans Serif"/>
              </a:rPr>
              <a:t> </a:t>
            </a:r>
            <a:r>
              <a:rPr sz="1950" spc="5" dirty="0">
                <a:latin typeface="Microsoft Sans Serif"/>
                <a:cs typeface="Microsoft Sans Serif"/>
              </a:rPr>
              <a:t>single</a:t>
            </a:r>
            <a:r>
              <a:rPr sz="1950" spc="114" dirty="0">
                <a:latin typeface="Microsoft Sans Serif"/>
                <a:cs typeface="Microsoft Sans Serif"/>
              </a:rPr>
              <a:t> </a:t>
            </a:r>
            <a:r>
              <a:rPr sz="1950" spc="50" dirty="0">
                <a:latin typeface="Microsoft Sans Serif"/>
                <a:cs typeface="Microsoft Sans Serif"/>
              </a:rPr>
              <a:t>credit</a:t>
            </a:r>
            <a:r>
              <a:rPr sz="1950" spc="110" dirty="0">
                <a:latin typeface="Microsoft Sans Serif"/>
                <a:cs typeface="Microsoft Sans Serif"/>
              </a:rPr>
              <a:t> </a:t>
            </a:r>
            <a:r>
              <a:rPr sz="1950" spc="50" dirty="0">
                <a:latin typeface="Microsoft Sans Serif"/>
                <a:cs typeface="Microsoft Sans Serif"/>
              </a:rPr>
              <a:t>card</a:t>
            </a:r>
            <a:r>
              <a:rPr sz="1950" spc="114" dirty="0">
                <a:latin typeface="Microsoft Sans Serif"/>
                <a:cs typeface="Microsoft Sans Serif"/>
              </a:rPr>
              <a:t> </a:t>
            </a:r>
            <a:r>
              <a:rPr sz="1950" spc="35" dirty="0">
                <a:latin typeface="Microsoft Sans Serif"/>
                <a:cs typeface="Microsoft Sans Serif"/>
              </a:rPr>
              <a:t>may</a:t>
            </a:r>
            <a:r>
              <a:rPr sz="1950" spc="114" dirty="0">
                <a:latin typeface="Microsoft Sans Serif"/>
                <a:cs typeface="Microsoft Sans Serif"/>
              </a:rPr>
              <a:t> </a:t>
            </a:r>
            <a:r>
              <a:rPr sz="1950" spc="10" dirty="0">
                <a:latin typeface="Microsoft Sans Serif"/>
                <a:cs typeface="Microsoft Sans Serif"/>
              </a:rPr>
              <a:t>have</a:t>
            </a:r>
            <a:r>
              <a:rPr sz="1950" spc="110" dirty="0">
                <a:latin typeface="Microsoft Sans Serif"/>
                <a:cs typeface="Microsoft Sans Serif"/>
              </a:rPr>
              <a:t> </a:t>
            </a:r>
            <a:r>
              <a:rPr sz="1950" spc="-5" dirty="0">
                <a:latin typeface="Microsoft Sans Serif"/>
                <a:cs typeface="Microsoft Sans Serif"/>
              </a:rPr>
              <a:t>several </a:t>
            </a:r>
            <a:r>
              <a:rPr sz="1950" spc="-500" dirty="0">
                <a:latin typeface="Microsoft Sans Serif"/>
                <a:cs typeface="Microsoft Sans Serif"/>
              </a:rPr>
              <a:t> </a:t>
            </a:r>
            <a:r>
              <a:rPr sz="1950" spc="-70" dirty="0">
                <a:latin typeface="Microsoft Sans Serif"/>
                <a:cs typeface="Microsoft Sans Serif"/>
              </a:rPr>
              <a:t>rows.</a:t>
            </a:r>
            <a:endParaRPr sz="1950" dirty="0">
              <a:latin typeface="Microsoft Sans Serif"/>
              <a:cs typeface="Microsoft Sans Serif"/>
            </a:endParaRPr>
          </a:p>
          <a:p>
            <a:pPr marL="12700" marR="188595">
              <a:lnSpc>
                <a:spcPct val="118300"/>
              </a:lnSpc>
            </a:pPr>
            <a:r>
              <a:rPr sz="1950" b="1" i="1" spc="-20" dirty="0">
                <a:latin typeface="Arial"/>
                <a:cs typeface="Arial"/>
              </a:rPr>
              <a:t>installments_payment</a:t>
            </a:r>
            <a:r>
              <a:rPr sz="1950" b="1" i="1" spc="55" dirty="0">
                <a:latin typeface="Arial"/>
                <a:cs typeface="Arial"/>
              </a:rPr>
              <a:t> </a:t>
            </a:r>
            <a:r>
              <a:rPr sz="1950" b="1" i="1" spc="-300" dirty="0">
                <a:latin typeface="Arial"/>
                <a:cs typeface="Arial"/>
              </a:rPr>
              <a:t>:</a:t>
            </a:r>
            <a:r>
              <a:rPr sz="1950" b="1" i="1" spc="-180" dirty="0">
                <a:latin typeface="Arial"/>
                <a:cs typeface="Arial"/>
              </a:rPr>
              <a:t> </a:t>
            </a:r>
            <a:r>
              <a:rPr sz="1950" spc="25" dirty="0">
                <a:latin typeface="Microsoft Sans Serif"/>
                <a:cs typeface="Microsoft Sans Serif"/>
              </a:rPr>
              <a:t>history</a:t>
            </a:r>
            <a:r>
              <a:rPr sz="1950" spc="120" dirty="0">
                <a:latin typeface="Microsoft Sans Serif"/>
                <a:cs typeface="Microsoft Sans Serif"/>
              </a:rPr>
              <a:t> </a:t>
            </a:r>
            <a:r>
              <a:rPr sz="1950" spc="105" dirty="0">
                <a:latin typeface="Microsoft Sans Serif"/>
                <a:cs typeface="Microsoft Sans Serif"/>
              </a:rPr>
              <a:t>of</a:t>
            </a:r>
            <a:r>
              <a:rPr sz="1950" spc="120" dirty="0">
                <a:latin typeface="Microsoft Sans Serif"/>
                <a:cs typeface="Microsoft Sans Serif"/>
              </a:rPr>
              <a:t> </a:t>
            </a:r>
            <a:r>
              <a:rPr sz="1950" spc="20" dirty="0">
                <a:latin typeface="Microsoft Sans Serif"/>
                <a:cs typeface="Microsoft Sans Serif"/>
              </a:rPr>
              <a:t>payments</a:t>
            </a:r>
            <a:r>
              <a:rPr sz="1950" spc="120" dirty="0">
                <a:latin typeface="Microsoft Sans Serif"/>
                <a:cs typeface="Microsoft Sans Serif"/>
              </a:rPr>
              <a:t> </a:t>
            </a:r>
            <a:r>
              <a:rPr sz="1950" spc="100" dirty="0">
                <a:latin typeface="Microsoft Sans Serif"/>
                <a:cs typeface="Microsoft Sans Serif"/>
              </a:rPr>
              <a:t>for</a:t>
            </a:r>
            <a:r>
              <a:rPr sz="1950" spc="120" dirty="0">
                <a:latin typeface="Microsoft Sans Serif"/>
                <a:cs typeface="Microsoft Sans Serif"/>
              </a:rPr>
              <a:t> </a:t>
            </a:r>
            <a:r>
              <a:rPr sz="1950" spc="70" dirty="0">
                <a:latin typeface="Microsoft Sans Serif"/>
                <a:cs typeface="Microsoft Sans Serif"/>
              </a:rPr>
              <a:t>prior</a:t>
            </a:r>
            <a:r>
              <a:rPr sz="1950" spc="120" dirty="0">
                <a:latin typeface="Microsoft Sans Serif"/>
                <a:cs typeface="Microsoft Sans Serif"/>
              </a:rPr>
              <a:t> </a:t>
            </a:r>
            <a:r>
              <a:rPr sz="1950" spc="-5" dirty="0">
                <a:latin typeface="Microsoft Sans Serif"/>
                <a:cs typeface="Microsoft Sans Serif"/>
              </a:rPr>
              <a:t>loans</a:t>
            </a:r>
            <a:r>
              <a:rPr sz="1950" spc="120" dirty="0">
                <a:latin typeface="Microsoft Sans Serif"/>
                <a:cs typeface="Microsoft Sans Serif"/>
              </a:rPr>
              <a:t> </a:t>
            </a:r>
            <a:r>
              <a:rPr sz="1950" spc="45" dirty="0">
                <a:latin typeface="Microsoft Sans Serif"/>
                <a:cs typeface="Microsoft Sans Serif"/>
              </a:rPr>
              <a:t>with</a:t>
            </a:r>
            <a:r>
              <a:rPr sz="1950" spc="114" dirty="0">
                <a:latin typeface="Microsoft Sans Serif"/>
                <a:cs typeface="Microsoft Sans Serif"/>
              </a:rPr>
              <a:t> </a:t>
            </a:r>
            <a:r>
              <a:rPr sz="1950" spc="25" dirty="0">
                <a:latin typeface="Microsoft Sans Serif"/>
                <a:cs typeface="Microsoft Sans Serif"/>
              </a:rPr>
              <a:t>Home</a:t>
            </a:r>
            <a:r>
              <a:rPr sz="1950" spc="120" dirty="0">
                <a:latin typeface="Microsoft Sans Serif"/>
                <a:cs typeface="Microsoft Sans Serif"/>
              </a:rPr>
              <a:t> </a:t>
            </a:r>
            <a:r>
              <a:rPr sz="1950" spc="20" dirty="0">
                <a:latin typeface="Microsoft Sans Serif"/>
                <a:cs typeface="Microsoft Sans Serif"/>
              </a:rPr>
              <a:t>Credit.</a:t>
            </a:r>
            <a:r>
              <a:rPr sz="1950" spc="120" dirty="0">
                <a:latin typeface="Microsoft Sans Serif"/>
                <a:cs typeface="Microsoft Sans Serif"/>
              </a:rPr>
              <a:t> </a:t>
            </a:r>
            <a:r>
              <a:rPr sz="1950" spc="10" dirty="0">
                <a:latin typeface="Microsoft Sans Serif"/>
                <a:cs typeface="Microsoft Sans Serif"/>
              </a:rPr>
              <a:t>Every</a:t>
            </a:r>
            <a:r>
              <a:rPr sz="1950" spc="120" dirty="0">
                <a:latin typeface="Microsoft Sans Serif"/>
                <a:cs typeface="Microsoft Sans Serif"/>
              </a:rPr>
              <a:t> </a:t>
            </a:r>
            <a:r>
              <a:rPr sz="1950" spc="35" dirty="0">
                <a:latin typeface="Microsoft Sans Serif"/>
                <a:cs typeface="Microsoft Sans Serif"/>
              </a:rPr>
              <a:t>made</a:t>
            </a:r>
            <a:r>
              <a:rPr sz="1950" spc="120" dirty="0">
                <a:latin typeface="Microsoft Sans Serif"/>
                <a:cs typeface="Microsoft Sans Serif"/>
              </a:rPr>
              <a:t> </a:t>
            </a:r>
            <a:r>
              <a:rPr sz="1950" spc="45" dirty="0">
                <a:latin typeface="Microsoft Sans Serif"/>
                <a:cs typeface="Microsoft Sans Serif"/>
              </a:rPr>
              <a:t>payment</a:t>
            </a:r>
            <a:r>
              <a:rPr sz="1950" spc="120" dirty="0">
                <a:latin typeface="Microsoft Sans Serif"/>
                <a:cs typeface="Microsoft Sans Serif"/>
              </a:rPr>
              <a:t> </a:t>
            </a:r>
            <a:r>
              <a:rPr sz="1950" spc="-25" dirty="0">
                <a:latin typeface="Microsoft Sans Serif"/>
                <a:cs typeface="Microsoft Sans Serif"/>
              </a:rPr>
              <a:t>has</a:t>
            </a:r>
            <a:r>
              <a:rPr sz="1950" spc="120" dirty="0">
                <a:latin typeface="Microsoft Sans Serif"/>
                <a:cs typeface="Microsoft Sans Serif"/>
              </a:rPr>
              <a:t> </a:t>
            </a:r>
            <a:r>
              <a:rPr sz="1950" spc="20" dirty="0">
                <a:latin typeface="Microsoft Sans Serif"/>
                <a:cs typeface="Microsoft Sans Serif"/>
              </a:rPr>
              <a:t>its </a:t>
            </a:r>
            <a:r>
              <a:rPr sz="1950" spc="-505" dirty="0">
                <a:latin typeface="Microsoft Sans Serif"/>
                <a:cs typeface="Microsoft Sans Serif"/>
              </a:rPr>
              <a:t> </a:t>
            </a:r>
            <a:r>
              <a:rPr sz="1950" spc="-20" dirty="0">
                <a:latin typeface="Microsoft Sans Serif"/>
                <a:cs typeface="Microsoft Sans Serif"/>
              </a:rPr>
              <a:t>own</a:t>
            </a:r>
            <a:r>
              <a:rPr sz="1950" spc="110" dirty="0">
                <a:latin typeface="Microsoft Sans Serif"/>
                <a:cs typeface="Microsoft Sans Serif"/>
              </a:rPr>
              <a:t> </a:t>
            </a:r>
            <a:r>
              <a:rPr sz="1950" spc="-30" dirty="0">
                <a:latin typeface="Microsoft Sans Serif"/>
                <a:cs typeface="Microsoft Sans Serif"/>
              </a:rPr>
              <a:t>row,</a:t>
            </a:r>
            <a:r>
              <a:rPr sz="1950" spc="110" dirty="0">
                <a:latin typeface="Microsoft Sans Serif"/>
                <a:cs typeface="Microsoft Sans Serif"/>
              </a:rPr>
              <a:t> </a:t>
            </a:r>
            <a:r>
              <a:rPr sz="1950" spc="60" dirty="0">
                <a:latin typeface="Microsoft Sans Serif"/>
                <a:cs typeface="Microsoft Sans Serif"/>
              </a:rPr>
              <a:t>and</a:t>
            </a:r>
            <a:r>
              <a:rPr sz="1950" spc="110" dirty="0">
                <a:latin typeface="Microsoft Sans Serif"/>
                <a:cs typeface="Microsoft Sans Serif"/>
              </a:rPr>
              <a:t> </a:t>
            </a:r>
            <a:r>
              <a:rPr sz="1950" dirty="0">
                <a:latin typeface="Microsoft Sans Serif"/>
                <a:cs typeface="Microsoft Sans Serif"/>
              </a:rPr>
              <a:t>every</a:t>
            </a:r>
            <a:r>
              <a:rPr sz="1950" spc="110" dirty="0">
                <a:latin typeface="Microsoft Sans Serif"/>
                <a:cs typeface="Microsoft Sans Serif"/>
              </a:rPr>
              <a:t> </a:t>
            </a:r>
            <a:r>
              <a:rPr sz="1950" spc="-35" dirty="0">
                <a:latin typeface="Microsoft Sans Serif"/>
                <a:cs typeface="Microsoft Sans Serif"/>
              </a:rPr>
              <a:t>missed</a:t>
            </a:r>
            <a:r>
              <a:rPr sz="1950" spc="110" dirty="0">
                <a:latin typeface="Microsoft Sans Serif"/>
                <a:cs typeface="Microsoft Sans Serif"/>
              </a:rPr>
              <a:t> </a:t>
            </a:r>
            <a:r>
              <a:rPr sz="1950" spc="45" dirty="0">
                <a:latin typeface="Microsoft Sans Serif"/>
                <a:cs typeface="Microsoft Sans Serif"/>
              </a:rPr>
              <a:t>payment</a:t>
            </a:r>
            <a:r>
              <a:rPr sz="1950" spc="110" dirty="0">
                <a:latin typeface="Microsoft Sans Serif"/>
                <a:cs typeface="Microsoft Sans Serif"/>
              </a:rPr>
              <a:t> </a:t>
            </a:r>
            <a:r>
              <a:rPr sz="1950" spc="-25" dirty="0">
                <a:latin typeface="Microsoft Sans Serif"/>
                <a:cs typeface="Microsoft Sans Serif"/>
              </a:rPr>
              <a:t>has</a:t>
            </a:r>
            <a:r>
              <a:rPr sz="1950" spc="110" dirty="0">
                <a:latin typeface="Microsoft Sans Serif"/>
                <a:cs typeface="Microsoft Sans Serif"/>
              </a:rPr>
              <a:t> </a:t>
            </a:r>
            <a:r>
              <a:rPr sz="1950" spc="20" dirty="0">
                <a:latin typeface="Microsoft Sans Serif"/>
                <a:cs typeface="Microsoft Sans Serif"/>
              </a:rPr>
              <a:t>its</a:t>
            </a:r>
            <a:r>
              <a:rPr sz="1950" spc="110" dirty="0">
                <a:latin typeface="Microsoft Sans Serif"/>
                <a:cs typeface="Microsoft Sans Serif"/>
              </a:rPr>
              <a:t> </a:t>
            </a:r>
            <a:r>
              <a:rPr sz="1950" spc="-20" dirty="0">
                <a:latin typeface="Microsoft Sans Serif"/>
                <a:cs typeface="Microsoft Sans Serif"/>
              </a:rPr>
              <a:t>own</a:t>
            </a:r>
            <a:r>
              <a:rPr sz="1950" spc="110" dirty="0">
                <a:latin typeface="Microsoft Sans Serif"/>
                <a:cs typeface="Microsoft Sans Serif"/>
              </a:rPr>
              <a:t> </a:t>
            </a:r>
            <a:r>
              <a:rPr sz="1950" spc="-45" dirty="0">
                <a:latin typeface="Microsoft Sans Serif"/>
                <a:cs typeface="Microsoft Sans Serif"/>
              </a:rPr>
              <a:t>row.</a:t>
            </a:r>
            <a:endParaRPr sz="1950" dirty="0">
              <a:latin typeface="Microsoft Sans Serif"/>
              <a:cs typeface="Microsoft Sans Serif"/>
            </a:endParaRPr>
          </a:p>
        </p:txBody>
      </p:sp>
      <p:sp>
        <p:nvSpPr>
          <p:cNvPr id="4" name="object 4"/>
          <p:cNvSpPr txBox="1">
            <a:spLocks noGrp="1"/>
          </p:cNvSpPr>
          <p:nvPr>
            <p:ph type="title"/>
          </p:nvPr>
        </p:nvSpPr>
        <p:spPr>
          <a:xfrm>
            <a:off x="87027" y="149048"/>
            <a:ext cx="6582409" cy="635000"/>
          </a:xfrm>
          <a:prstGeom prst="rect">
            <a:avLst/>
          </a:prstGeom>
        </p:spPr>
        <p:txBody>
          <a:bodyPr vert="horz" wrap="square" lIns="0" tIns="12700" rIns="0" bIns="0" rtlCol="0">
            <a:spAutoFit/>
          </a:bodyPr>
          <a:lstStyle/>
          <a:p>
            <a:pPr marL="12700">
              <a:lnSpc>
                <a:spcPct val="100000"/>
              </a:lnSpc>
              <a:spcBef>
                <a:spcPts val="100"/>
              </a:spcBef>
            </a:pPr>
            <a:r>
              <a:rPr sz="4000" spc="30" dirty="0">
                <a:latin typeface="Cambria"/>
                <a:cs typeface="Cambria"/>
              </a:rPr>
              <a:t>Project</a:t>
            </a:r>
            <a:r>
              <a:rPr sz="4000" spc="155" dirty="0">
                <a:latin typeface="Cambria"/>
                <a:cs typeface="Cambria"/>
              </a:rPr>
              <a:t> </a:t>
            </a:r>
            <a:r>
              <a:rPr sz="4000" spc="40" dirty="0">
                <a:latin typeface="Cambria"/>
                <a:cs typeface="Cambria"/>
              </a:rPr>
              <a:t>Description</a:t>
            </a:r>
            <a:r>
              <a:rPr sz="4000" spc="160" dirty="0">
                <a:latin typeface="Cambria"/>
                <a:cs typeface="Cambria"/>
              </a:rPr>
              <a:t> </a:t>
            </a:r>
            <a:r>
              <a:rPr sz="4000" spc="-30" dirty="0">
                <a:latin typeface="Cambria"/>
                <a:cs typeface="Cambria"/>
              </a:rPr>
              <a:t>(Contd)</a:t>
            </a:r>
            <a:endParaRPr sz="4000">
              <a:latin typeface="Cambria"/>
              <a:cs typeface="Cambria"/>
            </a:endParaRPr>
          </a:p>
        </p:txBody>
      </p:sp>
      <p:sp>
        <p:nvSpPr>
          <p:cNvPr id="5" name="object 5"/>
          <p:cNvSpPr txBox="1"/>
          <p:nvPr/>
        </p:nvSpPr>
        <p:spPr>
          <a:xfrm>
            <a:off x="157571" y="5470014"/>
            <a:ext cx="7482205" cy="1225550"/>
          </a:xfrm>
          <a:prstGeom prst="rect">
            <a:avLst/>
          </a:prstGeom>
        </p:spPr>
        <p:txBody>
          <a:bodyPr vert="horz" wrap="square" lIns="0" tIns="12700" rIns="0" bIns="0" rtlCol="0">
            <a:spAutoFit/>
          </a:bodyPr>
          <a:lstStyle/>
          <a:p>
            <a:pPr marL="12700" marR="5080" indent="229870">
              <a:lnSpc>
                <a:spcPct val="115799"/>
              </a:lnSpc>
              <a:spcBef>
                <a:spcPts val="100"/>
              </a:spcBef>
            </a:pPr>
            <a:r>
              <a:rPr sz="3400" b="1" spc="-15" dirty="0">
                <a:latin typeface="Trebuchet MS"/>
                <a:cs typeface="Trebuchet MS"/>
              </a:rPr>
              <a:t>Here</a:t>
            </a:r>
            <a:r>
              <a:rPr sz="3400" b="1" spc="55" dirty="0">
                <a:latin typeface="Trebuchet MS"/>
                <a:cs typeface="Trebuchet MS"/>
              </a:rPr>
              <a:t> </a:t>
            </a:r>
            <a:r>
              <a:rPr sz="3400" b="1" spc="-70" dirty="0">
                <a:latin typeface="Trebuchet MS"/>
                <a:cs typeface="Trebuchet MS"/>
              </a:rPr>
              <a:t>is</a:t>
            </a:r>
            <a:r>
              <a:rPr sz="3400" b="1" spc="60" dirty="0">
                <a:latin typeface="Trebuchet MS"/>
                <a:cs typeface="Trebuchet MS"/>
              </a:rPr>
              <a:t> </a:t>
            </a:r>
            <a:r>
              <a:rPr sz="3400" b="1" spc="-105" dirty="0">
                <a:latin typeface="Trebuchet MS"/>
                <a:cs typeface="Trebuchet MS"/>
              </a:rPr>
              <a:t>the</a:t>
            </a:r>
            <a:r>
              <a:rPr sz="3400" b="1" spc="60" dirty="0">
                <a:latin typeface="Trebuchet MS"/>
                <a:cs typeface="Trebuchet MS"/>
              </a:rPr>
              <a:t> </a:t>
            </a:r>
            <a:r>
              <a:rPr sz="3400" b="1" spc="35" dirty="0">
                <a:latin typeface="Trebuchet MS"/>
                <a:cs typeface="Trebuchet MS"/>
              </a:rPr>
              <a:t>Visual</a:t>
            </a:r>
            <a:r>
              <a:rPr sz="3400" b="1" spc="60" dirty="0">
                <a:latin typeface="Trebuchet MS"/>
                <a:cs typeface="Trebuchet MS"/>
              </a:rPr>
              <a:t> </a:t>
            </a:r>
            <a:r>
              <a:rPr sz="3400" b="1" spc="-70" dirty="0">
                <a:latin typeface="Trebuchet MS"/>
                <a:cs typeface="Trebuchet MS"/>
              </a:rPr>
              <a:t>representation</a:t>
            </a:r>
            <a:r>
              <a:rPr sz="3400" b="1" spc="60" dirty="0">
                <a:latin typeface="Trebuchet MS"/>
                <a:cs typeface="Trebuchet MS"/>
              </a:rPr>
              <a:t> </a:t>
            </a:r>
            <a:r>
              <a:rPr sz="3400" b="1" spc="30" dirty="0">
                <a:latin typeface="Trebuchet MS"/>
                <a:cs typeface="Trebuchet MS"/>
              </a:rPr>
              <a:t>of </a:t>
            </a:r>
            <a:r>
              <a:rPr sz="3400" b="1" spc="-1010" dirty="0">
                <a:latin typeface="Trebuchet MS"/>
                <a:cs typeface="Trebuchet MS"/>
              </a:rPr>
              <a:t> </a:t>
            </a:r>
            <a:r>
              <a:rPr sz="3400" b="1" spc="-105" dirty="0">
                <a:latin typeface="Trebuchet MS"/>
                <a:cs typeface="Trebuchet MS"/>
              </a:rPr>
              <a:t>the</a:t>
            </a:r>
            <a:r>
              <a:rPr sz="3400" b="1" spc="60" dirty="0">
                <a:latin typeface="Trebuchet MS"/>
                <a:cs typeface="Trebuchet MS"/>
              </a:rPr>
              <a:t> </a:t>
            </a:r>
            <a:r>
              <a:rPr sz="3400" b="1" spc="105" dirty="0">
                <a:latin typeface="Trebuchet MS"/>
                <a:cs typeface="Trebuchet MS"/>
              </a:rPr>
              <a:t>data</a:t>
            </a:r>
            <a:r>
              <a:rPr sz="3400" b="1" spc="60" dirty="0">
                <a:latin typeface="Trebuchet MS"/>
                <a:cs typeface="Trebuchet MS"/>
              </a:rPr>
              <a:t> </a:t>
            </a:r>
            <a:r>
              <a:rPr sz="3400" b="1" spc="-95" dirty="0">
                <a:latin typeface="Trebuchet MS"/>
                <a:cs typeface="Trebuchet MS"/>
              </a:rPr>
              <a:t>sources</a:t>
            </a:r>
            <a:r>
              <a:rPr sz="3400" b="1" spc="65" dirty="0">
                <a:latin typeface="Trebuchet MS"/>
                <a:cs typeface="Trebuchet MS"/>
              </a:rPr>
              <a:t> </a:t>
            </a:r>
            <a:r>
              <a:rPr sz="3400" b="1" spc="70" dirty="0">
                <a:latin typeface="Trebuchet MS"/>
                <a:cs typeface="Trebuchet MS"/>
              </a:rPr>
              <a:t>and</a:t>
            </a:r>
            <a:r>
              <a:rPr sz="3400" b="1" spc="60" dirty="0">
                <a:latin typeface="Trebuchet MS"/>
                <a:cs typeface="Trebuchet MS"/>
              </a:rPr>
              <a:t> </a:t>
            </a:r>
            <a:r>
              <a:rPr sz="3400" b="1" spc="-75" dirty="0">
                <a:latin typeface="Trebuchet MS"/>
                <a:cs typeface="Trebuchet MS"/>
              </a:rPr>
              <a:t>its</a:t>
            </a:r>
            <a:r>
              <a:rPr sz="3400" b="1" spc="65" dirty="0">
                <a:latin typeface="Trebuchet MS"/>
                <a:cs typeface="Trebuchet MS"/>
              </a:rPr>
              <a:t> </a:t>
            </a:r>
            <a:r>
              <a:rPr sz="3400" b="1" spc="-55" dirty="0">
                <a:latin typeface="Trebuchet MS"/>
                <a:cs typeface="Trebuchet MS"/>
              </a:rPr>
              <a:t>relationships</a:t>
            </a:r>
            <a:endParaRPr sz="340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368469" y="3352076"/>
            <a:ext cx="7210424" cy="6753224"/>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60" dirty="0"/>
              <a:t>Present Tasks that are done</a:t>
            </a:r>
            <a:endParaRPr spc="120" dirty="0"/>
          </a:p>
        </p:txBody>
      </p:sp>
      <p:pic>
        <p:nvPicPr>
          <p:cNvPr id="4" name="object 4"/>
          <p:cNvPicPr/>
          <p:nvPr/>
        </p:nvPicPr>
        <p:blipFill>
          <a:blip r:embed="rId3" cstate="print"/>
          <a:stretch>
            <a:fillRect/>
          </a:stretch>
        </p:blipFill>
        <p:spPr>
          <a:xfrm>
            <a:off x="240045" y="844758"/>
            <a:ext cx="67212" cy="67212"/>
          </a:xfrm>
          <a:prstGeom prst="rect">
            <a:avLst/>
          </a:prstGeom>
        </p:spPr>
      </p:pic>
      <p:pic>
        <p:nvPicPr>
          <p:cNvPr id="5" name="object 5"/>
          <p:cNvPicPr/>
          <p:nvPr/>
        </p:nvPicPr>
        <p:blipFill>
          <a:blip r:embed="rId3" cstate="print"/>
          <a:stretch>
            <a:fillRect/>
          </a:stretch>
        </p:blipFill>
        <p:spPr>
          <a:xfrm>
            <a:off x="240045" y="1200026"/>
            <a:ext cx="67212" cy="67212"/>
          </a:xfrm>
          <a:prstGeom prst="rect">
            <a:avLst/>
          </a:prstGeom>
        </p:spPr>
      </p:pic>
      <p:pic>
        <p:nvPicPr>
          <p:cNvPr id="6" name="object 6"/>
          <p:cNvPicPr/>
          <p:nvPr/>
        </p:nvPicPr>
        <p:blipFill>
          <a:blip r:embed="rId4" cstate="print"/>
          <a:stretch>
            <a:fillRect/>
          </a:stretch>
        </p:blipFill>
        <p:spPr>
          <a:xfrm>
            <a:off x="240045" y="1555294"/>
            <a:ext cx="67212" cy="67212"/>
          </a:xfrm>
          <a:prstGeom prst="rect">
            <a:avLst/>
          </a:prstGeom>
        </p:spPr>
      </p:pic>
      <p:pic>
        <p:nvPicPr>
          <p:cNvPr id="7" name="object 7"/>
          <p:cNvPicPr/>
          <p:nvPr/>
        </p:nvPicPr>
        <p:blipFill>
          <a:blip r:embed="rId3" cstate="print"/>
          <a:stretch>
            <a:fillRect/>
          </a:stretch>
        </p:blipFill>
        <p:spPr>
          <a:xfrm>
            <a:off x="240045" y="1910562"/>
            <a:ext cx="67212" cy="67212"/>
          </a:xfrm>
          <a:prstGeom prst="rect">
            <a:avLst/>
          </a:prstGeom>
        </p:spPr>
      </p:pic>
      <p:pic>
        <p:nvPicPr>
          <p:cNvPr id="8" name="object 8"/>
          <p:cNvPicPr/>
          <p:nvPr/>
        </p:nvPicPr>
        <p:blipFill>
          <a:blip r:embed="rId3" cstate="print"/>
          <a:stretch>
            <a:fillRect/>
          </a:stretch>
        </p:blipFill>
        <p:spPr>
          <a:xfrm>
            <a:off x="240045" y="2265830"/>
            <a:ext cx="67212" cy="67212"/>
          </a:xfrm>
          <a:prstGeom prst="rect">
            <a:avLst/>
          </a:prstGeom>
        </p:spPr>
      </p:pic>
      <p:pic>
        <p:nvPicPr>
          <p:cNvPr id="9" name="object 9"/>
          <p:cNvPicPr/>
          <p:nvPr/>
        </p:nvPicPr>
        <p:blipFill>
          <a:blip r:embed="rId3" cstate="print"/>
          <a:stretch>
            <a:fillRect/>
          </a:stretch>
        </p:blipFill>
        <p:spPr>
          <a:xfrm>
            <a:off x="240045" y="2621098"/>
            <a:ext cx="67212" cy="67212"/>
          </a:xfrm>
          <a:prstGeom prst="rect">
            <a:avLst/>
          </a:prstGeom>
        </p:spPr>
      </p:pic>
      <p:sp>
        <p:nvSpPr>
          <p:cNvPr id="10" name="object 10"/>
          <p:cNvSpPr txBox="1"/>
          <p:nvPr/>
        </p:nvSpPr>
        <p:spPr>
          <a:xfrm>
            <a:off x="118876" y="623698"/>
            <a:ext cx="12814935" cy="5495925"/>
          </a:xfrm>
          <a:prstGeom prst="rect">
            <a:avLst/>
          </a:prstGeom>
        </p:spPr>
        <p:txBody>
          <a:bodyPr vert="horz" wrap="square" lIns="0" tIns="62865" rIns="0" bIns="0" rtlCol="0">
            <a:spAutoFit/>
          </a:bodyPr>
          <a:lstStyle/>
          <a:p>
            <a:pPr marL="313690">
              <a:lnSpc>
                <a:spcPct val="100000"/>
              </a:lnSpc>
              <a:spcBef>
                <a:spcPts val="495"/>
              </a:spcBef>
            </a:pPr>
            <a:r>
              <a:rPr sz="2000" spc="5" dirty="0">
                <a:latin typeface="Microsoft Sans Serif"/>
                <a:cs typeface="Microsoft Sans Serif"/>
              </a:rPr>
              <a:t>Explore</a:t>
            </a:r>
            <a:r>
              <a:rPr sz="2000" spc="95" dirty="0">
                <a:latin typeface="Microsoft Sans Serif"/>
                <a:cs typeface="Microsoft Sans Serif"/>
              </a:rPr>
              <a:t> </a:t>
            </a:r>
            <a:r>
              <a:rPr sz="2000" spc="45" dirty="0">
                <a:latin typeface="Microsoft Sans Serif"/>
                <a:cs typeface="Microsoft Sans Serif"/>
              </a:rPr>
              <a:t>and</a:t>
            </a:r>
            <a:r>
              <a:rPr sz="2000" spc="95" dirty="0">
                <a:latin typeface="Microsoft Sans Serif"/>
                <a:cs typeface="Microsoft Sans Serif"/>
              </a:rPr>
              <a:t> </a:t>
            </a:r>
            <a:r>
              <a:rPr sz="2000" dirty="0">
                <a:latin typeface="Microsoft Sans Serif"/>
                <a:cs typeface="Microsoft Sans Serif"/>
              </a:rPr>
              <a:t>Analyze</a:t>
            </a:r>
            <a:r>
              <a:rPr sz="2000" spc="95" dirty="0">
                <a:latin typeface="Microsoft Sans Serif"/>
                <a:cs typeface="Microsoft Sans Serif"/>
              </a:rPr>
              <a:t> </a:t>
            </a:r>
            <a:r>
              <a:rPr sz="2000" spc="30" dirty="0">
                <a:latin typeface="Microsoft Sans Serif"/>
                <a:cs typeface="Microsoft Sans Serif"/>
              </a:rPr>
              <a:t>the</a:t>
            </a:r>
            <a:r>
              <a:rPr sz="2000" spc="95" dirty="0">
                <a:latin typeface="Microsoft Sans Serif"/>
                <a:cs typeface="Microsoft Sans Serif"/>
              </a:rPr>
              <a:t> </a:t>
            </a:r>
            <a:r>
              <a:rPr sz="2000" spc="85" dirty="0">
                <a:latin typeface="Microsoft Sans Serif"/>
                <a:cs typeface="Microsoft Sans Serif"/>
              </a:rPr>
              <a:t>Data</a:t>
            </a:r>
            <a:r>
              <a:rPr sz="2000" spc="95" dirty="0">
                <a:latin typeface="Microsoft Sans Serif"/>
                <a:cs typeface="Microsoft Sans Serif"/>
              </a:rPr>
              <a:t> </a:t>
            </a:r>
            <a:r>
              <a:rPr sz="2000" spc="75" dirty="0">
                <a:latin typeface="Microsoft Sans Serif"/>
                <a:cs typeface="Microsoft Sans Serif"/>
              </a:rPr>
              <a:t>(EDA)</a:t>
            </a:r>
            <a:endParaRPr sz="2000" dirty="0">
              <a:latin typeface="Microsoft Sans Serif"/>
              <a:cs typeface="Microsoft Sans Serif"/>
            </a:endParaRPr>
          </a:p>
          <a:p>
            <a:pPr marL="313690" marR="3359150">
              <a:lnSpc>
                <a:spcPts val="2800"/>
              </a:lnSpc>
              <a:spcBef>
                <a:spcPts val="160"/>
              </a:spcBef>
            </a:pPr>
            <a:r>
              <a:rPr sz="2000" spc="-45" dirty="0">
                <a:latin typeface="Microsoft Sans Serif"/>
                <a:cs typeface="Microsoft Sans Serif"/>
              </a:rPr>
              <a:t>Check</a:t>
            </a:r>
            <a:r>
              <a:rPr sz="2000" spc="95" dirty="0">
                <a:latin typeface="Microsoft Sans Serif"/>
                <a:cs typeface="Microsoft Sans Serif"/>
              </a:rPr>
              <a:t> </a:t>
            </a:r>
            <a:r>
              <a:rPr sz="2000" spc="90" dirty="0">
                <a:latin typeface="Microsoft Sans Serif"/>
                <a:cs typeface="Microsoft Sans Serif"/>
              </a:rPr>
              <a:t>for</a:t>
            </a:r>
            <a:r>
              <a:rPr sz="2000" spc="100" dirty="0">
                <a:latin typeface="Microsoft Sans Serif"/>
                <a:cs typeface="Microsoft Sans Serif"/>
              </a:rPr>
              <a:t> </a:t>
            </a:r>
            <a:r>
              <a:rPr sz="2000" spc="30" dirty="0">
                <a:latin typeface="Microsoft Sans Serif"/>
                <a:cs typeface="Microsoft Sans Serif"/>
              </a:rPr>
              <a:t>the</a:t>
            </a:r>
            <a:r>
              <a:rPr sz="2000" spc="100" dirty="0">
                <a:latin typeface="Microsoft Sans Serif"/>
                <a:cs typeface="Microsoft Sans Serif"/>
              </a:rPr>
              <a:t> </a:t>
            </a:r>
            <a:r>
              <a:rPr sz="2000" spc="-25" dirty="0">
                <a:latin typeface="Microsoft Sans Serif"/>
                <a:cs typeface="Microsoft Sans Serif"/>
              </a:rPr>
              <a:t>possible</a:t>
            </a:r>
            <a:r>
              <a:rPr sz="2000" spc="100" dirty="0">
                <a:latin typeface="Microsoft Sans Serif"/>
                <a:cs typeface="Microsoft Sans Serif"/>
              </a:rPr>
              <a:t> </a:t>
            </a:r>
            <a:r>
              <a:rPr sz="2000" spc="-5" dirty="0">
                <a:latin typeface="Microsoft Sans Serif"/>
                <a:cs typeface="Microsoft Sans Serif"/>
              </a:rPr>
              <a:t>errors</a:t>
            </a:r>
            <a:r>
              <a:rPr sz="2000" spc="100" dirty="0">
                <a:latin typeface="Microsoft Sans Serif"/>
                <a:cs typeface="Microsoft Sans Serif"/>
              </a:rPr>
              <a:t> </a:t>
            </a:r>
            <a:r>
              <a:rPr sz="2000" spc="95" dirty="0">
                <a:latin typeface="Microsoft Sans Serif"/>
                <a:cs typeface="Microsoft Sans Serif"/>
              </a:rPr>
              <a:t>that</a:t>
            </a:r>
            <a:r>
              <a:rPr sz="2000" spc="100" dirty="0">
                <a:latin typeface="Microsoft Sans Serif"/>
                <a:cs typeface="Microsoft Sans Serif"/>
              </a:rPr>
              <a:t> </a:t>
            </a:r>
            <a:r>
              <a:rPr sz="2000" dirty="0">
                <a:latin typeface="Microsoft Sans Serif"/>
                <a:cs typeface="Microsoft Sans Serif"/>
              </a:rPr>
              <a:t>could</a:t>
            </a:r>
            <a:r>
              <a:rPr sz="2000" spc="100" dirty="0">
                <a:latin typeface="Microsoft Sans Serif"/>
                <a:cs typeface="Microsoft Sans Serif"/>
              </a:rPr>
              <a:t> </a:t>
            </a:r>
            <a:r>
              <a:rPr sz="2000" spc="15" dirty="0">
                <a:latin typeface="Microsoft Sans Serif"/>
                <a:cs typeface="Microsoft Sans Serif"/>
              </a:rPr>
              <a:t>render</a:t>
            </a:r>
            <a:r>
              <a:rPr sz="2000" spc="100" dirty="0">
                <a:latin typeface="Microsoft Sans Serif"/>
                <a:cs typeface="Microsoft Sans Serif"/>
              </a:rPr>
              <a:t> </a:t>
            </a:r>
            <a:r>
              <a:rPr sz="2000" spc="15" dirty="0">
                <a:latin typeface="Microsoft Sans Serif"/>
                <a:cs typeface="Microsoft Sans Serif"/>
              </a:rPr>
              <a:t>inaccurate</a:t>
            </a:r>
            <a:r>
              <a:rPr sz="2000" spc="100" dirty="0">
                <a:latin typeface="Microsoft Sans Serif"/>
                <a:cs typeface="Microsoft Sans Serif"/>
              </a:rPr>
              <a:t> </a:t>
            </a:r>
            <a:r>
              <a:rPr sz="2000" spc="5" dirty="0">
                <a:latin typeface="Microsoft Sans Serif"/>
                <a:cs typeface="Microsoft Sans Serif"/>
              </a:rPr>
              <a:t>calculations </a:t>
            </a:r>
            <a:r>
              <a:rPr sz="2000" spc="10" dirty="0">
                <a:latin typeface="Microsoft Sans Serif"/>
                <a:cs typeface="Microsoft Sans Serif"/>
              </a:rPr>
              <a:t> </a:t>
            </a:r>
            <a:r>
              <a:rPr sz="2000" spc="20" dirty="0">
                <a:latin typeface="Microsoft Sans Serif"/>
                <a:cs typeface="Microsoft Sans Serif"/>
              </a:rPr>
              <a:t>Standardize</a:t>
            </a:r>
            <a:r>
              <a:rPr sz="2000" spc="110" dirty="0">
                <a:latin typeface="Microsoft Sans Serif"/>
                <a:cs typeface="Microsoft Sans Serif"/>
              </a:rPr>
              <a:t> </a:t>
            </a:r>
            <a:r>
              <a:rPr sz="2000" spc="30" dirty="0">
                <a:latin typeface="Microsoft Sans Serif"/>
                <a:cs typeface="Microsoft Sans Serif"/>
              </a:rPr>
              <a:t>the</a:t>
            </a:r>
            <a:r>
              <a:rPr sz="2000" spc="110" dirty="0">
                <a:latin typeface="Microsoft Sans Serif"/>
                <a:cs typeface="Microsoft Sans Serif"/>
              </a:rPr>
              <a:t> </a:t>
            </a:r>
            <a:r>
              <a:rPr sz="2000" spc="90" dirty="0">
                <a:latin typeface="Microsoft Sans Serif"/>
                <a:cs typeface="Microsoft Sans Serif"/>
              </a:rPr>
              <a:t>data</a:t>
            </a:r>
            <a:r>
              <a:rPr sz="2000" spc="110" dirty="0">
                <a:latin typeface="Microsoft Sans Serif"/>
                <a:cs typeface="Microsoft Sans Serif"/>
              </a:rPr>
              <a:t> </a:t>
            </a:r>
            <a:r>
              <a:rPr sz="2000" spc="30" dirty="0">
                <a:latin typeface="Microsoft Sans Serif"/>
                <a:cs typeface="Microsoft Sans Serif"/>
              </a:rPr>
              <a:t>by</a:t>
            </a:r>
            <a:r>
              <a:rPr sz="2000" spc="110" dirty="0">
                <a:latin typeface="Microsoft Sans Serif"/>
                <a:cs typeface="Microsoft Sans Serif"/>
              </a:rPr>
              <a:t> </a:t>
            </a:r>
            <a:r>
              <a:rPr sz="2000" spc="-5" dirty="0">
                <a:latin typeface="Microsoft Sans Serif"/>
                <a:cs typeface="Microsoft Sans Serif"/>
              </a:rPr>
              <a:t>discovering</a:t>
            </a:r>
            <a:r>
              <a:rPr sz="2000" spc="114" dirty="0">
                <a:latin typeface="Microsoft Sans Serif"/>
                <a:cs typeface="Microsoft Sans Serif"/>
              </a:rPr>
              <a:t> </a:t>
            </a:r>
            <a:r>
              <a:rPr sz="2000" spc="30" dirty="0">
                <a:latin typeface="Microsoft Sans Serif"/>
                <a:cs typeface="Microsoft Sans Serif"/>
              </a:rPr>
              <a:t>the</a:t>
            </a:r>
            <a:r>
              <a:rPr sz="2000" spc="110" dirty="0">
                <a:latin typeface="Microsoft Sans Serif"/>
                <a:cs typeface="Microsoft Sans Serif"/>
              </a:rPr>
              <a:t> </a:t>
            </a:r>
            <a:r>
              <a:rPr sz="2000" spc="-30" dirty="0">
                <a:latin typeface="Microsoft Sans Serif"/>
                <a:cs typeface="Microsoft Sans Serif"/>
              </a:rPr>
              <a:t>missing</a:t>
            </a:r>
            <a:r>
              <a:rPr sz="2000" spc="110" dirty="0">
                <a:latin typeface="Microsoft Sans Serif"/>
                <a:cs typeface="Microsoft Sans Serif"/>
              </a:rPr>
              <a:t> </a:t>
            </a:r>
            <a:r>
              <a:rPr sz="2000" spc="-30" dirty="0">
                <a:latin typeface="Microsoft Sans Serif"/>
                <a:cs typeface="Microsoft Sans Serif"/>
              </a:rPr>
              <a:t>values</a:t>
            </a:r>
            <a:r>
              <a:rPr sz="2000" spc="110" dirty="0">
                <a:latin typeface="Microsoft Sans Serif"/>
                <a:cs typeface="Microsoft Sans Serif"/>
              </a:rPr>
              <a:t> </a:t>
            </a:r>
            <a:r>
              <a:rPr sz="2000" spc="45" dirty="0">
                <a:latin typeface="Microsoft Sans Serif"/>
                <a:cs typeface="Microsoft Sans Serif"/>
              </a:rPr>
              <a:t>and</a:t>
            </a:r>
            <a:r>
              <a:rPr sz="2000" spc="114" dirty="0">
                <a:latin typeface="Microsoft Sans Serif"/>
                <a:cs typeface="Microsoft Sans Serif"/>
              </a:rPr>
              <a:t> </a:t>
            </a:r>
            <a:r>
              <a:rPr sz="2000" spc="25" dirty="0">
                <a:latin typeface="Microsoft Sans Serif"/>
                <a:cs typeface="Microsoft Sans Serif"/>
              </a:rPr>
              <a:t>correlated</a:t>
            </a:r>
            <a:r>
              <a:rPr sz="2000" spc="110" dirty="0">
                <a:latin typeface="Microsoft Sans Serif"/>
                <a:cs typeface="Microsoft Sans Serif"/>
              </a:rPr>
              <a:t> </a:t>
            </a:r>
            <a:r>
              <a:rPr sz="2000" spc="20" dirty="0">
                <a:latin typeface="Microsoft Sans Serif"/>
                <a:cs typeface="Microsoft Sans Serif"/>
              </a:rPr>
              <a:t>features </a:t>
            </a:r>
            <a:r>
              <a:rPr sz="2000" spc="-515" dirty="0">
                <a:latin typeface="Microsoft Sans Serif"/>
                <a:cs typeface="Microsoft Sans Serif"/>
              </a:rPr>
              <a:t> </a:t>
            </a:r>
            <a:r>
              <a:rPr sz="2000" spc="35" dirty="0">
                <a:latin typeface="Microsoft Sans Serif"/>
                <a:cs typeface="Microsoft Sans Serif"/>
              </a:rPr>
              <a:t>Split</a:t>
            </a:r>
            <a:r>
              <a:rPr sz="2000" spc="95" dirty="0">
                <a:latin typeface="Microsoft Sans Serif"/>
                <a:cs typeface="Microsoft Sans Serif"/>
              </a:rPr>
              <a:t> </a:t>
            </a:r>
            <a:r>
              <a:rPr sz="2000" spc="30" dirty="0">
                <a:latin typeface="Microsoft Sans Serif"/>
                <a:cs typeface="Microsoft Sans Serif"/>
              </a:rPr>
              <a:t>the</a:t>
            </a:r>
            <a:r>
              <a:rPr sz="2000" spc="100" dirty="0">
                <a:latin typeface="Microsoft Sans Serif"/>
                <a:cs typeface="Microsoft Sans Serif"/>
              </a:rPr>
              <a:t> </a:t>
            </a:r>
            <a:r>
              <a:rPr sz="2000" spc="90" dirty="0">
                <a:latin typeface="Microsoft Sans Serif"/>
                <a:cs typeface="Microsoft Sans Serif"/>
              </a:rPr>
              <a:t>data</a:t>
            </a:r>
            <a:r>
              <a:rPr sz="2000" spc="100" dirty="0">
                <a:latin typeface="Microsoft Sans Serif"/>
                <a:cs typeface="Microsoft Sans Serif"/>
              </a:rPr>
              <a:t> </a:t>
            </a:r>
            <a:r>
              <a:rPr sz="2000" spc="45" dirty="0">
                <a:latin typeface="Microsoft Sans Serif"/>
                <a:cs typeface="Microsoft Sans Serif"/>
              </a:rPr>
              <a:t>into</a:t>
            </a:r>
            <a:r>
              <a:rPr sz="2000" spc="100" dirty="0">
                <a:latin typeface="Microsoft Sans Serif"/>
                <a:cs typeface="Microsoft Sans Serif"/>
              </a:rPr>
              <a:t> </a:t>
            </a:r>
            <a:r>
              <a:rPr sz="2000" spc="60" dirty="0">
                <a:latin typeface="Microsoft Sans Serif"/>
                <a:cs typeface="Microsoft Sans Serif"/>
              </a:rPr>
              <a:t>training</a:t>
            </a:r>
            <a:r>
              <a:rPr sz="2000" spc="100" dirty="0">
                <a:latin typeface="Microsoft Sans Serif"/>
                <a:cs typeface="Microsoft Sans Serif"/>
              </a:rPr>
              <a:t> </a:t>
            </a:r>
            <a:r>
              <a:rPr sz="2000" spc="45" dirty="0">
                <a:latin typeface="Microsoft Sans Serif"/>
                <a:cs typeface="Microsoft Sans Serif"/>
              </a:rPr>
              <a:t>and</a:t>
            </a:r>
            <a:r>
              <a:rPr sz="2000" spc="100" dirty="0">
                <a:latin typeface="Microsoft Sans Serif"/>
                <a:cs typeface="Microsoft Sans Serif"/>
              </a:rPr>
              <a:t> </a:t>
            </a:r>
            <a:r>
              <a:rPr sz="2000" spc="30" dirty="0">
                <a:latin typeface="Microsoft Sans Serif"/>
                <a:cs typeface="Microsoft Sans Serif"/>
              </a:rPr>
              <a:t>testing</a:t>
            </a:r>
            <a:r>
              <a:rPr sz="2000" spc="100" dirty="0">
                <a:latin typeface="Microsoft Sans Serif"/>
                <a:cs typeface="Microsoft Sans Serif"/>
              </a:rPr>
              <a:t> </a:t>
            </a:r>
            <a:r>
              <a:rPr sz="2000" spc="-70" dirty="0">
                <a:latin typeface="Microsoft Sans Serif"/>
                <a:cs typeface="Microsoft Sans Serif"/>
              </a:rPr>
              <a:t>sets</a:t>
            </a:r>
            <a:endParaRPr sz="2000" dirty="0">
              <a:latin typeface="Microsoft Sans Serif"/>
              <a:cs typeface="Microsoft Sans Serif"/>
            </a:endParaRPr>
          </a:p>
          <a:p>
            <a:pPr marL="313690">
              <a:lnSpc>
                <a:spcPct val="100000"/>
              </a:lnSpc>
              <a:spcBef>
                <a:spcPts val="229"/>
              </a:spcBef>
            </a:pPr>
            <a:r>
              <a:rPr sz="2000" spc="-90" dirty="0">
                <a:latin typeface="Microsoft Sans Serif"/>
                <a:cs typeface="Microsoft Sans Serif"/>
              </a:rPr>
              <a:t>Process</a:t>
            </a:r>
            <a:r>
              <a:rPr sz="2000" spc="100" dirty="0">
                <a:latin typeface="Microsoft Sans Serif"/>
                <a:cs typeface="Microsoft Sans Serif"/>
              </a:rPr>
              <a:t> </a:t>
            </a:r>
            <a:r>
              <a:rPr sz="2000" spc="30" dirty="0">
                <a:latin typeface="Microsoft Sans Serif"/>
                <a:cs typeface="Microsoft Sans Serif"/>
              </a:rPr>
              <a:t>the</a:t>
            </a:r>
            <a:r>
              <a:rPr sz="2000" spc="105" dirty="0">
                <a:latin typeface="Microsoft Sans Serif"/>
                <a:cs typeface="Microsoft Sans Serif"/>
              </a:rPr>
              <a:t> </a:t>
            </a:r>
            <a:r>
              <a:rPr sz="2000" spc="25" dirty="0">
                <a:latin typeface="Microsoft Sans Serif"/>
                <a:cs typeface="Microsoft Sans Serif"/>
              </a:rPr>
              <a:t>categorical</a:t>
            </a:r>
            <a:r>
              <a:rPr sz="2000" spc="105" dirty="0">
                <a:latin typeface="Microsoft Sans Serif"/>
                <a:cs typeface="Microsoft Sans Serif"/>
              </a:rPr>
              <a:t> </a:t>
            </a:r>
            <a:r>
              <a:rPr sz="2000" spc="45" dirty="0">
                <a:latin typeface="Microsoft Sans Serif"/>
                <a:cs typeface="Microsoft Sans Serif"/>
              </a:rPr>
              <a:t>and</a:t>
            </a:r>
            <a:r>
              <a:rPr sz="2000" spc="105" dirty="0">
                <a:latin typeface="Microsoft Sans Serif"/>
                <a:cs typeface="Microsoft Sans Serif"/>
              </a:rPr>
              <a:t> </a:t>
            </a:r>
            <a:r>
              <a:rPr sz="2000" spc="5" dirty="0">
                <a:latin typeface="Microsoft Sans Serif"/>
                <a:cs typeface="Microsoft Sans Serif"/>
              </a:rPr>
              <a:t>numerical</a:t>
            </a:r>
            <a:r>
              <a:rPr sz="2000" spc="100" dirty="0">
                <a:latin typeface="Microsoft Sans Serif"/>
                <a:cs typeface="Microsoft Sans Serif"/>
              </a:rPr>
              <a:t> </a:t>
            </a:r>
            <a:r>
              <a:rPr sz="2000" spc="15" dirty="0">
                <a:latin typeface="Microsoft Sans Serif"/>
                <a:cs typeface="Microsoft Sans Serif"/>
              </a:rPr>
              <a:t>variables</a:t>
            </a:r>
            <a:r>
              <a:rPr sz="2000" spc="105" dirty="0">
                <a:latin typeface="Microsoft Sans Serif"/>
                <a:cs typeface="Microsoft Sans Serif"/>
              </a:rPr>
              <a:t> </a:t>
            </a:r>
            <a:r>
              <a:rPr sz="2000" spc="15" dirty="0">
                <a:latin typeface="Microsoft Sans Serif"/>
                <a:cs typeface="Microsoft Sans Serif"/>
              </a:rPr>
              <a:t>separately</a:t>
            </a:r>
            <a:endParaRPr sz="2000" dirty="0">
              <a:latin typeface="Microsoft Sans Serif"/>
              <a:cs typeface="Microsoft Sans Serif"/>
            </a:endParaRPr>
          </a:p>
          <a:p>
            <a:pPr marL="313690">
              <a:lnSpc>
                <a:spcPct val="100000"/>
              </a:lnSpc>
              <a:spcBef>
                <a:spcPts val="395"/>
              </a:spcBef>
            </a:pPr>
            <a:r>
              <a:rPr sz="2000" spc="15" dirty="0">
                <a:latin typeface="Microsoft Sans Serif"/>
                <a:cs typeface="Microsoft Sans Serif"/>
              </a:rPr>
              <a:t>Calculate</a:t>
            </a:r>
            <a:r>
              <a:rPr sz="2000" spc="110" dirty="0">
                <a:latin typeface="Microsoft Sans Serif"/>
                <a:cs typeface="Microsoft Sans Serif"/>
              </a:rPr>
              <a:t> </a:t>
            </a:r>
            <a:r>
              <a:rPr sz="2000" spc="45" dirty="0">
                <a:latin typeface="Microsoft Sans Serif"/>
                <a:cs typeface="Microsoft Sans Serif"/>
              </a:rPr>
              <a:t>and</a:t>
            </a:r>
            <a:r>
              <a:rPr sz="2000" spc="110" dirty="0">
                <a:latin typeface="Microsoft Sans Serif"/>
                <a:cs typeface="Microsoft Sans Serif"/>
              </a:rPr>
              <a:t> </a:t>
            </a:r>
            <a:r>
              <a:rPr sz="2000" spc="45" dirty="0">
                <a:latin typeface="Microsoft Sans Serif"/>
                <a:cs typeface="Microsoft Sans Serif"/>
              </a:rPr>
              <a:t>validate</a:t>
            </a:r>
            <a:r>
              <a:rPr sz="2000" spc="114" dirty="0">
                <a:latin typeface="Microsoft Sans Serif"/>
                <a:cs typeface="Microsoft Sans Serif"/>
              </a:rPr>
              <a:t> </a:t>
            </a:r>
            <a:r>
              <a:rPr sz="2000" spc="30" dirty="0">
                <a:latin typeface="Microsoft Sans Serif"/>
                <a:cs typeface="Microsoft Sans Serif"/>
              </a:rPr>
              <a:t>the</a:t>
            </a:r>
            <a:r>
              <a:rPr sz="2000" spc="110" dirty="0">
                <a:latin typeface="Microsoft Sans Serif"/>
                <a:cs typeface="Microsoft Sans Serif"/>
              </a:rPr>
              <a:t> </a:t>
            </a:r>
            <a:r>
              <a:rPr sz="2000" spc="-25" dirty="0">
                <a:latin typeface="Microsoft Sans Serif"/>
                <a:cs typeface="Microsoft Sans Serif"/>
              </a:rPr>
              <a:t>results</a:t>
            </a:r>
            <a:r>
              <a:rPr sz="2000" spc="114" dirty="0">
                <a:latin typeface="Microsoft Sans Serif"/>
                <a:cs typeface="Microsoft Sans Serif"/>
              </a:rPr>
              <a:t> </a:t>
            </a:r>
            <a:r>
              <a:rPr sz="2000" spc="30" dirty="0">
                <a:latin typeface="Microsoft Sans Serif"/>
                <a:cs typeface="Microsoft Sans Serif"/>
              </a:rPr>
              <a:t>by</a:t>
            </a:r>
            <a:r>
              <a:rPr sz="2000" spc="110" dirty="0">
                <a:latin typeface="Microsoft Sans Serif"/>
                <a:cs typeface="Microsoft Sans Serif"/>
              </a:rPr>
              <a:t> </a:t>
            </a:r>
            <a:r>
              <a:rPr sz="2000" spc="45" dirty="0">
                <a:latin typeface="Microsoft Sans Serif"/>
                <a:cs typeface="Microsoft Sans Serif"/>
              </a:rPr>
              <a:t>building</a:t>
            </a:r>
            <a:r>
              <a:rPr sz="2000" spc="114" dirty="0">
                <a:latin typeface="Microsoft Sans Serif"/>
                <a:cs typeface="Microsoft Sans Serif"/>
              </a:rPr>
              <a:t> </a:t>
            </a:r>
            <a:r>
              <a:rPr sz="2000" spc="-35" dirty="0">
                <a:latin typeface="Microsoft Sans Serif"/>
                <a:cs typeface="Microsoft Sans Serif"/>
              </a:rPr>
              <a:t>Baseline</a:t>
            </a:r>
            <a:r>
              <a:rPr sz="2000" spc="110" dirty="0">
                <a:latin typeface="Microsoft Sans Serif"/>
                <a:cs typeface="Microsoft Sans Serif"/>
              </a:rPr>
              <a:t> </a:t>
            </a:r>
            <a:r>
              <a:rPr sz="2000" spc="5" dirty="0">
                <a:latin typeface="Microsoft Sans Serif"/>
                <a:cs typeface="Microsoft Sans Serif"/>
              </a:rPr>
              <a:t>Models</a:t>
            </a:r>
            <a:r>
              <a:rPr sz="2000" spc="114" dirty="0">
                <a:latin typeface="Microsoft Sans Serif"/>
                <a:cs typeface="Microsoft Sans Serif"/>
              </a:rPr>
              <a:t> </a:t>
            </a:r>
            <a:r>
              <a:rPr sz="2000" spc="-15" dirty="0">
                <a:latin typeface="Microsoft Sans Serif"/>
                <a:cs typeface="Microsoft Sans Serif"/>
              </a:rPr>
              <a:t>using</a:t>
            </a:r>
            <a:r>
              <a:rPr sz="2000" spc="110" dirty="0">
                <a:latin typeface="Microsoft Sans Serif"/>
                <a:cs typeface="Microsoft Sans Serif"/>
              </a:rPr>
              <a:t> </a:t>
            </a:r>
            <a:r>
              <a:rPr sz="2000" spc="25" dirty="0">
                <a:latin typeface="Microsoft Sans Serif"/>
                <a:cs typeface="Microsoft Sans Serif"/>
              </a:rPr>
              <a:t>Logistic</a:t>
            </a:r>
            <a:r>
              <a:rPr sz="2000" spc="114" dirty="0">
                <a:latin typeface="Microsoft Sans Serif"/>
                <a:cs typeface="Microsoft Sans Serif"/>
              </a:rPr>
              <a:t> </a:t>
            </a:r>
            <a:r>
              <a:rPr sz="2000" spc="-45" dirty="0">
                <a:latin typeface="Microsoft Sans Serif"/>
                <a:cs typeface="Microsoft Sans Serif"/>
              </a:rPr>
              <a:t>Regression</a:t>
            </a:r>
            <a:r>
              <a:rPr sz="2000" spc="110" dirty="0">
                <a:latin typeface="Microsoft Sans Serif"/>
                <a:cs typeface="Microsoft Sans Serif"/>
              </a:rPr>
              <a:t> </a:t>
            </a:r>
            <a:r>
              <a:rPr sz="2000" spc="45" dirty="0">
                <a:latin typeface="Microsoft Sans Serif"/>
                <a:cs typeface="Microsoft Sans Serif"/>
              </a:rPr>
              <a:t>and</a:t>
            </a:r>
            <a:r>
              <a:rPr sz="2000" spc="114" dirty="0">
                <a:latin typeface="Microsoft Sans Serif"/>
                <a:cs typeface="Microsoft Sans Serif"/>
              </a:rPr>
              <a:t> </a:t>
            </a:r>
            <a:r>
              <a:rPr sz="2000" spc="-5" dirty="0">
                <a:latin typeface="Microsoft Sans Serif"/>
                <a:cs typeface="Microsoft Sans Serif"/>
              </a:rPr>
              <a:t>Random</a:t>
            </a:r>
            <a:r>
              <a:rPr sz="2000" spc="110" dirty="0">
                <a:latin typeface="Microsoft Sans Serif"/>
                <a:cs typeface="Microsoft Sans Serif"/>
              </a:rPr>
              <a:t> </a:t>
            </a:r>
            <a:r>
              <a:rPr sz="2000" spc="-15" dirty="0">
                <a:latin typeface="Microsoft Sans Serif"/>
                <a:cs typeface="Microsoft Sans Serif"/>
              </a:rPr>
              <a:t>Forest</a:t>
            </a:r>
            <a:endParaRPr sz="2000" dirty="0">
              <a:latin typeface="Microsoft Sans Serif"/>
              <a:cs typeface="Microsoft Sans Serif"/>
            </a:endParaRPr>
          </a:p>
          <a:p>
            <a:pPr>
              <a:lnSpc>
                <a:spcPct val="100000"/>
              </a:lnSpc>
              <a:spcBef>
                <a:spcPts val="15"/>
              </a:spcBef>
            </a:pPr>
            <a:endParaRPr sz="2900" dirty="0">
              <a:latin typeface="Microsoft Sans Serif"/>
              <a:cs typeface="Microsoft Sans Serif"/>
            </a:endParaRPr>
          </a:p>
          <a:p>
            <a:pPr marL="21590">
              <a:lnSpc>
                <a:spcPct val="100000"/>
              </a:lnSpc>
            </a:pPr>
            <a:r>
              <a:rPr sz="3000" b="1" spc="150" dirty="0">
                <a:latin typeface="Times New Roman"/>
                <a:cs typeface="Times New Roman"/>
              </a:rPr>
              <a:t>Summary</a:t>
            </a:r>
            <a:r>
              <a:rPr sz="3000" b="1" spc="35" dirty="0">
                <a:latin typeface="Times New Roman"/>
                <a:cs typeface="Times New Roman"/>
              </a:rPr>
              <a:t> </a:t>
            </a:r>
            <a:r>
              <a:rPr sz="3000" b="1" spc="-70" dirty="0">
                <a:latin typeface="Times New Roman"/>
                <a:cs typeface="Times New Roman"/>
              </a:rPr>
              <a:t>EDA</a:t>
            </a:r>
            <a:r>
              <a:rPr sz="3000" b="1" spc="35" dirty="0">
                <a:latin typeface="Times New Roman"/>
                <a:cs typeface="Times New Roman"/>
              </a:rPr>
              <a:t> </a:t>
            </a:r>
            <a:r>
              <a:rPr sz="3000" b="1" spc="80" dirty="0">
                <a:latin typeface="Times New Roman"/>
                <a:cs typeface="Times New Roman"/>
              </a:rPr>
              <a:t>(Exploratory</a:t>
            </a:r>
            <a:r>
              <a:rPr sz="3000" b="1" spc="40" dirty="0">
                <a:latin typeface="Times New Roman"/>
                <a:cs typeface="Times New Roman"/>
              </a:rPr>
              <a:t> </a:t>
            </a:r>
            <a:r>
              <a:rPr sz="3000" b="1" spc="90" dirty="0">
                <a:latin typeface="Times New Roman"/>
                <a:cs typeface="Times New Roman"/>
              </a:rPr>
              <a:t>Data</a:t>
            </a:r>
            <a:r>
              <a:rPr sz="3000" b="1" spc="35" dirty="0">
                <a:latin typeface="Times New Roman"/>
                <a:cs typeface="Times New Roman"/>
              </a:rPr>
              <a:t> </a:t>
            </a:r>
            <a:r>
              <a:rPr sz="3000" b="1" spc="120" dirty="0">
                <a:latin typeface="Times New Roman"/>
                <a:cs typeface="Times New Roman"/>
              </a:rPr>
              <a:t>Analysis)</a:t>
            </a:r>
            <a:endParaRPr sz="3000" dirty="0">
              <a:latin typeface="Times New Roman"/>
              <a:cs typeface="Times New Roman"/>
            </a:endParaRPr>
          </a:p>
          <a:p>
            <a:pPr marL="361950">
              <a:lnSpc>
                <a:spcPct val="100000"/>
              </a:lnSpc>
              <a:spcBef>
                <a:spcPts val="880"/>
              </a:spcBef>
            </a:pPr>
            <a:r>
              <a:rPr sz="2500" spc="-575" dirty="0">
                <a:latin typeface="Microsoft Sans Serif"/>
                <a:cs typeface="Microsoft Sans Serif"/>
              </a:rPr>
              <a:t>1</a:t>
            </a:r>
            <a:r>
              <a:rPr sz="2500" spc="-275" dirty="0">
                <a:latin typeface="Microsoft Sans Serif"/>
                <a:cs typeface="Microsoft Sans Serif"/>
              </a:rPr>
              <a:t>.</a:t>
            </a:r>
            <a:r>
              <a:rPr sz="2500" spc="-370" dirty="0">
                <a:latin typeface="Microsoft Sans Serif"/>
                <a:cs typeface="Microsoft Sans Serif"/>
              </a:rPr>
              <a:t> </a:t>
            </a:r>
            <a:r>
              <a:rPr sz="2500" b="1" i="1" spc="80" dirty="0">
                <a:latin typeface="Arial"/>
                <a:cs typeface="Arial"/>
              </a:rPr>
              <a:t>D</a:t>
            </a:r>
            <a:r>
              <a:rPr sz="2500" b="1" i="1" spc="-60" dirty="0">
                <a:latin typeface="Arial"/>
                <a:cs typeface="Arial"/>
              </a:rPr>
              <a:t>e</a:t>
            </a:r>
            <a:r>
              <a:rPr sz="2500" b="1" i="1" spc="95" dirty="0">
                <a:latin typeface="Arial"/>
                <a:cs typeface="Arial"/>
              </a:rPr>
              <a:t>t</a:t>
            </a:r>
            <a:r>
              <a:rPr sz="2500" b="1" i="1" spc="-60" dirty="0">
                <a:latin typeface="Arial"/>
                <a:cs typeface="Arial"/>
              </a:rPr>
              <a:t>e</a:t>
            </a:r>
            <a:r>
              <a:rPr sz="2500" b="1" i="1" dirty="0">
                <a:latin typeface="Arial"/>
                <a:cs typeface="Arial"/>
              </a:rPr>
              <a:t>r</a:t>
            </a:r>
            <a:r>
              <a:rPr sz="2500" b="1" i="1" spc="-130" dirty="0">
                <a:latin typeface="Arial"/>
                <a:cs typeface="Arial"/>
              </a:rPr>
              <a:t>m</a:t>
            </a:r>
            <a:r>
              <a:rPr sz="2500" b="1" i="1" spc="-30" dirty="0">
                <a:latin typeface="Arial"/>
                <a:cs typeface="Arial"/>
              </a:rPr>
              <a:t>i</a:t>
            </a:r>
            <a:r>
              <a:rPr sz="2500" b="1" i="1" spc="-110" dirty="0">
                <a:latin typeface="Arial"/>
                <a:cs typeface="Arial"/>
              </a:rPr>
              <a:t>n</a:t>
            </a:r>
            <a:r>
              <a:rPr sz="2500" b="1" i="1" spc="-30" dirty="0">
                <a:latin typeface="Arial"/>
                <a:cs typeface="Arial"/>
              </a:rPr>
              <a:t>i</a:t>
            </a:r>
            <a:r>
              <a:rPr sz="2500" b="1" i="1" spc="-110" dirty="0">
                <a:latin typeface="Arial"/>
                <a:cs typeface="Arial"/>
              </a:rPr>
              <a:t>n</a:t>
            </a:r>
            <a:r>
              <a:rPr sz="2500" b="1" i="1" spc="10" dirty="0">
                <a:latin typeface="Arial"/>
                <a:cs typeface="Arial"/>
              </a:rPr>
              <a:t>g</a:t>
            </a:r>
            <a:r>
              <a:rPr sz="2500" b="1" i="1" spc="55" dirty="0">
                <a:latin typeface="Arial"/>
                <a:cs typeface="Arial"/>
              </a:rPr>
              <a:t> </a:t>
            </a:r>
            <a:r>
              <a:rPr sz="2500" b="1" i="1" spc="95" dirty="0">
                <a:latin typeface="Arial"/>
                <a:cs typeface="Arial"/>
              </a:rPr>
              <a:t>t</a:t>
            </a:r>
            <a:r>
              <a:rPr sz="2500" b="1" i="1" spc="-110" dirty="0">
                <a:latin typeface="Arial"/>
                <a:cs typeface="Arial"/>
              </a:rPr>
              <a:t>h</a:t>
            </a:r>
            <a:r>
              <a:rPr sz="2500" b="1" i="1" spc="-55" dirty="0">
                <a:latin typeface="Arial"/>
                <a:cs typeface="Arial"/>
              </a:rPr>
              <a:t>e</a:t>
            </a:r>
            <a:r>
              <a:rPr sz="2500" b="1" i="1" spc="55" dirty="0">
                <a:latin typeface="Arial"/>
                <a:cs typeface="Arial"/>
              </a:rPr>
              <a:t> </a:t>
            </a:r>
            <a:r>
              <a:rPr sz="2500" b="1" i="1" spc="-340" dirty="0">
                <a:latin typeface="Arial"/>
                <a:cs typeface="Arial"/>
              </a:rPr>
              <a:t>s</a:t>
            </a:r>
            <a:r>
              <a:rPr sz="2500" b="1" i="1" spc="-110" dirty="0">
                <a:latin typeface="Arial"/>
                <a:cs typeface="Arial"/>
              </a:rPr>
              <a:t>h</a:t>
            </a:r>
            <a:r>
              <a:rPr sz="2500" b="1" i="1" spc="105" dirty="0">
                <a:latin typeface="Arial"/>
                <a:cs typeface="Arial"/>
              </a:rPr>
              <a:t>a</a:t>
            </a:r>
            <a:r>
              <a:rPr sz="2500" b="1" i="1" spc="-45" dirty="0">
                <a:latin typeface="Arial"/>
                <a:cs typeface="Arial"/>
              </a:rPr>
              <a:t>p</a:t>
            </a:r>
            <a:r>
              <a:rPr sz="2500" b="1" i="1" spc="-55" dirty="0">
                <a:latin typeface="Arial"/>
                <a:cs typeface="Arial"/>
              </a:rPr>
              <a:t>e</a:t>
            </a:r>
            <a:r>
              <a:rPr sz="2500" b="1" i="1" spc="55" dirty="0">
                <a:latin typeface="Arial"/>
                <a:cs typeface="Arial"/>
              </a:rPr>
              <a:t> </a:t>
            </a:r>
            <a:r>
              <a:rPr sz="2500" b="1" i="1" spc="-140" dirty="0">
                <a:latin typeface="Arial"/>
                <a:cs typeface="Arial"/>
              </a:rPr>
              <a:t>o</a:t>
            </a:r>
            <a:r>
              <a:rPr sz="2500" b="1" i="1" spc="170" dirty="0">
                <a:latin typeface="Arial"/>
                <a:cs typeface="Arial"/>
              </a:rPr>
              <a:t>f</a:t>
            </a:r>
            <a:r>
              <a:rPr sz="2500" b="1" i="1" spc="55" dirty="0">
                <a:latin typeface="Arial"/>
                <a:cs typeface="Arial"/>
              </a:rPr>
              <a:t> </a:t>
            </a:r>
            <a:r>
              <a:rPr sz="2500" b="1" i="1" spc="95" dirty="0">
                <a:latin typeface="Arial"/>
                <a:cs typeface="Arial"/>
              </a:rPr>
              <a:t>t</a:t>
            </a:r>
            <a:r>
              <a:rPr sz="2500" b="1" i="1" spc="-110" dirty="0">
                <a:latin typeface="Arial"/>
                <a:cs typeface="Arial"/>
              </a:rPr>
              <a:t>h</a:t>
            </a:r>
            <a:r>
              <a:rPr sz="2500" b="1" i="1" spc="-55" dirty="0">
                <a:latin typeface="Arial"/>
                <a:cs typeface="Arial"/>
              </a:rPr>
              <a:t>e</a:t>
            </a:r>
            <a:r>
              <a:rPr sz="2500" b="1" i="1" spc="55" dirty="0">
                <a:latin typeface="Arial"/>
                <a:cs typeface="Arial"/>
              </a:rPr>
              <a:t> </a:t>
            </a:r>
            <a:r>
              <a:rPr sz="2500" b="1" i="1" spc="-15" dirty="0">
                <a:latin typeface="Arial"/>
                <a:cs typeface="Arial"/>
              </a:rPr>
              <a:t>d</a:t>
            </a:r>
            <a:r>
              <a:rPr sz="2500" b="1" i="1" spc="105" dirty="0">
                <a:latin typeface="Arial"/>
                <a:cs typeface="Arial"/>
              </a:rPr>
              <a:t>a</a:t>
            </a:r>
            <a:r>
              <a:rPr sz="2500" b="1" i="1" spc="95" dirty="0">
                <a:latin typeface="Arial"/>
                <a:cs typeface="Arial"/>
              </a:rPr>
              <a:t>t</a:t>
            </a:r>
            <a:r>
              <a:rPr sz="2500" b="1" i="1" spc="110" dirty="0">
                <a:latin typeface="Arial"/>
                <a:cs typeface="Arial"/>
              </a:rPr>
              <a:t>a</a:t>
            </a:r>
            <a:endParaRPr sz="2500" dirty="0">
              <a:latin typeface="Arial"/>
              <a:cs typeface="Arial"/>
            </a:endParaRPr>
          </a:p>
          <a:p>
            <a:pPr marL="21590" marR="5837555">
              <a:lnSpc>
                <a:spcPct val="118300"/>
              </a:lnSpc>
              <a:spcBef>
                <a:spcPts val="470"/>
              </a:spcBef>
            </a:pPr>
            <a:r>
              <a:rPr sz="1950" spc="45" dirty="0">
                <a:latin typeface="Microsoft Sans Serif"/>
                <a:cs typeface="Microsoft Sans Serif"/>
              </a:rPr>
              <a:t>Initially,</a:t>
            </a:r>
            <a:r>
              <a:rPr sz="1950" spc="110" dirty="0">
                <a:latin typeface="Microsoft Sans Serif"/>
                <a:cs typeface="Microsoft Sans Serif"/>
              </a:rPr>
              <a:t> </a:t>
            </a:r>
            <a:r>
              <a:rPr sz="1950" spc="-60" dirty="0">
                <a:latin typeface="Microsoft Sans Serif"/>
                <a:cs typeface="Microsoft Sans Serif"/>
              </a:rPr>
              <a:t>we</a:t>
            </a:r>
            <a:r>
              <a:rPr sz="1950" spc="114" dirty="0">
                <a:latin typeface="Microsoft Sans Serif"/>
                <a:cs typeface="Microsoft Sans Serif"/>
              </a:rPr>
              <a:t> </a:t>
            </a:r>
            <a:r>
              <a:rPr sz="1950" spc="70" dirty="0">
                <a:latin typeface="Microsoft Sans Serif"/>
                <a:cs typeface="Microsoft Sans Serif"/>
              </a:rPr>
              <a:t>Import</a:t>
            </a:r>
            <a:r>
              <a:rPr sz="1950" spc="110" dirty="0">
                <a:latin typeface="Microsoft Sans Serif"/>
                <a:cs typeface="Microsoft Sans Serif"/>
              </a:rPr>
              <a:t> </a:t>
            </a:r>
            <a:r>
              <a:rPr sz="1950" spc="65" dirty="0">
                <a:latin typeface="Microsoft Sans Serif"/>
                <a:cs typeface="Microsoft Sans Serif"/>
              </a:rPr>
              <a:t>all</a:t>
            </a:r>
            <a:r>
              <a:rPr sz="1950" spc="114" dirty="0">
                <a:latin typeface="Microsoft Sans Serif"/>
                <a:cs typeface="Microsoft Sans Serif"/>
              </a:rPr>
              <a:t> </a:t>
            </a:r>
            <a:r>
              <a:rPr sz="1950" spc="45" dirty="0">
                <a:latin typeface="Microsoft Sans Serif"/>
                <a:cs typeface="Microsoft Sans Serif"/>
              </a:rPr>
              <a:t>the</a:t>
            </a:r>
            <a:r>
              <a:rPr sz="1950" spc="110" dirty="0">
                <a:latin typeface="Microsoft Sans Serif"/>
                <a:cs typeface="Microsoft Sans Serif"/>
              </a:rPr>
              <a:t> </a:t>
            </a:r>
            <a:r>
              <a:rPr sz="1950" spc="10" dirty="0">
                <a:latin typeface="Microsoft Sans Serif"/>
                <a:cs typeface="Microsoft Sans Serif"/>
              </a:rPr>
              <a:t>packages</a:t>
            </a:r>
            <a:r>
              <a:rPr sz="1950" spc="114" dirty="0">
                <a:latin typeface="Microsoft Sans Serif"/>
                <a:cs typeface="Microsoft Sans Serif"/>
              </a:rPr>
              <a:t> </a:t>
            </a:r>
            <a:r>
              <a:rPr sz="1950" spc="60" dirty="0">
                <a:latin typeface="Microsoft Sans Serif"/>
                <a:cs typeface="Microsoft Sans Serif"/>
              </a:rPr>
              <a:t>and</a:t>
            </a:r>
            <a:r>
              <a:rPr sz="1950" spc="110" dirty="0">
                <a:latin typeface="Microsoft Sans Serif"/>
                <a:cs typeface="Microsoft Sans Serif"/>
              </a:rPr>
              <a:t> </a:t>
            </a:r>
            <a:r>
              <a:rPr sz="1950" spc="-25" dirty="0">
                <a:latin typeface="Microsoft Sans Serif"/>
                <a:cs typeface="Microsoft Sans Serif"/>
              </a:rPr>
              <a:t>modules,</a:t>
            </a:r>
            <a:r>
              <a:rPr sz="1950" spc="114" dirty="0">
                <a:latin typeface="Microsoft Sans Serif"/>
                <a:cs typeface="Microsoft Sans Serif"/>
              </a:rPr>
              <a:t> </a:t>
            </a:r>
            <a:r>
              <a:rPr sz="1950" spc="45" dirty="0">
                <a:latin typeface="Microsoft Sans Serif"/>
                <a:cs typeface="Microsoft Sans Serif"/>
              </a:rPr>
              <a:t>the</a:t>
            </a:r>
            <a:r>
              <a:rPr sz="1950" spc="110" dirty="0">
                <a:latin typeface="Microsoft Sans Serif"/>
                <a:cs typeface="Microsoft Sans Serif"/>
              </a:rPr>
              <a:t> </a:t>
            </a:r>
            <a:r>
              <a:rPr sz="1950" spc="105" dirty="0">
                <a:latin typeface="Microsoft Sans Serif"/>
                <a:cs typeface="Microsoft Sans Serif"/>
              </a:rPr>
              <a:t>data</a:t>
            </a:r>
            <a:r>
              <a:rPr sz="1950" spc="114" dirty="0">
                <a:latin typeface="Microsoft Sans Serif"/>
                <a:cs typeface="Microsoft Sans Serif"/>
              </a:rPr>
              <a:t> </a:t>
            </a:r>
            <a:r>
              <a:rPr sz="1950" spc="-55" dirty="0">
                <a:latin typeface="Microsoft Sans Serif"/>
                <a:cs typeface="Microsoft Sans Serif"/>
              </a:rPr>
              <a:t>is </a:t>
            </a:r>
            <a:r>
              <a:rPr sz="1950" spc="-505" dirty="0">
                <a:latin typeface="Microsoft Sans Serif"/>
                <a:cs typeface="Microsoft Sans Serif"/>
              </a:rPr>
              <a:t> </a:t>
            </a:r>
            <a:r>
              <a:rPr sz="1950" spc="60" dirty="0">
                <a:latin typeface="Microsoft Sans Serif"/>
                <a:cs typeface="Microsoft Sans Serif"/>
              </a:rPr>
              <a:t>imported</a:t>
            </a:r>
            <a:r>
              <a:rPr sz="1950" spc="105" dirty="0">
                <a:latin typeface="Microsoft Sans Serif"/>
                <a:cs typeface="Microsoft Sans Serif"/>
              </a:rPr>
              <a:t> </a:t>
            </a:r>
            <a:r>
              <a:rPr sz="1950" spc="60" dirty="0">
                <a:latin typeface="Microsoft Sans Serif"/>
                <a:cs typeface="Microsoft Sans Serif"/>
              </a:rPr>
              <a:t>and</a:t>
            </a:r>
            <a:r>
              <a:rPr sz="1950" spc="110" dirty="0">
                <a:latin typeface="Microsoft Sans Serif"/>
                <a:cs typeface="Microsoft Sans Serif"/>
              </a:rPr>
              <a:t> </a:t>
            </a:r>
            <a:r>
              <a:rPr sz="1950" spc="45" dirty="0">
                <a:latin typeface="Microsoft Sans Serif"/>
                <a:cs typeface="Microsoft Sans Serif"/>
              </a:rPr>
              <a:t>loaded</a:t>
            </a:r>
            <a:r>
              <a:rPr sz="1950" spc="110" dirty="0">
                <a:latin typeface="Microsoft Sans Serif"/>
                <a:cs typeface="Microsoft Sans Serif"/>
              </a:rPr>
              <a:t> </a:t>
            </a:r>
            <a:r>
              <a:rPr sz="1950" spc="60" dirty="0">
                <a:latin typeface="Microsoft Sans Serif"/>
                <a:cs typeface="Microsoft Sans Serif"/>
              </a:rPr>
              <a:t>into</a:t>
            </a:r>
            <a:r>
              <a:rPr sz="1950" spc="110" dirty="0">
                <a:latin typeface="Microsoft Sans Serif"/>
                <a:cs typeface="Microsoft Sans Serif"/>
              </a:rPr>
              <a:t> </a:t>
            </a:r>
            <a:r>
              <a:rPr sz="1950" spc="45" dirty="0">
                <a:latin typeface="Microsoft Sans Serif"/>
                <a:cs typeface="Microsoft Sans Serif"/>
              </a:rPr>
              <a:t>the</a:t>
            </a:r>
            <a:r>
              <a:rPr sz="1950" spc="110" dirty="0">
                <a:latin typeface="Microsoft Sans Serif"/>
                <a:cs typeface="Microsoft Sans Serif"/>
              </a:rPr>
              <a:t> </a:t>
            </a:r>
            <a:r>
              <a:rPr sz="1950" spc="45" dirty="0">
                <a:latin typeface="Microsoft Sans Serif"/>
                <a:cs typeface="Microsoft Sans Serif"/>
              </a:rPr>
              <a:t>database</a:t>
            </a:r>
            <a:endParaRPr sz="1950" dirty="0">
              <a:latin typeface="Microsoft Sans Serif"/>
              <a:cs typeface="Microsoft Sans Serif"/>
            </a:endParaRPr>
          </a:p>
          <a:p>
            <a:pPr marL="12700" marR="3985260">
              <a:lnSpc>
                <a:spcPct val="118300"/>
              </a:lnSpc>
              <a:spcBef>
                <a:spcPts val="1190"/>
              </a:spcBef>
            </a:pPr>
            <a:r>
              <a:rPr sz="1950" spc="-25" dirty="0">
                <a:latin typeface="Microsoft Sans Serif"/>
                <a:cs typeface="Microsoft Sans Serif"/>
              </a:rPr>
              <a:t>The</a:t>
            </a:r>
            <a:r>
              <a:rPr sz="1950" spc="105" dirty="0">
                <a:latin typeface="Microsoft Sans Serif"/>
                <a:cs typeface="Microsoft Sans Serif"/>
              </a:rPr>
              <a:t> </a:t>
            </a:r>
            <a:r>
              <a:rPr sz="1950" spc="30" dirty="0">
                <a:latin typeface="Microsoft Sans Serif"/>
                <a:cs typeface="Microsoft Sans Serif"/>
              </a:rPr>
              <a:t>dimensionality</a:t>
            </a:r>
            <a:r>
              <a:rPr sz="1950" spc="110" dirty="0">
                <a:latin typeface="Microsoft Sans Serif"/>
                <a:cs typeface="Microsoft Sans Serif"/>
              </a:rPr>
              <a:t> </a:t>
            </a:r>
            <a:r>
              <a:rPr sz="1950" spc="105" dirty="0">
                <a:latin typeface="Microsoft Sans Serif"/>
                <a:cs typeface="Microsoft Sans Serif"/>
              </a:rPr>
              <a:t>of</a:t>
            </a:r>
            <a:r>
              <a:rPr sz="1950" spc="110" dirty="0">
                <a:latin typeface="Microsoft Sans Serif"/>
                <a:cs typeface="Microsoft Sans Serif"/>
              </a:rPr>
              <a:t> </a:t>
            </a:r>
            <a:r>
              <a:rPr sz="1950" spc="45" dirty="0">
                <a:latin typeface="Microsoft Sans Serif"/>
                <a:cs typeface="Microsoft Sans Serif"/>
              </a:rPr>
              <a:t>the</a:t>
            </a:r>
            <a:r>
              <a:rPr sz="1950" spc="110" dirty="0">
                <a:latin typeface="Microsoft Sans Serif"/>
                <a:cs typeface="Microsoft Sans Serif"/>
              </a:rPr>
              <a:t> </a:t>
            </a:r>
            <a:r>
              <a:rPr sz="1950" spc="105" dirty="0">
                <a:latin typeface="Microsoft Sans Serif"/>
                <a:cs typeface="Microsoft Sans Serif"/>
              </a:rPr>
              <a:t>of</a:t>
            </a:r>
            <a:r>
              <a:rPr sz="1950" spc="110" dirty="0">
                <a:latin typeface="Microsoft Sans Serif"/>
                <a:cs typeface="Microsoft Sans Serif"/>
              </a:rPr>
              <a:t> </a:t>
            </a:r>
            <a:r>
              <a:rPr sz="1950" spc="45" dirty="0">
                <a:latin typeface="Microsoft Sans Serif"/>
                <a:cs typeface="Microsoft Sans Serif"/>
              </a:rPr>
              <a:t>the</a:t>
            </a:r>
            <a:r>
              <a:rPr sz="1950" spc="105" dirty="0">
                <a:latin typeface="Microsoft Sans Serif"/>
                <a:cs typeface="Microsoft Sans Serif"/>
              </a:rPr>
              <a:t> </a:t>
            </a:r>
            <a:r>
              <a:rPr sz="1950" spc="55" dirty="0">
                <a:latin typeface="Microsoft Sans Serif"/>
                <a:cs typeface="Microsoft Sans Serif"/>
              </a:rPr>
              <a:t>dataset</a:t>
            </a:r>
            <a:r>
              <a:rPr sz="1950" spc="110" dirty="0">
                <a:latin typeface="Microsoft Sans Serif"/>
                <a:cs typeface="Microsoft Sans Serif"/>
              </a:rPr>
              <a:t> </a:t>
            </a:r>
            <a:r>
              <a:rPr sz="1950" dirty="0">
                <a:latin typeface="Microsoft Sans Serif"/>
                <a:cs typeface="Microsoft Sans Serif"/>
              </a:rPr>
              <a:t>should</a:t>
            </a:r>
            <a:r>
              <a:rPr sz="1950" spc="110" dirty="0">
                <a:latin typeface="Microsoft Sans Serif"/>
                <a:cs typeface="Microsoft Sans Serif"/>
              </a:rPr>
              <a:t> </a:t>
            </a:r>
            <a:r>
              <a:rPr sz="1950" spc="20" dirty="0">
                <a:latin typeface="Microsoft Sans Serif"/>
                <a:cs typeface="Microsoft Sans Serif"/>
              </a:rPr>
              <a:t>be</a:t>
            </a:r>
            <a:r>
              <a:rPr sz="1950" spc="110" dirty="0">
                <a:latin typeface="Microsoft Sans Serif"/>
                <a:cs typeface="Microsoft Sans Serif"/>
              </a:rPr>
              <a:t> </a:t>
            </a:r>
            <a:r>
              <a:rPr sz="1950" spc="15" dirty="0">
                <a:latin typeface="Microsoft Sans Serif"/>
                <a:cs typeface="Microsoft Sans Serif"/>
              </a:rPr>
              <a:t>comprehended</a:t>
            </a:r>
            <a:r>
              <a:rPr sz="1950" spc="110" dirty="0">
                <a:latin typeface="Microsoft Sans Serif"/>
                <a:cs typeface="Microsoft Sans Serif"/>
              </a:rPr>
              <a:t> </a:t>
            </a:r>
            <a:r>
              <a:rPr sz="1950" spc="50" dirty="0">
                <a:latin typeface="Microsoft Sans Serif"/>
                <a:cs typeface="Microsoft Sans Serif"/>
              </a:rPr>
              <a:t>before </a:t>
            </a:r>
            <a:r>
              <a:rPr sz="1950" spc="55" dirty="0">
                <a:latin typeface="Microsoft Sans Serif"/>
                <a:cs typeface="Microsoft Sans Serif"/>
              </a:rPr>
              <a:t> </a:t>
            </a:r>
            <a:r>
              <a:rPr sz="1950" spc="5" dirty="0">
                <a:latin typeface="Microsoft Sans Serif"/>
                <a:cs typeface="Microsoft Sans Serif"/>
              </a:rPr>
              <a:t>preprocessing</a:t>
            </a:r>
            <a:r>
              <a:rPr sz="1950" spc="110" dirty="0">
                <a:latin typeface="Microsoft Sans Serif"/>
                <a:cs typeface="Microsoft Sans Serif"/>
              </a:rPr>
              <a:t> </a:t>
            </a:r>
            <a:r>
              <a:rPr sz="1950" spc="10" dirty="0">
                <a:latin typeface="Microsoft Sans Serif"/>
                <a:cs typeface="Microsoft Sans Serif"/>
              </a:rPr>
              <a:t>it.</a:t>
            </a:r>
            <a:r>
              <a:rPr sz="1950" spc="114" dirty="0">
                <a:latin typeface="Microsoft Sans Serif"/>
                <a:cs typeface="Microsoft Sans Serif"/>
              </a:rPr>
              <a:t> </a:t>
            </a:r>
            <a:r>
              <a:rPr sz="1950" spc="-25" dirty="0">
                <a:latin typeface="Microsoft Sans Serif"/>
                <a:cs typeface="Microsoft Sans Serif"/>
              </a:rPr>
              <a:t>The</a:t>
            </a:r>
            <a:r>
              <a:rPr sz="1950" spc="110" dirty="0">
                <a:latin typeface="Microsoft Sans Serif"/>
                <a:cs typeface="Microsoft Sans Serif"/>
              </a:rPr>
              <a:t> </a:t>
            </a:r>
            <a:r>
              <a:rPr sz="1950" spc="-5" dirty="0">
                <a:latin typeface="Microsoft Sans Serif"/>
                <a:cs typeface="Microsoft Sans Serif"/>
              </a:rPr>
              <a:t>shape</a:t>
            </a:r>
            <a:r>
              <a:rPr sz="1950" spc="114" dirty="0">
                <a:latin typeface="Microsoft Sans Serif"/>
                <a:cs typeface="Microsoft Sans Serif"/>
              </a:rPr>
              <a:t> </a:t>
            </a:r>
            <a:r>
              <a:rPr sz="1950" spc="60" dirty="0">
                <a:latin typeface="Microsoft Sans Serif"/>
                <a:cs typeface="Microsoft Sans Serif"/>
              </a:rPr>
              <a:t>property</a:t>
            </a:r>
            <a:r>
              <a:rPr sz="1950" spc="114" dirty="0">
                <a:latin typeface="Microsoft Sans Serif"/>
                <a:cs typeface="Microsoft Sans Serif"/>
              </a:rPr>
              <a:t> </a:t>
            </a:r>
            <a:r>
              <a:rPr sz="1950" spc="-55" dirty="0">
                <a:latin typeface="Microsoft Sans Serif"/>
                <a:cs typeface="Microsoft Sans Serif"/>
              </a:rPr>
              <a:t>is</a:t>
            </a:r>
            <a:r>
              <a:rPr sz="1950" spc="110" dirty="0">
                <a:latin typeface="Microsoft Sans Serif"/>
                <a:cs typeface="Microsoft Sans Serif"/>
              </a:rPr>
              <a:t> </a:t>
            </a:r>
            <a:r>
              <a:rPr sz="1950" spc="-30" dirty="0">
                <a:latin typeface="Microsoft Sans Serif"/>
                <a:cs typeface="Microsoft Sans Serif"/>
              </a:rPr>
              <a:t>used</a:t>
            </a:r>
            <a:r>
              <a:rPr sz="1950" spc="114" dirty="0">
                <a:latin typeface="Microsoft Sans Serif"/>
                <a:cs typeface="Microsoft Sans Serif"/>
              </a:rPr>
              <a:t> </a:t>
            </a:r>
            <a:r>
              <a:rPr sz="1950" spc="85" dirty="0">
                <a:latin typeface="Microsoft Sans Serif"/>
                <a:cs typeface="Microsoft Sans Serif"/>
              </a:rPr>
              <a:t>to</a:t>
            </a:r>
            <a:r>
              <a:rPr sz="1950" spc="114" dirty="0">
                <a:latin typeface="Microsoft Sans Serif"/>
                <a:cs typeface="Microsoft Sans Serif"/>
              </a:rPr>
              <a:t> </a:t>
            </a:r>
            <a:r>
              <a:rPr sz="1950" spc="30" dirty="0">
                <a:latin typeface="Microsoft Sans Serif"/>
                <a:cs typeface="Microsoft Sans Serif"/>
              </a:rPr>
              <a:t>determine</a:t>
            </a:r>
            <a:r>
              <a:rPr sz="1950" spc="110" dirty="0">
                <a:latin typeface="Microsoft Sans Serif"/>
                <a:cs typeface="Microsoft Sans Serif"/>
              </a:rPr>
              <a:t> </a:t>
            </a:r>
            <a:r>
              <a:rPr sz="1950" spc="45" dirty="0">
                <a:latin typeface="Microsoft Sans Serif"/>
                <a:cs typeface="Microsoft Sans Serif"/>
              </a:rPr>
              <a:t>the</a:t>
            </a:r>
            <a:r>
              <a:rPr sz="1950" spc="114" dirty="0">
                <a:latin typeface="Microsoft Sans Serif"/>
                <a:cs typeface="Microsoft Sans Serif"/>
              </a:rPr>
              <a:t> </a:t>
            </a:r>
            <a:r>
              <a:rPr sz="1950" spc="25" dirty="0">
                <a:latin typeface="Microsoft Sans Serif"/>
                <a:cs typeface="Microsoft Sans Serif"/>
              </a:rPr>
              <a:t>number</a:t>
            </a:r>
            <a:r>
              <a:rPr sz="1950" spc="114" dirty="0">
                <a:latin typeface="Microsoft Sans Serif"/>
                <a:cs typeface="Microsoft Sans Serif"/>
              </a:rPr>
              <a:t> </a:t>
            </a:r>
            <a:r>
              <a:rPr sz="1950" spc="105" dirty="0">
                <a:latin typeface="Microsoft Sans Serif"/>
                <a:cs typeface="Microsoft Sans Serif"/>
              </a:rPr>
              <a:t>of</a:t>
            </a:r>
            <a:r>
              <a:rPr sz="1950" spc="110" dirty="0">
                <a:latin typeface="Microsoft Sans Serif"/>
                <a:cs typeface="Microsoft Sans Serif"/>
              </a:rPr>
              <a:t> </a:t>
            </a:r>
            <a:r>
              <a:rPr sz="1950" spc="-35" dirty="0">
                <a:latin typeface="Microsoft Sans Serif"/>
                <a:cs typeface="Microsoft Sans Serif"/>
              </a:rPr>
              <a:t>rows </a:t>
            </a:r>
            <a:r>
              <a:rPr sz="1950" spc="-500" dirty="0">
                <a:latin typeface="Microsoft Sans Serif"/>
                <a:cs typeface="Microsoft Sans Serif"/>
              </a:rPr>
              <a:t> </a:t>
            </a:r>
            <a:r>
              <a:rPr sz="1950" spc="60" dirty="0">
                <a:latin typeface="Microsoft Sans Serif"/>
                <a:cs typeface="Microsoft Sans Serif"/>
              </a:rPr>
              <a:t>and</a:t>
            </a:r>
            <a:r>
              <a:rPr sz="1950" spc="105" dirty="0">
                <a:latin typeface="Microsoft Sans Serif"/>
                <a:cs typeface="Microsoft Sans Serif"/>
              </a:rPr>
              <a:t> </a:t>
            </a:r>
            <a:r>
              <a:rPr sz="1950" spc="-20" dirty="0">
                <a:latin typeface="Microsoft Sans Serif"/>
                <a:cs typeface="Microsoft Sans Serif"/>
              </a:rPr>
              <a:t>columns</a:t>
            </a:r>
            <a:endParaRPr sz="1950" dirty="0">
              <a:latin typeface="Microsoft Sans Serif"/>
              <a:cs typeface="Microsoft Sans Serif"/>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5771" y="2765964"/>
            <a:ext cx="16944974" cy="5000624"/>
          </a:xfrm>
          <a:prstGeom prst="rect">
            <a:avLst/>
          </a:prstGeom>
        </p:spPr>
      </p:pic>
      <p:sp>
        <p:nvSpPr>
          <p:cNvPr id="3" name="object 3"/>
          <p:cNvSpPr txBox="1">
            <a:spLocks noGrp="1"/>
          </p:cNvSpPr>
          <p:nvPr>
            <p:ph type="title"/>
          </p:nvPr>
        </p:nvSpPr>
        <p:spPr>
          <a:xfrm>
            <a:off x="337046" y="587407"/>
            <a:ext cx="6003925" cy="406400"/>
          </a:xfrm>
          <a:prstGeom prst="rect">
            <a:avLst/>
          </a:prstGeom>
        </p:spPr>
        <p:txBody>
          <a:bodyPr vert="horz" wrap="square" lIns="0" tIns="12700" rIns="0" bIns="0" rtlCol="0">
            <a:spAutoFit/>
          </a:bodyPr>
          <a:lstStyle/>
          <a:p>
            <a:pPr marL="12700">
              <a:lnSpc>
                <a:spcPct val="100000"/>
              </a:lnSpc>
              <a:spcBef>
                <a:spcPts val="100"/>
              </a:spcBef>
            </a:pPr>
            <a:r>
              <a:rPr sz="2500" b="0" spc="-425" dirty="0">
                <a:latin typeface="Microsoft Sans Serif"/>
                <a:cs typeface="Microsoft Sans Serif"/>
              </a:rPr>
              <a:t>1.</a:t>
            </a:r>
            <a:r>
              <a:rPr sz="2500" b="0" spc="320" dirty="0">
                <a:latin typeface="Microsoft Sans Serif"/>
                <a:cs typeface="Microsoft Sans Serif"/>
              </a:rPr>
              <a:t> </a:t>
            </a:r>
            <a:r>
              <a:rPr sz="2500" i="1" spc="-30" dirty="0">
                <a:latin typeface="Arial"/>
                <a:cs typeface="Arial"/>
              </a:rPr>
              <a:t>Determining</a:t>
            </a:r>
            <a:r>
              <a:rPr sz="2500" i="1" spc="50" dirty="0">
                <a:latin typeface="Arial"/>
                <a:cs typeface="Arial"/>
              </a:rPr>
              <a:t> </a:t>
            </a:r>
            <a:r>
              <a:rPr sz="2500" i="1" spc="-25" dirty="0">
                <a:latin typeface="Arial"/>
                <a:cs typeface="Arial"/>
              </a:rPr>
              <a:t>the</a:t>
            </a:r>
            <a:r>
              <a:rPr sz="2500" i="1" spc="50" dirty="0">
                <a:latin typeface="Arial"/>
                <a:cs typeface="Arial"/>
              </a:rPr>
              <a:t> </a:t>
            </a:r>
            <a:r>
              <a:rPr sz="2500" i="1" spc="-45" dirty="0">
                <a:latin typeface="Arial"/>
                <a:cs typeface="Arial"/>
              </a:rPr>
              <a:t>statistical</a:t>
            </a:r>
            <a:r>
              <a:rPr sz="2500" i="1" spc="50" dirty="0">
                <a:latin typeface="Arial"/>
                <a:cs typeface="Arial"/>
              </a:rPr>
              <a:t> </a:t>
            </a:r>
            <a:r>
              <a:rPr sz="2500" i="1" spc="-30" dirty="0">
                <a:latin typeface="Arial"/>
                <a:cs typeface="Arial"/>
              </a:rPr>
              <a:t>information</a:t>
            </a:r>
            <a:endParaRPr sz="2500">
              <a:latin typeface="Arial"/>
              <a:cs typeface="Arial"/>
            </a:endParaRPr>
          </a:p>
        </p:txBody>
      </p:sp>
      <p:sp>
        <p:nvSpPr>
          <p:cNvPr id="4" name="object 4"/>
          <p:cNvSpPr txBox="1"/>
          <p:nvPr/>
        </p:nvSpPr>
        <p:spPr>
          <a:xfrm>
            <a:off x="523071" y="1332871"/>
            <a:ext cx="17351375" cy="728980"/>
          </a:xfrm>
          <a:prstGeom prst="rect">
            <a:avLst/>
          </a:prstGeom>
        </p:spPr>
        <p:txBody>
          <a:bodyPr vert="horz" wrap="square" lIns="0" tIns="11430" rIns="0" bIns="0" rtlCol="0">
            <a:spAutoFit/>
          </a:bodyPr>
          <a:lstStyle/>
          <a:p>
            <a:pPr marL="12700" marR="5080">
              <a:lnSpc>
                <a:spcPct val="118300"/>
              </a:lnSpc>
              <a:spcBef>
                <a:spcPts val="90"/>
              </a:spcBef>
            </a:pPr>
            <a:r>
              <a:rPr sz="1950" spc="-25" dirty="0">
                <a:latin typeface="Microsoft Sans Serif"/>
                <a:cs typeface="Microsoft Sans Serif"/>
              </a:rPr>
              <a:t>The</a:t>
            </a:r>
            <a:r>
              <a:rPr sz="1950" spc="114" dirty="0">
                <a:latin typeface="Microsoft Sans Serif"/>
                <a:cs typeface="Microsoft Sans Serif"/>
              </a:rPr>
              <a:t> </a:t>
            </a:r>
            <a:r>
              <a:rPr sz="1950" spc="40" dirty="0">
                <a:latin typeface="Microsoft Sans Serif"/>
                <a:cs typeface="Microsoft Sans Serif"/>
              </a:rPr>
              <a:t>central</a:t>
            </a:r>
            <a:r>
              <a:rPr sz="1950" spc="120" dirty="0">
                <a:latin typeface="Microsoft Sans Serif"/>
                <a:cs typeface="Microsoft Sans Serif"/>
              </a:rPr>
              <a:t> </a:t>
            </a:r>
            <a:r>
              <a:rPr sz="1950" spc="-5" dirty="0">
                <a:latin typeface="Microsoft Sans Serif"/>
                <a:cs typeface="Microsoft Sans Serif"/>
              </a:rPr>
              <a:t>tendencies</a:t>
            </a:r>
            <a:r>
              <a:rPr sz="1950" spc="114" dirty="0">
                <a:latin typeface="Microsoft Sans Serif"/>
                <a:cs typeface="Microsoft Sans Serif"/>
              </a:rPr>
              <a:t> </a:t>
            </a:r>
            <a:r>
              <a:rPr sz="1950" spc="105" dirty="0">
                <a:latin typeface="Microsoft Sans Serif"/>
                <a:cs typeface="Microsoft Sans Serif"/>
              </a:rPr>
              <a:t>of</a:t>
            </a:r>
            <a:r>
              <a:rPr sz="1950" spc="120" dirty="0">
                <a:latin typeface="Microsoft Sans Serif"/>
                <a:cs typeface="Microsoft Sans Serif"/>
              </a:rPr>
              <a:t> </a:t>
            </a:r>
            <a:r>
              <a:rPr sz="1950" spc="45" dirty="0">
                <a:latin typeface="Microsoft Sans Serif"/>
                <a:cs typeface="Microsoft Sans Serif"/>
              </a:rPr>
              <a:t>the</a:t>
            </a:r>
            <a:r>
              <a:rPr sz="1950" spc="114" dirty="0">
                <a:latin typeface="Microsoft Sans Serif"/>
                <a:cs typeface="Microsoft Sans Serif"/>
              </a:rPr>
              <a:t> </a:t>
            </a:r>
            <a:r>
              <a:rPr sz="1950" spc="105" dirty="0">
                <a:latin typeface="Microsoft Sans Serif"/>
                <a:cs typeface="Microsoft Sans Serif"/>
              </a:rPr>
              <a:t>data</a:t>
            </a:r>
            <a:r>
              <a:rPr sz="1950" spc="120" dirty="0">
                <a:latin typeface="Microsoft Sans Serif"/>
                <a:cs typeface="Microsoft Sans Serif"/>
              </a:rPr>
              <a:t> </a:t>
            </a:r>
            <a:r>
              <a:rPr sz="1950" spc="35" dirty="0">
                <a:latin typeface="Microsoft Sans Serif"/>
                <a:cs typeface="Microsoft Sans Serif"/>
              </a:rPr>
              <a:t>in</a:t>
            </a:r>
            <a:r>
              <a:rPr sz="1950" spc="114" dirty="0">
                <a:latin typeface="Microsoft Sans Serif"/>
                <a:cs typeface="Microsoft Sans Serif"/>
              </a:rPr>
              <a:t> </a:t>
            </a:r>
            <a:r>
              <a:rPr sz="1950" spc="45" dirty="0">
                <a:latin typeface="Microsoft Sans Serif"/>
                <a:cs typeface="Microsoft Sans Serif"/>
              </a:rPr>
              <a:t>the</a:t>
            </a:r>
            <a:r>
              <a:rPr sz="1950" spc="120" dirty="0">
                <a:latin typeface="Microsoft Sans Serif"/>
                <a:cs typeface="Microsoft Sans Serif"/>
              </a:rPr>
              <a:t> </a:t>
            </a:r>
            <a:r>
              <a:rPr sz="1950" spc="55" dirty="0">
                <a:latin typeface="Microsoft Sans Serif"/>
                <a:cs typeface="Microsoft Sans Serif"/>
              </a:rPr>
              <a:t>dataset</a:t>
            </a:r>
            <a:r>
              <a:rPr sz="1950" spc="114" dirty="0">
                <a:latin typeface="Microsoft Sans Serif"/>
                <a:cs typeface="Microsoft Sans Serif"/>
              </a:rPr>
              <a:t> </a:t>
            </a:r>
            <a:r>
              <a:rPr sz="1950" spc="-55" dirty="0">
                <a:latin typeface="Microsoft Sans Serif"/>
                <a:cs typeface="Microsoft Sans Serif"/>
              </a:rPr>
              <a:t>is</a:t>
            </a:r>
            <a:r>
              <a:rPr sz="1950" spc="120" dirty="0">
                <a:latin typeface="Microsoft Sans Serif"/>
                <a:cs typeface="Microsoft Sans Serif"/>
              </a:rPr>
              <a:t> </a:t>
            </a:r>
            <a:r>
              <a:rPr sz="1950" dirty="0">
                <a:latin typeface="Microsoft Sans Serif"/>
                <a:cs typeface="Microsoft Sans Serif"/>
              </a:rPr>
              <a:t>measured</a:t>
            </a:r>
            <a:r>
              <a:rPr sz="1950" spc="114" dirty="0">
                <a:latin typeface="Microsoft Sans Serif"/>
                <a:cs typeface="Microsoft Sans Serif"/>
              </a:rPr>
              <a:t> </a:t>
            </a:r>
            <a:r>
              <a:rPr sz="1950" spc="85" dirty="0">
                <a:latin typeface="Microsoft Sans Serif"/>
                <a:cs typeface="Microsoft Sans Serif"/>
              </a:rPr>
              <a:t>to</a:t>
            </a:r>
            <a:r>
              <a:rPr sz="1950" spc="120" dirty="0">
                <a:latin typeface="Microsoft Sans Serif"/>
                <a:cs typeface="Microsoft Sans Serif"/>
              </a:rPr>
              <a:t> </a:t>
            </a:r>
            <a:r>
              <a:rPr sz="1950" spc="-10" dirty="0">
                <a:latin typeface="Microsoft Sans Serif"/>
                <a:cs typeface="Microsoft Sans Serif"/>
              </a:rPr>
              <a:t>know</a:t>
            </a:r>
            <a:r>
              <a:rPr sz="1950" spc="114" dirty="0">
                <a:latin typeface="Microsoft Sans Serif"/>
                <a:cs typeface="Microsoft Sans Serif"/>
              </a:rPr>
              <a:t> </a:t>
            </a:r>
            <a:r>
              <a:rPr sz="1950" spc="45" dirty="0">
                <a:latin typeface="Microsoft Sans Serif"/>
                <a:cs typeface="Microsoft Sans Serif"/>
              </a:rPr>
              <a:t>the</a:t>
            </a:r>
            <a:r>
              <a:rPr sz="1950" spc="120" dirty="0">
                <a:latin typeface="Microsoft Sans Serif"/>
                <a:cs typeface="Microsoft Sans Serif"/>
              </a:rPr>
              <a:t> </a:t>
            </a:r>
            <a:r>
              <a:rPr sz="1950" spc="35" dirty="0">
                <a:latin typeface="Microsoft Sans Serif"/>
                <a:cs typeface="Microsoft Sans Serif"/>
              </a:rPr>
              <a:t>average</a:t>
            </a:r>
            <a:r>
              <a:rPr sz="1950" spc="114" dirty="0">
                <a:latin typeface="Microsoft Sans Serif"/>
                <a:cs typeface="Microsoft Sans Serif"/>
              </a:rPr>
              <a:t> </a:t>
            </a:r>
            <a:r>
              <a:rPr sz="1950" spc="20" dirty="0">
                <a:latin typeface="Microsoft Sans Serif"/>
                <a:cs typeface="Microsoft Sans Serif"/>
              </a:rPr>
              <a:t>value</a:t>
            </a:r>
            <a:r>
              <a:rPr sz="1950" spc="120" dirty="0">
                <a:latin typeface="Microsoft Sans Serif"/>
                <a:cs typeface="Microsoft Sans Serif"/>
              </a:rPr>
              <a:t> </a:t>
            </a:r>
            <a:r>
              <a:rPr sz="1950" spc="105" dirty="0">
                <a:latin typeface="Microsoft Sans Serif"/>
                <a:cs typeface="Microsoft Sans Serif"/>
              </a:rPr>
              <a:t>of</a:t>
            </a:r>
            <a:r>
              <a:rPr sz="1950" spc="114" dirty="0">
                <a:latin typeface="Microsoft Sans Serif"/>
                <a:cs typeface="Microsoft Sans Serif"/>
              </a:rPr>
              <a:t> </a:t>
            </a:r>
            <a:r>
              <a:rPr sz="1950" spc="45" dirty="0">
                <a:latin typeface="Microsoft Sans Serif"/>
                <a:cs typeface="Microsoft Sans Serif"/>
              </a:rPr>
              <a:t>the</a:t>
            </a:r>
            <a:r>
              <a:rPr sz="1950" spc="120" dirty="0">
                <a:latin typeface="Microsoft Sans Serif"/>
                <a:cs typeface="Microsoft Sans Serif"/>
              </a:rPr>
              <a:t> </a:t>
            </a:r>
            <a:r>
              <a:rPr sz="1950" spc="45" dirty="0">
                <a:latin typeface="Microsoft Sans Serif"/>
                <a:cs typeface="Microsoft Sans Serif"/>
              </a:rPr>
              <a:t>data.</a:t>
            </a:r>
            <a:r>
              <a:rPr sz="1950" spc="114" dirty="0">
                <a:latin typeface="Microsoft Sans Serif"/>
                <a:cs typeface="Microsoft Sans Serif"/>
              </a:rPr>
              <a:t> </a:t>
            </a:r>
            <a:r>
              <a:rPr sz="1950" dirty="0">
                <a:latin typeface="Microsoft Sans Serif"/>
                <a:cs typeface="Microsoft Sans Serif"/>
              </a:rPr>
              <a:t>describe</a:t>
            </a:r>
            <a:r>
              <a:rPr sz="1950" spc="120" dirty="0">
                <a:latin typeface="Microsoft Sans Serif"/>
                <a:cs typeface="Microsoft Sans Serif"/>
              </a:rPr>
              <a:t> </a:t>
            </a:r>
            <a:r>
              <a:rPr sz="1950" spc="60" dirty="0">
                <a:latin typeface="Microsoft Sans Serif"/>
                <a:cs typeface="Microsoft Sans Serif"/>
              </a:rPr>
              <a:t>property</a:t>
            </a:r>
            <a:r>
              <a:rPr sz="1950" spc="114" dirty="0">
                <a:latin typeface="Microsoft Sans Serif"/>
                <a:cs typeface="Microsoft Sans Serif"/>
              </a:rPr>
              <a:t> </a:t>
            </a:r>
            <a:r>
              <a:rPr sz="1950" spc="-55" dirty="0">
                <a:latin typeface="Microsoft Sans Serif"/>
                <a:cs typeface="Microsoft Sans Serif"/>
              </a:rPr>
              <a:t>is</a:t>
            </a:r>
            <a:r>
              <a:rPr sz="1950" spc="120" dirty="0">
                <a:latin typeface="Microsoft Sans Serif"/>
                <a:cs typeface="Microsoft Sans Serif"/>
              </a:rPr>
              <a:t> </a:t>
            </a:r>
            <a:r>
              <a:rPr sz="1950" spc="-30" dirty="0">
                <a:latin typeface="Microsoft Sans Serif"/>
                <a:cs typeface="Microsoft Sans Serif"/>
              </a:rPr>
              <a:t>used</a:t>
            </a:r>
            <a:r>
              <a:rPr sz="1950" spc="114" dirty="0">
                <a:latin typeface="Microsoft Sans Serif"/>
                <a:cs typeface="Microsoft Sans Serif"/>
              </a:rPr>
              <a:t> </a:t>
            </a:r>
            <a:r>
              <a:rPr sz="1950" spc="35" dirty="0">
                <a:latin typeface="Microsoft Sans Serif"/>
                <a:cs typeface="Microsoft Sans Serif"/>
              </a:rPr>
              <a:t>understand</a:t>
            </a:r>
            <a:r>
              <a:rPr sz="1950" spc="120" dirty="0">
                <a:latin typeface="Microsoft Sans Serif"/>
                <a:cs typeface="Microsoft Sans Serif"/>
              </a:rPr>
              <a:t> </a:t>
            </a:r>
            <a:r>
              <a:rPr sz="1950" spc="45" dirty="0">
                <a:latin typeface="Microsoft Sans Serif"/>
                <a:cs typeface="Microsoft Sans Serif"/>
              </a:rPr>
              <a:t>the</a:t>
            </a:r>
            <a:r>
              <a:rPr sz="1950" spc="114" dirty="0">
                <a:latin typeface="Microsoft Sans Serif"/>
                <a:cs typeface="Microsoft Sans Serif"/>
              </a:rPr>
              <a:t> </a:t>
            </a:r>
            <a:r>
              <a:rPr sz="1950" spc="15" dirty="0">
                <a:latin typeface="Microsoft Sans Serif"/>
                <a:cs typeface="Microsoft Sans Serif"/>
              </a:rPr>
              <a:t>statistics </a:t>
            </a:r>
            <a:r>
              <a:rPr sz="1950" spc="-500" dirty="0">
                <a:latin typeface="Microsoft Sans Serif"/>
                <a:cs typeface="Microsoft Sans Serif"/>
              </a:rPr>
              <a:t> </a:t>
            </a:r>
            <a:r>
              <a:rPr sz="1950" spc="110" dirty="0">
                <a:latin typeface="Microsoft Sans Serif"/>
                <a:cs typeface="Microsoft Sans Serif"/>
              </a:rPr>
              <a:t>that</a:t>
            </a:r>
            <a:r>
              <a:rPr sz="1950" spc="105" dirty="0">
                <a:latin typeface="Microsoft Sans Serif"/>
                <a:cs typeface="Microsoft Sans Serif"/>
              </a:rPr>
              <a:t> </a:t>
            </a:r>
            <a:r>
              <a:rPr sz="1950" dirty="0">
                <a:latin typeface="Microsoft Sans Serif"/>
                <a:cs typeface="Microsoft Sans Serif"/>
              </a:rPr>
              <a:t>summarize</a:t>
            </a:r>
            <a:r>
              <a:rPr sz="1950" spc="110" dirty="0">
                <a:latin typeface="Microsoft Sans Serif"/>
                <a:cs typeface="Microsoft Sans Serif"/>
              </a:rPr>
              <a:t> </a:t>
            </a:r>
            <a:r>
              <a:rPr sz="1950" spc="45" dirty="0">
                <a:latin typeface="Microsoft Sans Serif"/>
                <a:cs typeface="Microsoft Sans Serif"/>
              </a:rPr>
              <a:t>the</a:t>
            </a:r>
            <a:r>
              <a:rPr sz="1950" spc="110" dirty="0">
                <a:latin typeface="Microsoft Sans Serif"/>
                <a:cs typeface="Microsoft Sans Serif"/>
              </a:rPr>
              <a:t> </a:t>
            </a:r>
            <a:r>
              <a:rPr sz="1950" spc="40" dirty="0">
                <a:latin typeface="Microsoft Sans Serif"/>
                <a:cs typeface="Microsoft Sans Serif"/>
              </a:rPr>
              <a:t>central</a:t>
            </a:r>
            <a:r>
              <a:rPr sz="1950" spc="110" dirty="0">
                <a:latin typeface="Microsoft Sans Serif"/>
                <a:cs typeface="Microsoft Sans Serif"/>
              </a:rPr>
              <a:t> </a:t>
            </a:r>
            <a:r>
              <a:rPr sz="1950" spc="-10" dirty="0">
                <a:latin typeface="Microsoft Sans Serif"/>
                <a:cs typeface="Microsoft Sans Serif"/>
              </a:rPr>
              <a:t>tendency.</a:t>
            </a:r>
            <a:endParaRPr sz="1950">
              <a:latin typeface="Microsoft Sans Serif"/>
              <a:cs typeface="Microsoft Sans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3FA1D-CEA1-B040-E21D-F6C926FA1C36}"/>
              </a:ext>
            </a:extLst>
          </p:cNvPr>
          <p:cNvSpPr>
            <a:spLocks noGrp="1"/>
          </p:cNvSpPr>
          <p:nvPr>
            <p:ph type="title"/>
          </p:nvPr>
        </p:nvSpPr>
        <p:spPr>
          <a:xfrm>
            <a:off x="128401" y="174412"/>
            <a:ext cx="4991100" cy="553998"/>
          </a:xfrm>
        </p:spPr>
        <p:txBody>
          <a:bodyPr/>
          <a:lstStyle/>
          <a:p>
            <a:r>
              <a:rPr lang="en-US" sz="3600" dirty="0"/>
              <a:t>Visual EDA</a:t>
            </a:r>
            <a:endParaRPr lang="en-IN" sz="3600" dirty="0"/>
          </a:p>
        </p:txBody>
      </p:sp>
      <p:sp>
        <p:nvSpPr>
          <p:cNvPr id="3" name="Text Placeholder 2">
            <a:extLst>
              <a:ext uri="{FF2B5EF4-FFF2-40B4-BE49-F238E27FC236}">
                <a16:creationId xmlns:a16="http://schemas.microsoft.com/office/drawing/2014/main" id="{D3C1CF84-B6AB-5A28-1893-3C33FB0E9067}"/>
              </a:ext>
            </a:extLst>
          </p:cNvPr>
          <p:cNvSpPr>
            <a:spLocks noGrp="1"/>
          </p:cNvSpPr>
          <p:nvPr>
            <p:ph type="body" idx="1"/>
          </p:nvPr>
        </p:nvSpPr>
        <p:spPr>
          <a:xfrm>
            <a:off x="128401" y="1693408"/>
            <a:ext cx="18031197" cy="984885"/>
          </a:xfrm>
        </p:spPr>
        <p:txBody>
          <a:bodyPr/>
          <a:lstStyle/>
          <a:p>
            <a:r>
              <a:rPr lang="en-US" sz="3200" dirty="0"/>
              <a:t>Understanding the distribution of people’s age.</a:t>
            </a:r>
          </a:p>
          <a:p>
            <a:r>
              <a:rPr lang="en-IN" sz="3200" dirty="0"/>
              <a:t>Introspecting the total count of applicants based on their occupation</a:t>
            </a:r>
          </a:p>
        </p:txBody>
      </p:sp>
      <p:pic>
        <p:nvPicPr>
          <p:cNvPr id="5" name="Picture 4" descr="Chart, line chart&#10;&#10;Description automatically generated">
            <a:extLst>
              <a:ext uri="{FF2B5EF4-FFF2-40B4-BE49-F238E27FC236}">
                <a16:creationId xmlns:a16="http://schemas.microsoft.com/office/drawing/2014/main" id="{023F0E19-BB78-F878-908D-CAE2FC81A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19500"/>
            <a:ext cx="6934200" cy="4604760"/>
          </a:xfrm>
          <a:prstGeom prst="rect">
            <a:avLst/>
          </a:prstGeom>
        </p:spPr>
      </p:pic>
      <p:pic>
        <p:nvPicPr>
          <p:cNvPr id="7" name="Picture 6" descr="Chart, bar chart, histogram&#10;&#10;Description automatically generated">
            <a:extLst>
              <a:ext uri="{FF2B5EF4-FFF2-40B4-BE49-F238E27FC236}">
                <a16:creationId xmlns:a16="http://schemas.microsoft.com/office/drawing/2014/main" id="{9D075431-A76F-E9EE-3245-C146EDC53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9800" y="3619500"/>
            <a:ext cx="6705600" cy="4598844"/>
          </a:xfrm>
          <a:prstGeom prst="rect">
            <a:avLst/>
          </a:prstGeom>
        </p:spPr>
      </p:pic>
    </p:spTree>
    <p:extLst>
      <p:ext uri="{BB962C8B-B14F-4D97-AF65-F5344CB8AC3E}">
        <p14:creationId xmlns:p14="http://schemas.microsoft.com/office/powerpoint/2010/main" val="3290362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3FA1D-CEA1-B040-E21D-F6C926FA1C36}"/>
              </a:ext>
            </a:extLst>
          </p:cNvPr>
          <p:cNvSpPr>
            <a:spLocks noGrp="1"/>
          </p:cNvSpPr>
          <p:nvPr>
            <p:ph type="title"/>
          </p:nvPr>
        </p:nvSpPr>
        <p:spPr>
          <a:xfrm>
            <a:off x="128401" y="71173"/>
            <a:ext cx="4991100" cy="553998"/>
          </a:xfrm>
        </p:spPr>
        <p:txBody>
          <a:bodyPr/>
          <a:lstStyle/>
          <a:p>
            <a:r>
              <a:rPr lang="en-US" sz="3600" dirty="0"/>
              <a:t>Visual EDA (cont.)</a:t>
            </a:r>
            <a:endParaRPr lang="en-IN" sz="3600" dirty="0"/>
          </a:p>
        </p:txBody>
      </p:sp>
      <p:sp>
        <p:nvSpPr>
          <p:cNvPr id="3" name="Text Placeholder 2">
            <a:extLst>
              <a:ext uri="{FF2B5EF4-FFF2-40B4-BE49-F238E27FC236}">
                <a16:creationId xmlns:a16="http://schemas.microsoft.com/office/drawing/2014/main" id="{D3C1CF84-B6AB-5A28-1893-3C33FB0E9067}"/>
              </a:ext>
            </a:extLst>
          </p:cNvPr>
          <p:cNvSpPr>
            <a:spLocks noGrp="1"/>
          </p:cNvSpPr>
          <p:nvPr>
            <p:ph type="body" idx="1"/>
          </p:nvPr>
        </p:nvSpPr>
        <p:spPr>
          <a:xfrm>
            <a:off x="128401" y="952500"/>
            <a:ext cx="18031197" cy="492443"/>
          </a:xfrm>
        </p:spPr>
        <p:txBody>
          <a:bodyPr/>
          <a:lstStyle/>
          <a:p>
            <a:r>
              <a:rPr lang="en-US" sz="3200" dirty="0"/>
              <a:t>Total Annual Credit depending on gender.</a:t>
            </a:r>
          </a:p>
        </p:txBody>
      </p:sp>
      <p:pic>
        <p:nvPicPr>
          <p:cNvPr id="6" name="Picture 5" descr="Chart, box and whisker chart&#10;&#10;Description automatically generated">
            <a:extLst>
              <a:ext uri="{FF2B5EF4-FFF2-40B4-BE49-F238E27FC236}">
                <a16:creationId xmlns:a16="http://schemas.microsoft.com/office/drawing/2014/main" id="{B8725B98-DCB2-31C7-D061-26B20CB01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800" y="1943100"/>
            <a:ext cx="15416399" cy="7835512"/>
          </a:xfrm>
          <a:prstGeom prst="rect">
            <a:avLst/>
          </a:prstGeom>
        </p:spPr>
      </p:pic>
    </p:spTree>
    <p:extLst>
      <p:ext uri="{BB962C8B-B14F-4D97-AF65-F5344CB8AC3E}">
        <p14:creationId xmlns:p14="http://schemas.microsoft.com/office/powerpoint/2010/main" val="2242368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43305" y="2869137"/>
            <a:ext cx="13087349" cy="7019924"/>
          </a:xfrm>
          <a:prstGeom prst="rect">
            <a:avLst/>
          </a:prstGeom>
        </p:spPr>
      </p:pic>
      <p:sp>
        <p:nvSpPr>
          <p:cNvPr id="3" name="object 3"/>
          <p:cNvSpPr txBox="1">
            <a:spLocks noGrp="1"/>
          </p:cNvSpPr>
          <p:nvPr>
            <p:ph type="title"/>
          </p:nvPr>
        </p:nvSpPr>
        <p:spPr>
          <a:xfrm>
            <a:off x="128401" y="149045"/>
            <a:ext cx="11346180" cy="635000"/>
          </a:xfrm>
          <a:prstGeom prst="rect">
            <a:avLst/>
          </a:prstGeom>
        </p:spPr>
        <p:txBody>
          <a:bodyPr vert="horz" wrap="square" lIns="0" tIns="12700" rIns="0" bIns="0" rtlCol="0">
            <a:spAutoFit/>
          </a:bodyPr>
          <a:lstStyle/>
          <a:p>
            <a:pPr marL="12700">
              <a:lnSpc>
                <a:spcPct val="100000"/>
              </a:lnSpc>
              <a:spcBef>
                <a:spcPts val="100"/>
              </a:spcBef>
            </a:pPr>
            <a:r>
              <a:rPr sz="4000" spc="60" dirty="0">
                <a:latin typeface="Cambria"/>
                <a:cs typeface="Cambria"/>
              </a:rPr>
              <a:t>Models</a:t>
            </a:r>
            <a:r>
              <a:rPr sz="4000" spc="175" dirty="0">
                <a:latin typeface="Cambria"/>
                <a:cs typeface="Cambria"/>
              </a:rPr>
              <a:t> </a:t>
            </a:r>
            <a:r>
              <a:rPr sz="4000" spc="35" dirty="0">
                <a:latin typeface="Cambria"/>
                <a:cs typeface="Cambria"/>
              </a:rPr>
              <a:t>Used</a:t>
            </a:r>
            <a:r>
              <a:rPr sz="4000" spc="175" dirty="0">
                <a:latin typeface="Cambria"/>
                <a:cs typeface="Cambria"/>
              </a:rPr>
              <a:t> </a:t>
            </a:r>
            <a:r>
              <a:rPr sz="4000" spc="-155" dirty="0">
                <a:latin typeface="Cambria"/>
                <a:cs typeface="Cambria"/>
              </a:rPr>
              <a:t>&amp;</a:t>
            </a:r>
            <a:r>
              <a:rPr sz="4000" spc="175" dirty="0">
                <a:latin typeface="Cambria"/>
                <a:cs typeface="Cambria"/>
              </a:rPr>
              <a:t> </a:t>
            </a:r>
            <a:r>
              <a:rPr sz="4000" spc="15" dirty="0">
                <a:latin typeface="Cambria"/>
                <a:cs typeface="Cambria"/>
              </a:rPr>
              <a:t>Overview</a:t>
            </a:r>
            <a:r>
              <a:rPr sz="4000" spc="175" dirty="0">
                <a:latin typeface="Cambria"/>
                <a:cs typeface="Cambria"/>
              </a:rPr>
              <a:t> </a:t>
            </a:r>
            <a:r>
              <a:rPr sz="4000" spc="30" dirty="0">
                <a:latin typeface="Cambria"/>
                <a:cs typeface="Cambria"/>
              </a:rPr>
              <a:t>of</a:t>
            </a:r>
            <a:r>
              <a:rPr sz="4000" spc="175" dirty="0">
                <a:latin typeface="Cambria"/>
                <a:cs typeface="Cambria"/>
              </a:rPr>
              <a:t> </a:t>
            </a:r>
            <a:r>
              <a:rPr sz="4000" spc="110" dirty="0">
                <a:latin typeface="Cambria"/>
                <a:cs typeface="Cambria"/>
              </a:rPr>
              <a:t>Modeling</a:t>
            </a:r>
            <a:r>
              <a:rPr sz="4000" spc="175" dirty="0">
                <a:latin typeface="Cambria"/>
                <a:cs typeface="Cambria"/>
              </a:rPr>
              <a:t> </a:t>
            </a:r>
            <a:r>
              <a:rPr sz="4000" spc="55" dirty="0">
                <a:latin typeface="Cambria"/>
                <a:cs typeface="Cambria"/>
              </a:rPr>
              <a:t>Pipelines</a:t>
            </a:r>
            <a:endParaRPr sz="4000">
              <a:latin typeface="Cambria"/>
              <a:cs typeface="Cambria"/>
            </a:endParaRPr>
          </a:p>
        </p:txBody>
      </p:sp>
      <p:pic>
        <p:nvPicPr>
          <p:cNvPr id="4" name="object 4"/>
          <p:cNvPicPr/>
          <p:nvPr/>
        </p:nvPicPr>
        <p:blipFill>
          <a:blip r:embed="rId3" cstate="print"/>
          <a:stretch>
            <a:fillRect/>
          </a:stretch>
        </p:blipFill>
        <p:spPr>
          <a:xfrm>
            <a:off x="379226" y="1701950"/>
            <a:ext cx="66675" cy="66674"/>
          </a:xfrm>
          <a:prstGeom prst="rect">
            <a:avLst/>
          </a:prstGeom>
        </p:spPr>
      </p:pic>
      <p:pic>
        <p:nvPicPr>
          <p:cNvPr id="5" name="object 5"/>
          <p:cNvPicPr/>
          <p:nvPr/>
        </p:nvPicPr>
        <p:blipFill>
          <a:blip r:embed="rId3" cstate="print"/>
          <a:stretch>
            <a:fillRect/>
          </a:stretch>
        </p:blipFill>
        <p:spPr>
          <a:xfrm>
            <a:off x="379226" y="2054375"/>
            <a:ext cx="66675" cy="66674"/>
          </a:xfrm>
          <a:prstGeom prst="rect">
            <a:avLst/>
          </a:prstGeom>
        </p:spPr>
      </p:pic>
      <p:sp>
        <p:nvSpPr>
          <p:cNvPr id="6" name="object 6"/>
          <p:cNvSpPr txBox="1"/>
          <p:nvPr/>
        </p:nvSpPr>
        <p:spPr>
          <a:xfrm>
            <a:off x="128401" y="962056"/>
            <a:ext cx="14205585" cy="1797685"/>
          </a:xfrm>
          <a:prstGeom prst="rect">
            <a:avLst/>
          </a:prstGeom>
        </p:spPr>
        <p:txBody>
          <a:bodyPr vert="horz" wrap="square" lIns="0" tIns="12700" rIns="0" bIns="0" rtlCol="0">
            <a:spAutoFit/>
          </a:bodyPr>
          <a:lstStyle/>
          <a:p>
            <a:pPr marL="12700">
              <a:lnSpc>
                <a:spcPct val="100000"/>
              </a:lnSpc>
              <a:spcBef>
                <a:spcPts val="100"/>
              </a:spcBef>
            </a:pPr>
            <a:r>
              <a:rPr sz="2500" i="1" spc="-60" dirty="0">
                <a:latin typeface="Arial"/>
                <a:cs typeface="Arial"/>
              </a:rPr>
              <a:t>The</a:t>
            </a:r>
            <a:r>
              <a:rPr sz="2500" i="1" spc="55" dirty="0">
                <a:latin typeface="Arial"/>
                <a:cs typeface="Arial"/>
              </a:rPr>
              <a:t> </a:t>
            </a:r>
            <a:r>
              <a:rPr sz="2500" i="1" spc="-40" dirty="0">
                <a:latin typeface="Arial"/>
                <a:cs typeface="Arial"/>
              </a:rPr>
              <a:t>Baseline</a:t>
            </a:r>
            <a:r>
              <a:rPr sz="2500" i="1" spc="55" dirty="0">
                <a:latin typeface="Arial"/>
                <a:cs typeface="Arial"/>
              </a:rPr>
              <a:t> </a:t>
            </a:r>
            <a:r>
              <a:rPr sz="2500" i="1" spc="-60" dirty="0">
                <a:latin typeface="Arial"/>
                <a:cs typeface="Arial"/>
              </a:rPr>
              <a:t>modes</a:t>
            </a:r>
            <a:r>
              <a:rPr sz="2500" i="1" spc="60" dirty="0">
                <a:latin typeface="Arial"/>
                <a:cs typeface="Arial"/>
              </a:rPr>
              <a:t> </a:t>
            </a:r>
            <a:r>
              <a:rPr sz="2500" i="1" spc="-40" dirty="0">
                <a:latin typeface="Arial"/>
                <a:cs typeface="Arial"/>
              </a:rPr>
              <a:t>Used</a:t>
            </a:r>
            <a:r>
              <a:rPr sz="2500" i="1" spc="55" dirty="0">
                <a:latin typeface="Arial"/>
                <a:cs typeface="Arial"/>
              </a:rPr>
              <a:t> </a:t>
            </a:r>
            <a:r>
              <a:rPr sz="2500" i="1" spc="35" dirty="0">
                <a:latin typeface="Arial"/>
                <a:cs typeface="Arial"/>
              </a:rPr>
              <a:t>in</a:t>
            </a:r>
            <a:r>
              <a:rPr sz="2500" i="1" spc="60" dirty="0">
                <a:latin typeface="Arial"/>
                <a:cs typeface="Arial"/>
              </a:rPr>
              <a:t> </a:t>
            </a:r>
            <a:r>
              <a:rPr sz="2500" i="1" spc="10" dirty="0">
                <a:latin typeface="Arial"/>
                <a:cs typeface="Arial"/>
              </a:rPr>
              <a:t>this</a:t>
            </a:r>
            <a:r>
              <a:rPr sz="2500" i="1" spc="55" dirty="0">
                <a:latin typeface="Arial"/>
                <a:cs typeface="Arial"/>
              </a:rPr>
              <a:t> </a:t>
            </a:r>
            <a:r>
              <a:rPr sz="2500" i="1" spc="35" dirty="0">
                <a:latin typeface="Arial"/>
                <a:cs typeface="Arial"/>
              </a:rPr>
              <a:t>project</a:t>
            </a:r>
            <a:r>
              <a:rPr sz="2500" i="1" spc="55" dirty="0">
                <a:latin typeface="Arial"/>
                <a:cs typeface="Arial"/>
              </a:rPr>
              <a:t> </a:t>
            </a:r>
            <a:r>
              <a:rPr sz="2500" i="1" spc="25" dirty="0">
                <a:latin typeface="Arial"/>
                <a:cs typeface="Arial"/>
              </a:rPr>
              <a:t>currently</a:t>
            </a:r>
            <a:r>
              <a:rPr sz="2500" i="1" spc="60" dirty="0">
                <a:latin typeface="Arial"/>
                <a:cs typeface="Arial"/>
              </a:rPr>
              <a:t> </a:t>
            </a:r>
            <a:r>
              <a:rPr sz="2500" i="1" spc="-75" dirty="0">
                <a:latin typeface="Arial"/>
                <a:cs typeface="Arial"/>
              </a:rPr>
              <a:t>is</a:t>
            </a:r>
            <a:r>
              <a:rPr sz="2500" i="1" spc="55" dirty="0">
                <a:latin typeface="Arial"/>
                <a:cs typeface="Arial"/>
              </a:rPr>
              <a:t> </a:t>
            </a:r>
            <a:r>
              <a:rPr sz="2500" i="1" spc="-250" dirty="0">
                <a:latin typeface="Arial"/>
                <a:cs typeface="Arial"/>
              </a:rPr>
              <a:t>:</a:t>
            </a:r>
            <a:endParaRPr sz="2500">
              <a:latin typeface="Arial"/>
              <a:cs typeface="Arial"/>
            </a:endParaRPr>
          </a:p>
          <a:p>
            <a:pPr marL="441325" marR="11569700">
              <a:lnSpc>
                <a:spcPct val="118600"/>
              </a:lnSpc>
              <a:spcBef>
                <a:spcPts val="1090"/>
              </a:spcBef>
            </a:pPr>
            <a:r>
              <a:rPr sz="1950" spc="35" dirty="0">
                <a:latin typeface="Trebuchet MS"/>
                <a:cs typeface="Trebuchet MS"/>
              </a:rPr>
              <a:t>Logistic</a:t>
            </a:r>
            <a:r>
              <a:rPr sz="1950" spc="-5" dirty="0">
                <a:latin typeface="Trebuchet MS"/>
                <a:cs typeface="Trebuchet MS"/>
              </a:rPr>
              <a:t> </a:t>
            </a:r>
            <a:r>
              <a:rPr sz="1950" spc="35" dirty="0">
                <a:latin typeface="Trebuchet MS"/>
                <a:cs typeface="Trebuchet MS"/>
              </a:rPr>
              <a:t>Regression </a:t>
            </a:r>
            <a:r>
              <a:rPr sz="1950" spc="-575" dirty="0">
                <a:latin typeface="Trebuchet MS"/>
                <a:cs typeface="Trebuchet MS"/>
              </a:rPr>
              <a:t> </a:t>
            </a:r>
            <a:r>
              <a:rPr sz="1950" spc="80" dirty="0">
                <a:latin typeface="Trebuchet MS"/>
                <a:cs typeface="Trebuchet MS"/>
              </a:rPr>
              <a:t>Random</a:t>
            </a:r>
            <a:r>
              <a:rPr sz="1950" spc="30" dirty="0">
                <a:latin typeface="Trebuchet MS"/>
                <a:cs typeface="Trebuchet MS"/>
              </a:rPr>
              <a:t> </a:t>
            </a:r>
            <a:r>
              <a:rPr sz="1950" spc="15" dirty="0">
                <a:latin typeface="Trebuchet MS"/>
                <a:cs typeface="Trebuchet MS"/>
              </a:rPr>
              <a:t>Forest</a:t>
            </a:r>
            <a:endParaRPr sz="1950">
              <a:latin typeface="Trebuchet MS"/>
              <a:cs typeface="Trebuchet MS"/>
            </a:endParaRPr>
          </a:p>
          <a:p>
            <a:pPr marL="12700">
              <a:lnSpc>
                <a:spcPct val="100000"/>
              </a:lnSpc>
              <a:spcBef>
                <a:spcPts val="1310"/>
              </a:spcBef>
            </a:pPr>
            <a:r>
              <a:rPr sz="2500" i="1" spc="-60" dirty="0">
                <a:latin typeface="Arial"/>
                <a:cs typeface="Arial"/>
              </a:rPr>
              <a:t>The</a:t>
            </a:r>
            <a:r>
              <a:rPr sz="2500" i="1" spc="60" dirty="0">
                <a:latin typeface="Arial"/>
                <a:cs typeface="Arial"/>
              </a:rPr>
              <a:t> </a:t>
            </a:r>
            <a:r>
              <a:rPr sz="2500" i="1" dirty="0">
                <a:latin typeface="Arial"/>
                <a:cs typeface="Arial"/>
              </a:rPr>
              <a:t>experiment</a:t>
            </a:r>
            <a:r>
              <a:rPr sz="2500" i="1" spc="65" dirty="0">
                <a:latin typeface="Arial"/>
                <a:cs typeface="Arial"/>
              </a:rPr>
              <a:t> </a:t>
            </a:r>
            <a:r>
              <a:rPr sz="2500" i="1" spc="55" dirty="0">
                <a:latin typeface="Arial"/>
                <a:cs typeface="Arial"/>
              </a:rPr>
              <a:t>log</a:t>
            </a:r>
            <a:r>
              <a:rPr sz="2500" i="1" spc="60" dirty="0">
                <a:latin typeface="Arial"/>
                <a:cs typeface="Arial"/>
              </a:rPr>
              <a:t> </a:t>
            </a:r>
            <a:r>
              <a:rPr sz="2500" i="1" spc="10" dirty="0">
                <a:latin typeface="Arial"/>
                <a:cs typeface="Arial"/>
              </a:rPr>
              <a:t>recorded</a:t>
            </a:r>
            <a:r>
              <a:rPr sz="2500" i="1" spc="65" dirty="0">
                <a:latin typeface="Arial"/>
                <a:cs typeface="Arial"/>
              </a:rPr>
              <a:t> </a:t>
            </a:r>
            <a:r>
              <a:rPr sz="2500" i="1" spc="35" dirty="0">
                <a:latin typeface="Arial"/>
                <a:cs typeface="Arial"/>
              </a:rPr>
              <a:t>by</a:t>
            </a:r>
            <a:r>
              <a:rPr sz="2500" i="1" spc="65" dirty="0">
                <a:latin typeface="Arial"/>
                <a:cs typeface="Arial"/>
              </a:rPr>
              <a:t> </a:t>
            </a:r>
            <a:r>
              <a:rPr sz="2500" i="1" spc="-20" dirty="0">
                <a:latin typeface="Arial"/>
                <a:cs typeface="Arial"/>
              </a:rPr>
              <a:t>using</a:t>
            </a:r>
            <a:r>
              <a:rPr sz="2500" i="1" spc="60" dirty="0">
                <a:latin typeface="Arial"/>
                <a:cs typeface="Arial"/>
              </a:rPr>
              <a:t> </a:t>
            </a:r>
            <a:r>
              <a:rPr sz="2500" i="1" spc="-45" dirty="0">
                <a:latin typeface="Arial"/>
                <a:cs typeface="Arial"/>
              </a:rPr>
              <a:t>these</a:t>
            </a:r>
            <a:r>
              <a:rPr sz="2500" i="1" spc="65" dirty="0">
                <a:latin typeface="Arial"/>
                <a:cs typeface="Arial"/>
              </a:rPr>
              <a:t> </a:t>
            </a:r>
            <a:r>
              <a:rPr sz="2500" i="1" spc="-35" dirty="0">
                <a:latin typeface="Arial"/>
                <a:cs typeface="Arial"/>
              </a:rPr>
              <a:t>models</a:t>
            </a:r>
            <a:r>
              <a:rPr sz="2500" i="1" spc="60" dirty="0">
                <a:latin typeface="Arial"/>
                <a:cs typeface="Arial"/>
              </a:rPr>
              <a:t> </a:t>
            </a:r>
            <a:r>
              <a:rPr sz="2500" i="1" spc="55" dirty="0">
                <a:latin typeface="Arial"/>
                <a:cs typeface="Arial"/>
              </a:rPr>
              <a:t>and</a:t>
            </a:r>
            <a:r>
              <a:rPr sz="2500" i="1" spc="65" dirty="0">
                <a:latin typeface="Arial"/>
                <a:cs typeface="Arial"/>
              </a:rPr>
              <a:t> </a:t>
            </a:r>
            <a:r>
              <a:rPr sz="2500" i="1" spc="30" dirty="0">
                <a:latin typeface="Arial"/>
                <a:cs typeface="Arial"/>
              </a:rPr>
              <a:t>the</a:t>
            </a:r>
            <a:r>
              <a:rPr sz="2500" i="1" spc="65" dirty="0">
                <a:latin typeface="Arial"/>
                <a:cs typeface="Arial"/>
              </a:rPr>
              <a:t> </a:t>
            </a:r>
            <a:r>
              <a:rPr sz="2500" i="1" spc="-10" dirty="0">
                <a:latin typeface="Arial"/>
                <a:cs typeface="Arial"/>
              </a:rPr>
              <a:t>ROC</a:t>
            </a:r>
            <a:r>
              <a:rPr sz="2500" i="1" spc="60" dirty="0">
                <a:latin typeface="Arial"/>
                <a:cs typeface="Arial"/>
              </a:rPr>
              <a:t> </a:t>
            </a:r>
            <a:r>
              <a:rPr sz="2500" i="1" spc="-20" dirty="0">
                <a:latin typeface="Arial"/>
                <a:cs typeface="Arial"/>
              </a:rPr>
              <a:t>Curve</a:t>
            </a:r>
            <a:r>
              <a:rPr sz="2500" i="1" spc="65" dirty="0">
                <a:latin typeface="Arial"/>
                <a:cs typeface="Arial"/>
              </a:rPr>
              <a:t> </a:t>
            </a:r>
            <a:r>
              <a:rPr sz="2500" i="1" spc="50" dirty="0">
                <a:latin typeface="Arial"/>
                <a:cs typeface="Arial"/>
              </a:rPr>
              <a:t>obtained</a:t>
            </a:r>
            <a:r>
              <a:rPr sz="2500" i="1" spc="65" dirty="0">
                <a:latin typeface="Arial"/>
                <a:cs typeface="Arial"/>
              </a:rPr>
              <a:t> </a:t>
            </a:r>
            <a:r>
              <a:rPr sz="2500" i="1" spc="-75" dirty="0">
                <a:latin typeface="Arial"/>
                <a:cs typeface="Arial"/>
              </a:rPr>
              <a:t>is</a:t>
            </a:r>
            <a:r>
              <a:rPr sz="2500" i="1" spc="60" dirty="0">
                <a:latin typeface="Arial"/>
                <a:cs typeface="Arial"/>
              </a:rPr>
              <a:t> </a:t>
            </a:r>
            <a:r>
              <a:rPr sz="2500" i="1" spc="-5" dirty="0">
                <a:latin typeface="Arial"/>
                <a:cs typeface="Arial"/>
              </a:rPr>
              <a:t>snapped</a:t>
            </a:r>
            <a:r>
              <a:rPr sz="2500" i="1" spc="65" dirty="0">
                <a:latin typeface="Arial"/>
                <a:cs typeface="Arial"/>
              </a:rPr>
              <a:t> </a:t>
            </a:r>
            <a:r>
              <a:rPr sz="2500" i="1" spc="-15" dirty="0">
                <a:latin typeface="Arial"/>
                <a:cs typeface="Arial"/>
              </a:rPr>
              <a:t>below</a:t>
            </a:r>
            <a:endParaRPr sz="25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2922" y="1194699"/>
            <a:ext cx="13649324" cy="1714499"/>
          </a:xfrm>
          <a:prstGeom prst="rect">
            <a:avLst/>
          </a:prstGeom>
        </p:spPr>
      </p:pic>
      <p:pic>
        <p:nvPicPr>
          <p:cNvPr id="3" name="object 3"/>
          <p:cNvPicPr/>
          <p:nvPr/>
        </p:nvPicPr>
        <p:blipFill>
          <a:blip r:embed="rId3" cstate="print"/>
          <a:stretch>
            <a:fillRect/>
          </a:stretch>
        </p:blipFill>
        <p:spPr>
          <a:xfrm>
            <a:off x="1162494" y="5480605"/>
            <a:ext cx="5772149" cy="4600574"/>
          </a:xfrm>
          <a:prstGeom prst="rect">
            <a:avLst/>
          </a:prstGeom>
        </p:spPr>
      </p:pic>
      <p:pic>
        <p:nvPicPr>
          <p:cNvPr id="4" name="object 4"/>
          <p:cNvPicPr/>
          <p:nvPr/>
        </p:nvPicPr>
        <p:blipFill>
          <a:blip r:embed="rId4" cstate="print"/>
          <a:stretch>
            <a:fillRect/>
          </a:stretch>
        </p:blipFill>
        <p:spPr>
          <a:xfrm>
            <a:off x="11924500" y="5480605"/>
            <a:ext cx="5743574" cy="4600573"/>
          </a:xfrm>
          <a:prstGeom prst="rect">
            <a:avLst/>
          </a:prstGeom>
        </p:spPr>
      </p:pic>
      <p:sp>
        <p:nvSpPr>
          <p:cNvPr id="5" name="object 5"/>
          <p:cNvSpPr txBox="1">
            <a:spLocks noGrp="1"/>
          </p:cNvSpPr>
          <p:nvPr>
            <p:ph type="title"/>
          </p:nvPr>
        </p:nvSpPr>
        <p:spPr>
          <a:xfrm>
            <a:off x="128401" y="334351"/>
            <a:ext cx="13467080" cy="635000"/>
          </a:xfrm>
          <a:prstGeom prst="rect">
            <a:avLst/>
          </a:prstGeom>
        </p:spPr>
        <p:txBody>
          <a:bodyPr vert="horz" wrap="square" lIns="0" tIns="12700" rIns="0" bIns="0" rtlCol="0">
            <a:spAutoFit/>
          </a:bodyPr>
          <a:lstStyle/>
          <a:p>
            <a:pPr marL="12700">
              <a:lnSpc>
                <a:spcPct val="100000"/>
              </a:lnSpc>
              <a:spcBef>
                <a:spcPts val="100"/>
              </a:spcBef>
            </a:pPr>
            <a:r>
              <a:rPr sz="4000" spc="110" dirty="0">
                <a:latin typeface="Cambria"/>
                <a:cs typeface="Cambria"/>
              </a:rPr>
              <a:t>Log</a:t>
            </a:r>
            <a:r>
              <a:rPr sz="4000" spc="170" dirty="0">
                <a:latin typeface="Cambria"/>
                <a:cs typeface="Cambria"/>
              </a:rPr>
              <a:t> </a:t>
            </a:r>
            <a:r>
              <a:rPr sz="4000" spc="20" dirty="0">
                <a:latin typeface="Cambria"/>
                <a:cs typeface="Cambria"/>
              </a:rPr>
              <a:t>Loss</a:t>
            </a:r>
            <a:r>
              <a:rPr sz="4000" spc="175" dirty="0">
                <a:latin typeface="Cambria"/>
                <a:cs typeface="Cambria"/>
              </a:rPr>
              <a:t> </a:t>
            </a:r>
            <a:r>
              <a:rPr sz="4000" spc="105" dirty="0">
                <a:latin typeface="Cambria"/>
                <a:cs typeface="Cambria"/>
              </a:rPr>
              <a:t>Values</a:t>
            </a:r>
            <a:r>
              <a:rPr sz="4000" spc="175" dirty="0">
                <a:latin typeface="Cambria"/>
                <a:cs typeface="Cambria"/>
              </a:rPr>
              <a:t> </a:t>
            </a:r>
            <a:r>
              <a:rPr sz="4000" spc="-155" dirty="0">
                <a:latin typeface="Cambria"/>
                <a:cs typeface="Cambria"/>
              </a:rPr>
              <a:t>&amp;</a:t>
            </a:r>
            <a:r>
              <a:rPr sz="4000" spc="170" dirty="0">
                <a:latin typeface="Cambria"/>
                <a:cs typeface="Cambria"/>
              </a:rPr>
              <a:t> </a:t>
            </a:r>
            <a:r>
              <a:rPr sz="4000" spc="65" dirty="0">
                <a:latin typeface="Cambria"/>
                <a:cs typeface="Cambria"/>
              </a:rPr>
              <a:t>Confusion</a:t>
            </a:r>
            <a:r>
              <a:rPr sz="4000" spc="175" dirty="0">
                <a:latin typeface="Cambria"/>
                <a:cs typeface="Cambria"/>
              </a:rPr>
              <a:t> </a:t>
            </a:r>
            <a:r>
              <a:rPr sz="4000" spc="210" dirty="0">
                <a:latin typeface="Cambria"/>
                <a:cs typeface="Cambria"/>
              </a:rPr>
              <a:t>Matrix</a:t>
            </a:r>
            <a:r>
              <a:rPr sz="4000" spc="175" dirty="0">
                <a:latin typeface="Cambria"/>
                <a:cs typeface="Cambria"/>
              </a:rPr>
              <a:t> </a:t>
            </a:r>
            <a:r>
              <a:rPr sz="4000" spc="60" dirty="0">
                <a:latin typeface="Cambria"/>
                <a:cs typeface="Cambria"/>
              </a:rPr>
              <a:t>for</a:t>
            </a:r>
            <a:r>
              <a:rPr sz="4000" spc="170" dirty="0">
                <a:latin typeface="Cambria"/>
                <a:cs typeface="Cambria"/>
              </a:rPr>
              <a:t> </a:t>
            </a:r>
            <a:r>
              <a:rPr sz="4000" spc="65" dirty="0">
                <a:latin typeface="Cambria"/>
                <a:cs typeface="Cambria"/>
              </a:rPr>
              <a:t>the</a:t>
            </a:r>
            <a:r>
              <a:rPr sz="4000" spc="175" dirty="0">
                <a:latin typeface="Cambria"/>
                <a:cs typeface="Cambria"/>
              </a:rPr>
              <a:t> </a:t>
            </a:r>
            <a:r>
              <a:rPr sz="4000" spc="75" dirty="0">
                <a:latin typeface="Cambria"/>
                <a:cs typeface="Cambria"/>
              </a:rPr>
              <a:t>Model</a:t>
            </a:r>
            <a:r>
              <a:rPr sz="4000" spc="175" dirty="0">
                <a:latin typeface="Cambria"/>
                <a:cs typeface="Cambria"/>
              </a:rPr>
              <a:t> </a:t>
            </a:r>
            <a:r>
              <a:rPr sz="4000" spc="35" dirty="0">
                <a:latin typeface="Cambria"/>
                <a:cs typeface="Cambria"/>
              </a:rPr>
              <a:t>Used</a:t>
            </a:r>
            <a:endParaRPr sz="4000">
              <a:latin typeface="Cambria"/>
              <a:cs typeface="Cambria"/>
            </a:endParaRPr>
          </a:p>
        </p:txBody>
      </p:sp>
      <p:sp>
        <p:nvSpPr>
          <p:cNvPr id="6" name="object 6"/>
          <p:cNvSpPr txBox="1"/>
          <p:nvPr/>
        </p:nvSpPr>
        <p:spPr>
          <a:xfrm>
            <a:off x="128401" y="2855087"/>
            <a:ext cx="17323435" cy="2130425"/>
          </a:xfrm>
          <a:prstGeom prst="rect">
            <a:avLst/>
          </a:prstGeom>
        </p:spPr>
        <p:txBody>
          <a:bodyPr vert="horz" wrap="square" lIns="0" tIns="196850" rIns="0" bIns="0" rtlCol="0">
            <a:spAutoFit/>
          </a:bodyPr>
          <a:lstStyle/>
          <a:p>
            <a:pPr marL="12700">
              <a:lnSpc>
                <a:spcPct val="100000"/>
              </a:lnSpc>
              <a:spcBef>
                <a:spcPts val="1550"/>
              </a:spcBef>
            </a:pPr>
            <a:r>
              <a:rPr sz="2500" i="1" spc="-60" dirty="0">
                <a:latin typeface="Arial"/>
                <a:cs typeface="Arial"/>
              </a:rPr>
              <a:t>The</a:t>
            </a:r>
            <a:r>
              <a:rPr sz="2500" i="1" spc="55" dirty="0">
                <a:latin typeface="Arial"/>
                <a:cs typeface="Arial"/>
              </a:rPr>
              <a:t> </a:t>
            </a:r>
            <a:r>
              <a:rPr sz="2500" i="1" spc="40" dirty="0">
                <a:latin typeface="Arial"/>
                <a:cs typeface="Arial"/>
              </a:rPr>
              <a:t>prediction</a:t>
            </a:r>
            <a:r>
              <a:rPr sz="2500" i="1" spc="55" dirty="0">
                <a:latin typeface="Arial"/>
                <a:cs typeface="Arial"/>
              </a:rPr>
              <a:t> </a:t>
            </a:r>
            <a:r>
              <a:rPr sz="2500" i="1" spc="75" dirty="0">
                <a:latin typeface="Arial"/>
                <a:cs typeface="Arial"/>
              </a:rPr>
              <a:t>probability</a:t>
            </a:r>
            <a:r>
              <a:rPr sz="2500" i="1" spc="55" dirty="0">
                <a:latin typeface="Arial"/>
                <a:cs typeface="Arial"/>
              </a:rPr>
              <a:t> </a:t>
            </a:r>
            <a:r>
              <a:rPr sz="2500" i="1" spc="-75" dirty="0">
                <a:latin typeface="Arial"/>
                <a:cs typeface="Arial"/>
              </a:rPr>
              <a:t>is</a:t>
            </a:r>
            <a:r>
              <a:rPr sz="2500" i="1" spc="55" dirty="0">
                <a:latin typeface="Arial"/>
                <a:cs typeface="Arial"/>
              </a:rPr>
              <a:t> </a:t>
            </a:r>
            <a:r>
              <a:rPr sz="2500" i="1" spc="85" dirty="0">
                <a:latin typeface="Arial"/>
                <a:cs typeface="Arial"/>
              </a:rPr>
              <a:t>to</a:t>
            </a:r>
            <a:r>
              <a:rPr sz="2500" i="1" spc="55" dirty="0">
                <a:latin typeface="Arial"/>
                <a:cs typeface="Arial"/>
              </a:rPr>
              <a:t> </a:t>
            </a:r>
            <a:r>
              <a:rPr sz="2500" i="1" spc="30" dirty="0">
                <a:latin typeface="Arial"/>
                <a:cs typeface="Arial"/>
              </a:rPr>
              <a:t>the</a:t>
            </a:r>
            <a:r>
              <a:rPr sz="2500" i="1" spc="55" dirty="0">
                <a:latin typeface="Arial"/>
                <a:cs typeface="Arial"/>
              </a:rPr>
              <a:t> </a:t>
            </a:r>
            <a:r>
              <a:rPr sz="2500" i="1" spc="5" dirty="0">
                <a:latin typeface="Arial"/>
                <a:cs typeface="Arial"/>
              </a:rPr>
              <a:t>corresponding</a:t>
            </a:r>
            <a:r>
              <a:rPr sz="2500" i="1" spc="55" dirty="0">
                <a:latin typeface="Arial"/>
                <a:cs typeface="Arial"/>
              </a:rPr>
              <a:t> </a:t>
            </a:r>
            <a:r>
              <a:rPr sz="2500" i="1" spc="70" dirty="0">
                <a:latin typeface="Arial"/>
                <a:cs typeface="Arial"/>
              </a:rPr>
              <a:t>actual/true</a:t>
            </a:r>
            <a:r>
              <a:rPr sz="2500" i="1" spc="55" dirty="0">
                <a:latin typeface="Arial"/>
                <a:cs typeface="Arial"/>
              </a:rPr>
              <a:t> </a:t>
            </a:r>
            <a:r>
              <a:rPr sz="2500" i="1" spc="5" dirty="0">
                <a:latin typeface="Arial"/>
                <a:cs typeface="Arial"/>
              </a:rPr>
              <a:t>value</a:t>
            </a:r>
            <a:r>
              <a:rPr sz="2500" i="1" spc="55" dirty="0">
                <a:latin typeface="Arial"/>
                <a:cs typeface="Arial"/>
              </a:rPr>
              <a:t> </a:t>
            </a:r>
            <a:r>
              <a:rPr sz="2500" i="1" spc="-75" dirty="0">
                <a:latin typeface="Arial"/>
                <a:cs typeface="Arial"/>
              </a:rPr>
              <a:t>is</a:t>
            </a:r>
            <a:r>
              <a:rPr sz="2500" i="1" spc="55" dirty="0">
                <a:latin typeface="Arial"/>
                <a:cs typeface="Arial"/>
              </a:rPr>
              <a:t> </a:t>
            </a:r>
            <a:r>
              <a:rPr sz="2500" i="1" spc="-25" dirty="0">
                <a:latin typeface="Arial"/>
                <a:cs typeface="Arial"/>
              </a:rPr>
              <a:t>measured</a:t>
            </a:r>
            <a:r>
              <a:rPr sz="2500" i="1" spc="55" dirty="0">
                <a:latin typeface="Arial"/>
                <a:cs typeface="Arial"/>
              </a:rPr>
              <a:t> </a:t>
            </a:r>
            <a:r>
              <a:rPr sz="2500" i="1" spc="-20" dirty="0">
                <a:latin typeface="Arial"/>
                <a:cs typeface="Arial"/>
              </a:rPr>
              <a:t>here</a:t>
            </a:r>
            <a:endParaRPr sz="2500">
              <a:latin typeface="Arial"/>
              <a:cs typeface="Arial"/>
            </a:endParaRPr>
          </a:p>
          <a:p>
            <a:pPr marL="64135" marR="449580">
              <a:lnSpc>
                <a:spcPct val="114999"/>
              </a:lnSpc>
              <a:spcBef>
                <a:spcPts val="1000"/>
              </a:spcBef>
            </a:pPr>
            <a:r>
              <a:rPr sz="2500" i="1" spc="-60" dirty="0">
                <a:latin typeface="Arial"/>
                <a:cs typeface="Arial"/>
              </a:rPr>
              <a:t>The</a:t>
            </a:r>
            <a:r>
              <a:rPr sz="2500" i="1" spc="60" dirty="0">
                <a:latin typeface="Arial"/>
                <a:cs typeface="Arial"/>
              </a:rPr>
              <a:t> </a:t>
            </a:r>
            <a:r>
              <a:rPr sz="2500" i="1" spc="10" dirty="0">
                <a:latin typeface="Arial"/>
                <a:cs typeface="Arial"/>
              </a:rPr>
              <a:t>correct</a:t>
            </a:r>
            <a:r>
              <a:rPr sz="2500" i="1" spc="60" dirty="0">
                <a:latin typeface="Arial"/>
                <a:cs typeface="Arial"/>
              </a:rPr>
              <a:t> </a:t>
            </a:r>
            <a:r>
              <a:rPr sz="2500" i="1" spc="55" dirty="0">
                <a:latin typeface="Arial"/>
                <a:cs typeface="Arial"/>
              </a:rPr>
              <a:t>and</a:t>
            </a:r>
            <a:r>
              <a:rPr sz="2500" i="1" spc="65" dirty="0">
                <a:latin typeface="Arial"/>
                <a:cs typeface="Arial"/>
              </a:rPr>
              <a:t> </a:t>
            </a:r>
            <a:r>
              <a:rPr sz="2500" i="1" spc="15" dirty="0">
                <a:latin typeface="Arial"/>
                <a:cs typeface="Arial"/>
              </a:rPr>
              <a:t>incorrect</a:t>
            </a:r>
            <a:r>
              <a:rPr sz="2500" i="1" spc="60" dirty="0">
                <a:latin typeface="Arial"/>
                <a:cs typeface="Arial"/>
              </a:rPr>
              <a:t> </a:t>
            </a:r>
            <a:r>
              <a:rPr sz="2500" i="1" spc="15" dirty="0">
                <a:latin typeface="Arial"/>
                <a:cs typeface="Arial"/>
              </a:rPr>
              <a:t>predictions</a:t>
            </a:r>
            <a:r>
              <a:rPr sz="2500" i="1" spc="60" dirty="0">
                <a:latin typeface="Arial"/>
                <a:cs typeface="Arial"/>
              </a:rPr>
              <a:t> </a:t>
            </a:r>
            <a:r>
              <a:rPr sz="2500" i="1" spc="30" dirty="0">
                <a:latin typeface="Arial"/>
                <a:cs typeface="Arial"/>
              </a:rPr>
              <a:t>are</a:t>
            </a:r>
            <a:r>
              <a:rPr sz="2500" i="1" spc="65" dirty="0">
                <a:latin typeface="Arial"/>
                <a:cs typeface="Arial"/>
              </a:rPr>
              <a:t> </a:t>
            </a:r>
            <a:r>
              <a:rPr sz="2500" i="1" spc="-15" dirty="0">
                <a:latin typeface="Arial"/>
                <a:cs typeface="Arial"/>
              </a:rPr>
              <a:t>summarized</a:t>
            </a:r>
            <a:r>
              <a:rPr sz="2500" i="1" spc="60" dirty="0">
                <a:latin typeface="Arial"/>
                <a:cs typeface="Arial"/>
              </a:rPr>
              <a:t> </a:t>
            </a:r>
            <a:r>
              <a:rPr sz="2500" i="1" spc="35" dirty="0">
                <a:latin typeface="Arial"/>
                <a:cs typeface="Arial"/>
              </a:rPr>
              <a:t>with</a:t>
            </a:r>
            <a:r>
              <a:rPr sz="2500" i="1" spc="60" dirty="0">
                <a:latin typeface="Arial"/>
                <a:cs typeface="Arial"/>
              </a:rPr>
              <a:t> </a:t>
            </a:r>
            <a:r>
              <a:rPr sz="2500" i="1" spc="5" dirty="0">
                <a:latin typeface="Arial"/>
                <a:cs typeface="Arial"/>
              </a:rPr>
              <a:t>count</a:t>
            </a:r>
            <a:r>
              <a:rPr sz="2500" i="1" spc="65" dirty="0">
                <a:latin typeface="Arial"/>
                <a:cs typeface="Arial"/>
              </a:rPr>
              <a:t> </a:t>
            </a:r>
            <a:r>
              <a:rPr sz="2500" i="1" spc="-35" dirty="0">
                <a:latin typeface="Arial"/>
                <a:cs typeface="Arial"/>
              </a:rPr>
              <a:t>values</a:t>
            </a:r>
            <a:r>
              <a:rPr sz="2500" i="1" spc="60" dirty="0">
                <a:latin typeface="Arial"/>
                <a:cs typeface="Arial"/>
              </a:rPr>
              <a:t> </a:t>
            </a:r>
            <a:r>
              <a:rPr sz="2500" i="1" spc="55" dirty="0">
                <a:latin typeface="Arial"/>
                <a:cs typeface="Arial"/>
              </a:rPr>
              <a:t>and</a:t>
            </a:r>
            <a:r>
              <a:rPr sz="2500" i="1" spc="60" dirty="0">
                <a:latin typeface="Arial"/>
                <a:cs typeface="Arial"/>
              </a:rPr>
              <a:t> </a:t>
            </a:r>
            <a:r>
              <a:rPr sz="2500" i="1" spc="10" dirty="0">
                <a:latin typeface="Arial"/>
                <a:cs typeface="Arial"/>
              </a:rPr>
              <a:t>broken</a:t>
            </a:r>
            <a:r>
              <a:rPr sz="2500" i="1" spc="65" dirty="0">
                <a:latin typeface="Arial"/>
                <a:cs typeface="Arial"/>
              </a:rPr>
              <a:t> </a:t>
            </a:r>
            <a:r>
              <a:rPr sz="2500" i="1" spc="-20" dirty="0">
                <a:latin typeface="Arial"/>
                <a:cs typeface="Arial"/>
              </a:rPr>
              <a:t>down</a:t>
            </a:r>
            <a:r>
              <a:rPr sz="2500" i="1" spc="60" dirty="0">
                <a:latin typeface="Arial"/>
                <a:cs typeface="Arial"/>
              </a:rPr>
              <a:t> </a:t>
            </a:r>
            <a:r>
              <a:rPr sz="2500" i="1" spc="35" dirty="0">
                <a:latin typeface="Arial"/>
                <a:cs typeface="Arial"/>
              </a:rPr>
              <a:t>by</a:t>
            </a:r>
            <a:r>
              <a:rPr sz="2500" i="1" spc="60" dirty="0">
                <a:latin typeface="Arial"/>
                <a:cs typeface="Arial"/>
              </a:rPr>
              <a:t> </a:t>
            </a:r>
            <a:r>
              <a:rPr sz="2500" i="1" spc="-30" dirty="0">
                <a:latin typeface="Arial"/>
                <a:cs typeface="Arial"/>
              </a:rPr>
              <a:t>each</a:t>
            </a:r>
            <a:r>
              <a:rPr sz="2500" i="1" spc="65" dirty="0">
                <a:latin typeface="Arial"/>
                <a:cs typeface="Arial"/>
              </a:rPr>
              <a:t> </a:t>
            </a:r>
            <a:r>
              <a:rPr sz="2500" i="1" spc="-80" dirty="0">
                <a:latin typeface="Arial"/>
                <a:cs typeface="Arial"/>
              </a:rPr>
              <a:t>class</a:t>
            </a:r>
            <a:r>
              <a:rPr sz="2500" i="1" spc="60" dirty="0">
                <a:latin typeface="Arial"/>
                <a:cs typeface="Arial"/>
              </a:rPr>
              <a:t> </a:t>
            </a:r>
            <a:r>
              <a:rPr sz="2500" i="1" spc="35" dirty="0">
                <a:latin typeface="Arial"/>
                <a:cs typeface="Arial"/>
              </a:rPr>
              <a:t>in</a:t>
            </a:r>
            <a:r>
              <a:rPr sz="2500" i="1" spc="60" dirty="0">
                <a:latin typeface="Arial"/>
                <a:cs typeface="Arial"/>
              </a:rPr>
              <a:t> </a:t>
            </a:r>
            <a:r>
              <a:rPr sz="2500" i="1" spc="30" dirty="0">
                <a:latin typeface="Arial"/>
                <a:cs typeface="Arial"/>
              </a:rPr>
              <a:t>the</a:t>
            </a:r>
            <a:r>
              <a:rPr sz="2500" i="1" spc="65" dirty="0">
                <a:latin typeface="Arial"/>
                <a:cs typeface="Arial"/>
              </a:rPr>
              <a:t> </a:t>
            </a:r>
            <a:r>
              <a:rPr sz="2500" i="1" spc="75" dirty="0">
                <a:latin typeface="Arial"/>
                <a:cs typeface="Arial"/>
              </a:rPr>
              <a:t>form</a:t>
            </a:r>
            <a:r>
              <a:rPr sz="2500" i="1" spc="60" dirty="0">
                <a:latin typeface="Arial"/>
                <a:cs typeface="Arial"/>
              </a:rPr>
              <a:t> </a:t>
            </a:r>
            <a:r>
              <a:rPr sz="2500" i="1" spc="110" dirty="0">
                <a:latin typeface="Arial"/>
                <a:cs typeface="Arial"/>
              </a:rPr>
              <a:t>of </a:t>
            </a:r>
            <a:r>
              <a:rPr sz="2500" i="1" spc="-680" dirty="0">
                <a:latin typeface="Arial"/>
                <a:cs typeface="Arial"/>
              </a:rPr>
              <a:t> </a:t>
            </a:r>
            <a:r>
              <a:rPr sz="2500" i="1" spc="-15" dirty="0">
                <a:latin typeface="Arial"/>
                <a:cs typeface="Arial"/>
              </a:rPr>
              <a:t>confusion</a:t>
            </a:r>
            <a:r>
              <a:rPr sz="2500" i="1" spc="50" dirty="0">
                <a:latin typeface="Arial"/>
                <a:cs typeface="Arial"/>
              </a:rPr>
              <a:t> </a:t>
            </a:r>
            <a:r>
              <a:rPr sz="2500" i="1" spc="95" dirty="0">
                <a:latin typeface="Arial"/>
                <a:cs typeface="Arial"/>
              </a:rPr>
              <a:t>Matrix</a:t>
            </a:r>
            <a:endParaRPr sz="2500">
              <a:latin typeface="Arial"/>
              <a:cs typeface="Arial"/>
            </a:endParaRPr>
          </a:p>
          <a:p>
            <a:pPr marL="64135">
              <a:lnSpc>
                <a:spcPct val="100000"/>
              </a:lnSpc>
              <a:spcBef>
                <a:spcPts val="1225"/>
              </a:spcBef>
              <a:tabLst>
                <a:tab pos="11334115" algn="l"/>
              </a:tabLst>
            </a:pPr>
            <a:r>
              <a:rPr sz="2500" b="1" i="1" u="heavy" spc="-100" dirty="0">
                <a:uFill>
                  <a:solidFill>
                    <a:srgbClr val="000000"/>
                  </a:solidFill>
                </a:uFill>
                <a:latin typeface="Trebuchet MS"/>
                <a:cs typeface="Trebuchet MS"/>
              </a:rPr>
              <a:t>The</a:t>
            </a:r>
            <a:r>
              <a:rPr sz="2500" b="1" i="1" u="heavy" spc="5" dirty="0">
                <a:uFill>
                  <a:solidFill>
                    <a:srgbClr val="000000"/>
                  </a:solidFill>
                </a:uFill>
                <a:latin typeface="Trebuchet MS"/>
                <a:cs typeface="Trebuchet MS"/>
              </a:rPr>
              <a:t> </a:t>
            </a:r>
            <a:r>
              <a:rPr sz="2500" b="1" i="1" u="heavy" spc="-15" dirty="0">
                <a:uFill>
                  <a:solidFill>
                    <a:srgbClr val="000000"/>
                  </a:solidFill>
                </a:uFill>
                <a:latin typeface="Trebuchet MS"/>
                <a:cs typeface="Trebuchet MS"/>
              </a:rPr>
              <a:t>Confusion</a:t>
            </a:r>
            <a:r>
              <a:rPr sz="2500" b="1" i="1" u="heavy" spc="10" dirty="0">
                <a:uFill>
                  <a:solidFill>
                    <a:srgbClr val="000000"/>
                  </a:solidFill>
                </a:uFill>
                <a:latin typeface="Trebuchet MS"/>
                <a:cs typeface="Trebuchet MS"/>
              </a:rPr>
              <a:t> </a:t>
            </a:r>
            <a:r>
              <a:rPr sz="2500" b="1" i="1" u="heavy" spc="-110" dirty="0">
                <a:uFill>
                  <a:solidFill>
                    <a:srgbClr val="000000"/>
                  </a:solidFill>
                </a:uFill>
                <a:latin typeface="Trebuchet MS"/>
                <a:cs typeface="Trebuchet MS"/>
              </a:rPr>
              <a:t>matrix</a:t>
            </a:r>
            <a:r>
              <a:rPr sz="2500" b="1" i="1" u="heavy" spc="10" dirty="0">
                <a:uFill>
                  <a:solidFill>
                    <a:srgbClr val="000000"/>
                  </a:solidFill>
                </a:uFill>
                <a:latin typeface="Trebuchet MS"/>
                <a:cs typeface="Trebuchet MS"/>
              </a:rPr>
              <a:t> </a:t>
            </a:r>
            <a:r>
              <a:rPr sz="2500" b="1" i="1" u="heavy" spc="-70" dirty="0">
                <a:uFill>
                  <a:solidFill>
                    <a:srgbClr val="000000"/>
                  </a:solidFill>
                </a:uFill>
                <a:latin typeface="Trebuchet MS"/>
                <a:cs typeface="Trebuchet MS"/>
              </a:rPr>
              <a:t>for</a:t>
            </a:r>
            <a:r>
              <a:rPr sz="2500" b="1" i="1" u="heavy" spc="10" dirty="0">
                <a:uFill>
                  <a:solidFill>
                    <a:srgbClr val="000000"/>
                  </a:solidFill>
                </a:uFill>
                <a:latin typeface="Trebuchet MS"/>
                <a:cs typeface="Trebuchet MS"/>
              </a:rPr>
              <a:t> </a:t>
            </a:r>
            <a:r>
              <a:rPr sz="2500" b="1" i="1" u="heavy" spc="-30" dirty="0">
                <a:uFill>
                  <a:solidFill>
                    <a:srgbClr val="000000"/>
                  </a:solidFill>
                </a:uFill>
                <a:latin typeface="Trebuchet MS"/>
                <a:cs typeface="Trebuchet MS"/>
              </a:rPr>
              <a:t>Lo</a:t>
            </a:r>
            <a:r>
              <a:rPr sz="2500" b="1" i="1" spc="-30" dirty="0">
                <a:latin typeface="Trebuchet MS"/>
                <a:cs typeface="Trebuchet MS"/>
              </a:rPr>
              <a:t>g</a:t>
            </a:r>
            <a:r>
              <a:rPr sz="2500" b="1" i="1" u="heavy" spc="-30" dirty="0">
                <a:uFill>
                  <a:solidFill>
                    <a:srgbClr val="000000"/>
                  </a:solidFill>
                </a:uFill>
                <a:latin typeface="Trebuchet MS"/>
                <a:cs typeface="Trebuchet MS"/>
              </a:rPr>
              <a:t>istic</a:t>
            </a:r>
            <a:r>
              <a:rPr sz="2500" b="1" i="1" u="heavy" spc="5" dirty="0">
                <a:uFill>
                  <a:solidFill>
                    <a:srgbClr val="000000"/>
                  </a:solidFill>
                </a:uFill>
                <a:latin typeface="Trebuchet MS"/>
                <a:cs typeface="Trebuchet MS"/>
              </a:rPr>
              <a:t> </a:t>
            </a:r>
            <a:r>
              <a:rPr sz="2500" b="1" i="1" u="heavy" spc="-30" dirty="0">
                <a:uFill>
                  <a:solidFill>
                    <a:srgbClr val="000000"/>
                  </a:solidFill>
                </a:uFill>
                <a:latin typeface="Trebuchet MS"/>
                <a:cs typeface="Trebuchet MS"/>
              </a:rPr>
              <a:t>Regression</a:t>
            </a:r>
            <a:r>
              <a:rPr sz="2500" b="1" i="1" spc="-30" dirty="0">
                <a:latin typeface="Trebuchet MS"/>
                <a:cs typeface="Trebuchet MS"/>
              </a:rPr>
              <a:t>	</a:t>
            </a:r>
            <a:r>
              <a:rPr sz="2500" b="1" i="1" u="heavy" spc="-100" dirty="0">
                <a:uFill>
                  <a:solidFill>
                    <a:srgbClr val="000000"/>
                  </a:solidFill>
                </a:uFill>
                <a:latin typeface="Trebuchet MS"/>
                <a:cs typeface="Trebuchet MS"/>
              </a:rPr>
              <a:t>The</a:t>
            </a:r>
            <a:r>
              <a:rPr sz="2500" b="1" i="1" u="heavy" spc="-5" dirty="0">
                <a:uFill>
                  <a:solidFill>
                    <a:srgbClr val="000000"/>
                  </a:solidFill>
                </a:uFill>
                <a:latin typeface="Trebuchet MS"/>
                <a:cs typeface="Trebuchet MS"/>
              </a:rPr>
              <a:t> </a:t>
            </a:r>
            <a:r>
              <a:rPr sz="2500" b="1" i="1" u="heavy" spc="-15" dirty="0">
                <a:uFill>
                  <a:solidFill>
                    <a:srgbClr val="000000"/>
                  </a:solidFill>
                </a:uFill>
                <a:latin typeface="Trebuchet MS"/>
                <a:cs typeface="Trebuchet MS"/>
              </a:rPr>
              <a:t>Confusion</a:t>
            </a:r>
            <a:r>
              <a:rPr sz="2500" b="1" i="1" u="heavy" spc="-5" dirty="0">
                <a:uFill>
                  <a:solidFill>
                    <a:srgbClr val="000000"/>
                  </a:solidFill>
                </a:uFill>
                <a:latin typeface="Trebuchet MS"/>
                <a:cs typeface="Trebuchet MS"/>
              </a:rPr>
              <a:t> </a:t>
            </a:r>
            <a:r>
              <a:rPr sz="2500" b="1" i="1" u="heavy" spc="-110" dirty="0">
                <a:uFill>
                  <a:solidFill>
                    <a:srgbClr val="000000"/>
                  </a:solidFill>
                </a:uFill>
                <a:latin typeface="Trebuchet MS"/>
                <a:cs typeface="Trebuchet MS"/>
              </a:rPr>
              <a:t>matrix</a:t>
            </a:r>
            <a:r>
              <a:rPr sz="2500" b="1" i="1" u="heavy" dirty="0">
                <a:uFill>
                  <a:solidFill>
                    <a:srgbClr val="000000"/>
                  </a:solidFill>
                </a:uFill>
                <a:latin typeface="Trebuchet MS"/>
                <a:cs typeface="Trebuchet MS"/>
              </a:rPr>
              <a:t> </a:t>
            </a:r>
            <a:r>
              <a:rPr sz="2500" b="1" i="1" u="heavy" spc="-70" dirty="0">
                <a:uFill>
                  <a:solidFill>
                    <a:srgbClr val="000000"/>
                  </a:solidFill>
                </a:uFill>
                <a:latin typeface="Trebuchet MS"/>
                <a:cs typeface="Trebuchet MS"/>
              </a:rPr>
              <a:t>for</a:t>
            </a:r>
            <a:r>
              <a:rPr sz="2500" b="1" i="1" u="heavy" spc="-5" dirty="0">
                <a:uFill>
                  <a:solidFill>
                    <a:srgbClr val="000000"/>
                  </a:solidFill>
                </a:uFill>
                <a:latin typeface="Trebuchet MS"/>
                <a:cs typeface="Trebuchet MS"/>
              </a:rPr>
              <a:t> </a:t>
            </a:r>
            <a:r>
              <a:rPr sz="2500" b="1" i="1" u="heavy" spc="25" dirty="0">
                <a:uFill>
                  <a:solidFill>
                    <a:srgbClr val="000000"/>
                  </a:solidFill>
                </a:uFill>
                <a:latin typeface="Trebuchet MS"/>
                <a:cs typeface="Trebuchet MS"/>
              </a:rPr>
              <a:t>Random</a:t>
            </a:r>
            <a:r>
              <a:rPr sz="2500" b="1" i="1" u="heavy" spc="-5" dirty="0">
                <a:uFill>
                  <a:solidFill>
                    <a:srgbClr val="000000"/>
                  </a:solidFill>
                </a:uFill>
                <a:latin typeface="Trebuchet MS"/>
                <a:cs typeface="Trebuchet MS"/>
              </a:rPr>
              <a:t> </a:t>
            </a:r>
            <a:r>
              <a:rPr sz="2500" b="1" i="1" u="heavy" spc="-80" dirty="0">
                <a:uFill>
                  <a:solidFill>
                    <a:srgbClr val="000000"/>
                  </a:solidFill>
                </a:uFill>
                <a:latin typeface="Trebuchet MS"/>
                <a:cs typeface="Trebuchet MS"/>
              </a:rPr>
              <a:t>Forest</a:t>
            </a:r>
            <a:endParaRPr sz="25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TotalTime>
  <Words>1239</Words>
  <Application>Microsoft Office PowerPoint</Application>
  <PresentationFormat>Custom</PresentationFormat>
  <Paragraphs>59</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Cambria</vt:lpstr>
      <vt:lpstr>Lucida Sans Unicode</vt:lpstr>
      <vt:lpstr>Microsoft Sans Serif</vt:lpstr>
      <vt:lpstr>Tahoma</vt:lpstr>
      <vt:lpstr>Times New Roman</vt:lpstr>
      <vt:lpstr>Trebuchet MS</vt:lpstr>
      <vt:lpstr>Office Theme</vt:lpstr>
      <vt:lpstr>Project Name: Final Project HCDR - FP Phase 3 (Feature Engineering) Group Name: FP_GroupN_9</vt:lpstr>
      <vt:lpstr>Project Abstract</vt:lpstr>
      <vt:lpstr>Project Description (Contd)</vt:lpstr>
      <vt:lpstr>Present Tasks that are done</vt:lpstr>
      <vt:lpstr>1. Determining the statistical information</vt:lpstr>
      <vt:lpstr>Visual EDA</vt:lpstr>
      <vt:lpstr>Visual EDA (cont.)</vt:lpstr>
      <vt:lpstr>Models Used &amp; Overview of Modeling Pipelines</vt:lpstr>
      <vt:lpstr>Log Loss Values &amp; Confusion Matrix for the Model Used</vt:lpstr>
      <vt:lpstr>Feature Engineering</vt:lpstr>
      <vt:lpstr>New features we engineered</vt:lpstr>
      <vt:lpstr>Hyperparameter tuning</vt:lpstr>
      <vt:lpstr>Results</vt:lpstr>
      <vt:lpstr>Conclusion In a nutshell, the goal of the Home Credit Default Risk Initiative is to accurately forecast whether or not a client will return a  debt. The characteristics of a target dataset is shown by performing EDA Analysis with respect to different pairwise  parameters like gender difference, house or car ownership, and occupations of target vs non-target data. On analyzing all  these, the results indicated that the count of women in borrowers and target sectors dominating the count of men. The Income  of men is higher than of women. Coming to the Loan approval part, considering the previous data studied, More men got their  Loan approved than women. Most of the people who got their loan approved were from unaccompanied suite.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memBERS</dc:title>
  <dc:creator>Dhanush B Raj</dc:creator>
  <cp:keywords>DAFTVU-PTrk,BAD5_XBsq7Y</cp:keywords>
  <cp:lastModifiedBy>P B, Hrithik</cp:lastModifiedBy>
  <cp:revision>7</cp:revision>
  <dcterms:created xsi:type="dcterms:W3CDTF">2022-11-30T04:06:40Z</dcterms:created>
  <dcterms:modified xsi:type="dcterms:W3CDTF">2022-12-08T06:57:14Z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2022-11-30T00:00:00Z</vt:filetime>
  </property>
  <property fmtid="{D5CDD505-2E9C-101B-9397-08002B2CF9AE}" pid="3" name="Creator">
    <vt:lpwstr>Canva</vt:lpwstr>
  </property>
  <property fmtid="{D5CDD505-2E9C-101B-9397-08002B2CF9AE}" pid="4" name="LastSaved">
    <vt:filetime>2022-11-30T00:00:00Z</vt:filetime>
  </property>
</Properties>
</file>