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0" r:id="rId18"/>
    <p:sldId id="272" r:id="rId19"/>
    <p:sldId id="275" r:id="rId20"/>
    <p:sldId id="271" r:id="rId21"/>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18" name="Title Text"/>
          <p:cNvSpPr txBox="1">
            <a:spLocks noGrp="1"/>
          </p:cNvSpPr>
          <p:nvPr>
            <p:ph type="title"/>
          </p:nvPr>
        </p:nvSpPr>
        <p:spPr>
          <a:xfrm>
            <a:off x="1371600" y="3188970"/>
            <a:ext cx="15544800" cy="2160272"/>
          </a:xfrm>
          <a:prstGeom prst="rect">
            <a:avLst/>
          </a:prstGeom>
        </p:spPr>
        <p:txBody>
          <a:bodyPr/>
          <a:lstStyle/>
          <a:p>
            <a:r>
              <a:t>Title Text</a:t>
            </a:r>
          </a:p>
        </p:txBody>
      </p:sp>
      <p:sp>
        <p:nvSpPr>
          <p:cNvPr id="19" name="Body Level One…"/>
          <p:cNvSpPr txBox="1">
            <a:spLocks noGrp="1"/>
          </p:cNvSpPr>
          <p:nvPr>
            <p:ph type="body" sz="quarter" idx="1"/>
          </p:nvPr>
        </p:nvSpPr>
        <p:spPr>
          <a:xfrm>
            <a:off x="2743200" y="5760720"/>
            <a:ext cx="12801600" cy="257175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7"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sz="half" idx="1"/>
          </p:nvPr>
        </p:nvSpPr>
        <p:spPr>
          <a:xfrm>
            <a:off x="128401" y="2855086"/>
            <a:ext cx="18031199" cy="21304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46"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5"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p:cNvSpPr/>
          <p:nvPr/>
        </p:nvSpPr>
        <p:spPr>
          <a:xfrm>
            <a:off x="-2" y="-2"/>
            <a:ext cx="18288001" cy="9924052"/>
          </a:xfrm>
          <a:prstGeom prst="rect">
            <a:avLst/>
          </a:prstGeom>
          <a:solidFill>
            <a:srgbClr val="DDDEDE"/>
          </a:solidFill>
          <a:ln w="12700">
            <a:miter lim="400000"/>
          </a:ln>
        </p:spPr>
        <p:txBody>
          <a:bodyPr lIns="45718" tIns="45718" rIns="45718" bIns="45718"/>
          <a:lstStyle/>
          <a:p>
            <a:endParaRPr/>
          </a:p>
        </p:txBody>
      </p:sp>
      <p:sp>
        <p:nvSpPr>
          <p:cNvPr id="3" name="bg object 17"/>
          <p:cNvSpPr/>
          <p:nvPr/>
        </p:nvSpPr>
        <p:spPr>
          <a:xfrm>
            <a:off x="-2" y="9924046"/>
            <a:ext cx="18288001" cy="362952"/>
          </a:xfrm>
          <a:prstGeom prst="rect">
            <a:avLst/>
          </a:prstGeom>
          <a:solidFill>
            <a:srgbClr val="F4FAFA"/>
          </a:solidFill>
          <a:ln w="12700">
            <a:miter lim="400000"/>
          </a:ln>
        </p:spPr>
        <p:txBody>
          <a:bodyPr lIns="45718" tIns="45718" rIns="45718" bIns="45718"/>
          <a:lstStyle/>
          <a:p>
            <a:endParaRPr/>
          </a:p>
        </p:txBody>
      </p:sp>
      <p:pic>
        <p:nvPicPr>
          <p:cNvPr id="4" name="bg object 18" descr="bg object 18"/>
          <p:cNvPicPr>
            <a:picLocks noChangeAspect="1"/>
          </p:cNvPicPr>
          <p:nvPr/>
        </p:nvPicPr>
        <p:blipFill>
          <a:blip r:embed="rId7"/>
          <a:stretch>
            <a:fillRect/>
          </a:stretch>
        </p:blipFill>
        <p:spPr>
          <a:xfrm>
            <a:off x="3930517" y="2594497"/>
            <a:ext cx="10677526" cy="6048374"/>
          </a:xfrm>
          <a:prstGeom prst="rect">
            <a:avLst/>
          </a:prstGeom>
          <a:ln w="12700">
            <a:miter lim="400000"/>
          </a:ln>
        </p:spPr>
      </p:pic>
      <p:sp>
        <p:nvSpPr>
          <p:cNvPr id="5" name="bg object 19"/>
          <p:cNvSpPr/>
          <p:nvPr/>
        </p:nvSpPr>
        <p:spPr>
          <a:xfrm>
            <a:off x="73753" y="1477110"/>
            <a:ext cx="8480539" cy="1829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lnTo>
                  <a:pt x="21600" y="6524"/>
                </a:lnTo>
                <a:lnTo>
                  <a:pt x="13049" y="10800"/>
                </a:lnTo>
                <a:lnTo>
                  <a:pt x="21600" y="15076"/>
                </a:lnTo>
                <a:lnTo>
                  <a:pt x="21600" y="21600"/>
                </a:lnTo>
                <a:close/>
              </a:path>
            </a:pathLst>
          </a:custGeom>
          <a:solidFill>
            <a:srgbClr val="000000"/>
          </a:solidFill>
          <a:ln w="12700">
            <a:miter lim="400000"/>
          </a:ln>
        </p:spPr>
        <p:txBody>
          <a:bodyPr lIns="45718" tIns="45718" rIns="45718" bIns="45718"/>
          <a:lstStyle/>
          <a:p>
            <a:endParaRPr/>
          </a:p>
        </p:txBody>
      </p:sp>
      <p:sp>
        <p:nvSpPr>
          <p:cNvPr id="6" name="bg object 20"/>
          <p:cNvSpPr/>
          <p:nvPr/>
        </p:nvSpPr>
        <p:spPr>
          <a:xfrm>
            <a:off x="9731457" y="1477110"/>
            <a:ext cx="8480915" cy="182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5076"/>
                </a:lnTo>
                <a:lnTo>
                  <a:pt x="8552" y="10800"/>
                </a:lnTo>
                <a:lnTo>
                  <a:pt x="0" y="6524"/>
                </a:lnTo>
                <a:lnTo>
                  <a:pt x="0" y="0"/>
                </a:lnTo>
                <a:lnTo>
                  <a:pt x="21600" y="10800"/>
                </a:lnTo>
                <a:lnTo>
                  <a:pt x="0" y="21600"/>
                </a:lnTo>
                <a:close/>
              </a:path>
            </a:pathLst>
          </a:custGeom>
          <a:solidFill>
            <a:srgbClr val="000000"/>
          </a:solidFill>
          <a:ln w="12700">
            <a:miter lim="400000"/>
          </a:ln>
        </p:spPr>
        <p:txBody>
          <a:bodyPr lIns="45718" tIns="45718" rIns="45718" bIns="45718"/>
          <a:lstStyle/>
          <a:p>
            <a:endParaRPr/>
          </a:p>
        </p:txBody>
      </p:sp>
      <p:sp>
        <p:nvSpPr>
          <p:cNvPr id="7" name="bg object 21"/>
          <p:cNvSpPr/>
          <p:nvPr/>
        </p:nvSpPr>
        <p:spPr>
          <a:xfrm>
            <a:off x="8728629" y="1156326"/>
            <a:ext cx="827369" cy="825085"/>
          </a:xfrm>
          <a:custGeom>
            <a:avLst/>
            <a:gdLst/>
            <a:ahLst/>
            <a:cxnLst>
              <a:cxn ang="0">
                <a:pos x="wd2" y="hd2"/>
              </a:cxn>
              <a:cxn ang="5400000">
                <a:pos x="wd2" y="hd2"/>
              </a:cxn>
              <a:cxn ang="10800000">
                <a:pos x="wd2" y="hd2"/>
              </a:cxn>
              <a:cxn ang="16200000">
                <a:pos x="wd2" y="hd2"/>
              </a:cxn>
            </a:cxnLst>
            <a:rect l="0" t="0" r="r" b="b"/>
            <a:pathLst>
              <a:path w="21600" h="21600" extrusionOk="0">
                <a:moveTo>
                  <a:pt x="10820" y="21600"/>
                </a:moveTo>
                <a:lnTo>
                  <a:pt x="9618" y="21105"/>
                </a:lnTo>
                <a:lnTo>
                  <a:pt x="8919" y="20280"/>
                </a:lnTo>
                <a:lnTo>
                  <a:pt x="8332" y="19079"/>
                </a:lnTo>
                <a:lnTo>
                  <a:pt x="8048" y="19137"/>
                </a:lnTo>
                <a:lnTo>
                  <a:pt x="7902" y="19137"/>
                </a:lnTo>
                <a:lnTo>
                  <a:pt x="7434" y="19068"/>
                </a:lnTo>
                <a:lnTo>
                  <a:pt x="6974" y="18858"/>
                </a:lnTo>
                <a:lnTo>
                  <a:pt x="6531" y="18507"/>
                </a:lnTo>
                <a:lnTo>
                  <a:pt x="6113" y="18014"/>
                </a:lnTo>
                <a:lnTo>
                  <a:pt x="6942" y="17548"/>
                </a:lnTo>
                <a:lnTo>
                  <a:pt x="7726" y="16889"/>
                </a:lnTo>
                <a:lnTo>
                  <a:pt x="8456" y="16051"/>
                </a:lnTo>
                <a:lnTo>
                  <a:pt x="9126" y="15046"/>
                </a:lnTo>
                <a:lnTo>
                  <a:pt x="9729" y="13889"/>
                </a:lnTo>
                <a:lnTo>
                  <a:pt x="10258" y="12594"/>
                </a:lnTo>
                <a:lnTo>
                  <a:pt x="10707" y="11173"/>
                </a:lnTo>
                <a:lnTo>
                  <a:pt x="3161" y="18444"/>
                </a:lnTo>
                <a:lnTo>
                  <a:pt x="10424" y="10909"/>
                </a:lnTo>
                <a:lnTo>
                  <a:pt x="9006" y="11358"/>
                </a:lnTo>
                <a:lnTo>
                  <a:pt x="7713" y="11887"/>
                </a:lnTo>
                <a:lnTo>
                  <a:pt x="6558" y="12490"/>
                </a:lnTo>
                <a:lnTo>
                  <a:pt x="5554" y="13158"/>
                </a:lnTo>
                <a:lnTo>
                  <a:pt x="4716" y="13886"/>
                </a:lnTo>
                <a:lnTo>
                  <a:pt x="4057" y="14667"/>
                </a:lnTo>
                <a:lnTo>
                  <a:pt x="3591" y="15492"/>
                </a:lnTo>
                <a:lnTo>
                  <a:pt x="3098" y="15074"/>
                </a:lnTo>
                <a:lnTo>
                  <a:pt x="2747" y="14631"/>
                </a:lnTo>
                <a:lnTo>
                  <a:pt x="2537" y="14172"/>
                </a:lnTo>
                <a:lnTo>
                  <a:pt x="2467" y="13704"/>
                </a:lnTo>
                <a:lnTo>
                  <a:pt x="2467" y="13558"/>
                </a:lnTo>
                <a:lnTo>
                  <a:pt x="2526" y="13274"/>
                </a:lnTo>
                <a:lnTo>
                  <a:pt x="2166" y="13130"/>
                </a:lnTo>
                <a:lnTo>
                  <a:pt x="925" y="12402"/>
                </a:lnTo>
                <a:lnTo>
                  <a:pt x="150" y="11466"/>
                </a:lnTo>
                <a:lnTo>
                  <a:pt x="0" y="10787"/>
                </a:lnTo>
                <a:lnTo>
                  <a:pt x="24" y="10521"/>
                </a:lnTo>
                <a:lnTo>
                  <a:pt x="505" y="9587"/>
                </a:lnTo>
                <a:lnTo>
                  <a:pt x="1509" y="8784"/>
                </a:lnTo>
                <a:lnTo>
                  <a:pt x="2516" y="8320"/>
                </a:lnTo>
                <a:lnTo>
                  <a:pt x="2457" y="8036"/>
                </a:lnTo>
                <a:lnTo>
                  <a:pt x="2457" y="7890"/>
                </a:lnTo>
                <a:lnTo>
                  <a:pt x="2527" y="7422"/>
                </a:lnTo>
                <a:lnTo>
                  <a:pt x="2737" y="6963"/>
                </a:lnTo>
                <a:lnTo>
                  <a:pt x="3088" y="6520"/>
                </a:lnTo>
                <a:lnTo>
                  <a:pt x="3581" y="6101"/>
                </a:lnTo>
                <a:lnTo>
                  <a:pt x="4046" y="6927"/>
                </a:lnTo>
                <a:lnTo>
                  <a:pt x="4703" y="7707"/>
                </a:lnTo>
                <a:lnTo>
                  <a:pt x="5539" y="8436"/>
                </a:lnTo>
                <a:lnTo>
                  <a:pt x="6538" y="9104"/>
                </a:lnTo>
                <a:lnTo>
                  <a:pt x="7688" y="9707"/>
                </a:lnTo>
                <a:lnTo>
                  <a:pt x="8975" y="10236"/>
                </a:lnTo>
                <a:lnTo>
                  <a:pt x="10385" y="10685"/>
                </a:lnTo>
                <a:lnTo>
                  <a:pt x="3151" y="3180"/>
                </a:lnTo>
                <a:lnTo>
                  <a:pt x="10707" y="10460"/>
                </a:lnTo>
                <a:lnTo>
                  <a:pt x="10258" y="9035"/>
                </a:lnTo>
                <a:lnTo>
                  <a:pt x="9727" y="7734"/>
                </a:lnTo>
                <a:lnTo>
                  <a:pt x="9122" y="6571"/>
                </a:lnTo>
                <a:lnTo>
                  <a:pt x="8450" y="5562"/>
                </a:lnTo>
                <a:lnTo>
                  <a:pt x="7718" y="4719"/>
                </a:lnTo>
                <a:lnTo>
                  <a:pt x="6933" y="4057"/>
                </a:lnTo>
                <a:lnTo>
                  <a:pt x="6103" y="3590"/>
                </a:lnTo>
                <a:lnTo>
                  <a:pt x="6522" y="3097"/>
                </a:lnTo>
                <a:lnTo>
                  <a:pt x="6965" y="2746"/>
                </a:lnTo>
                <a:lnTo>
                  <a:pt x="7424" y="2536"/>
                </a:lnTo>
                <a:lnTo>
                  <a:pt x="7892" y="2466"/>
                </a:lnTo>
                <a:lnTo>
                  <a:pt x="8039" y="2466"/>
                </a:lnTo>
                <a:lnTo>
                  <a:pt x="8322" y="2525"/>
                </a:lnTo>
                <a:lnTo>
                  <a:pt x="8466" y="2166"/>
                </a:lnTo>
                <a:lnTo>
                  <a:pt x="9194" y="925"/>
                </a:lnTo>
                <a:lnTo>
                  <a:pt x="10130" y="150"/>
                </a:lnTo>
                <a:lnTo>
                  <a:pt x="10810" y="0"/>
                </a:lnTo>
                <a:lnTo>
                  <a:pt x="11076" y="24"/>
                </a:lnTo>
                <a:lnTo>
                  <a:pt x="12010" y="505"/>
                </a:lnTo>
                <a:lnTo>
                  <a:pt x="12813" y="1508"/>
                </a:lnTo>
                <a:lnTo>
                  <a:pt x="13278" y="2515"/>
                </a:lnTo>
                <a:lnTo>
                  <a:pt x="13561" y="2456"/>
                </a:lnTo>
                <a:lnTo>
                  <a:pt x="13708" y="2456"/>
                </a:lnTo>
                <a:lnTo>
                  <a:pt x="14176" y="2526"/>
                </a:lnTo>
                <a:lnTo>
                  <a:pt x="14635" y="2736"/>
                </a:lnTo>
                <a:lnTo>
                  <a:pt x="15078" y="3087"/>
                </a:lnTo>
                <a:lnTo>
                  <a:pt x="15497" y="3580"/>
                </a:lnTo>
                <a:lnTo>
                  <a:pt x="14671" y="4046"/>
                </a:lnTo>
                <a:lnTo>
                  <a:pt x="13890" y="4705"/>
                </a:lnTo>
                <a:lnTo>
                  <a:pt x="13162" y="5543"/>
                </a:lnTo>
                <a:lnTo>
                  <a:pt x="12493" y="6546"/>
                </a:lnTo>
                <a:lnTo>
                  <a:pt x="11891" y="7701"/>
                </a:lnTo>
                <a:lnTo>
                  <a:pt x="11361" y="8994"/>
                </a:lnTo>
                <a:lnTo>
                  <a:pt x="10912" y="10411"/>
                </a:lnTo>
                <a:lnTo>
                  <a:pt x="18429" y="3170"/>
                </a:lnTo>
                <a:lnTo>
                  <a:pt x="11186" y="10685"/>
                </a:lnTo>
                <a:lnTo>
                  <a:pt x="12607" y="10235"/>
                </a:lnTo>
                <a:lnTo>
                  <a:pt x="13903" y="9705"/>
                </a:lnTo>
                <a:lnTo>
                  <a:pt x="15060" y="9100"/>
                </a:lnTo>
                <a:lnTo>
                  <a:pt x="16065" y="8430"/>
                </a:lnTo>
                <a:lnTo>
                  <a:pt x="16904" y="7700"/>
                </a:lnTo>
                <a:lnTo>
                  <a:pt x="17563" y="6918"/>
                </a:lnTo>
                <a:lnTo>
                  <a:pt x="18029" y="6092"/>
                </a:lnTo>
                <a:lnTo>
                  <a:pt x="18522" y="6510"/>
                </a:lnTo>
                <a:lnTo>
                  <a:pt x="18873" y="6953"/>
                </a:lnTo>
                <a:lnTo>
                  <a:pt x="19083" y="7412"/>
                </a:lnTo>
                <a:lnTo>
                  <a:pt x="19153" y="7880"/>
                </a:lnTo>
                <a:lnTo>
                  <a:pt x="19153" y="8027"/>
                </a:lnTo>
                <a:lnTo>
                  <a:pt x="19094" y="8310"/>
                </a:lnTo>
                <a:lnTo>
                  <a:pt x="19453" y="8454"/>
                </a:lnTo>
                <a:lnTo>
                  <a:pt x="20694" y="9182"/>
                </a:lnTo>
                <a:lnTo>
                  <a:pt x="21303" y="9834"/>
                </a:lnTo>
                <a:lnTo>
                  <a:pt x="21284" y="9854"/>
                </a:lnTo>
                <a:lnTo>
                  <a:pt x="21450" y="10137"/>
                </a:lnTo>
                <a:lnTo>
                  <a:pt x="21578" y="10550"/>
                </a:lnTo>
                <a:lnTo>
                  <a:pt x="21600" y="10816"/>
                </a:lnTo>
                <a:lnTo>
                  <a:pt x="21576" y="11082"/>
                </a:lnTo>
                <a:lnTo>
                  <a:pt x="21095" y="12017"/>
                </a:lnTo>
                <a:lnTo>
                  <a:pt x="20091" y="12819"/>
                </a:lnTo>
                <a:lnTo>
                  <a:pt x="19084" y="13284"/>
                </a:lnTo>
                <a:lnTo>
                  <a:pt x="19143" y="13567"/>
                </a:lnTo>
                <a:lnTo>
                  <a:pt x="19143" y="13714"/>
                </a:lnTo>
                <a:lnTo>
                  <a:pt x="19073" y="14182"/>
                </a:lnTo>
                <a:lnTo>
                  <a:pt x="18863" y="14641"/>
                </a:lnTo>
                <a:lnTo>
                  <a:pt x="18512" y="15084"/>
                </a:lnTo>
                <a:lnTo>
                  <a:pt x="18019" y="15502"/>
                </a:lnTo>
                <a:lnTo>
                  <a:pt x="17552" y="14672"/>
                </a:lnTo>
                <a:lnTo>
                  <a:pt x="16890" y="13888"/>
                </a:lnTo>
                <a:lnTo>
                  <a:pt x="16047" y="13156"/>
                </a:lnTo>
                <a:lnTo>
                  <a:pt x="15037" y="12484"/>
                </a:lnTo>
                <a:lnTo>
                  <a:pt x="13874" y="11880"/>
                </a:lnTo>
                <a:lnTo>
                  <a:pt x="12573" y="11349"/>
                </a:lnTo>
                <a:lnTo>
                  <a:pt x="11147" y="10900"/>
                </a:lnTo>
                <a:lnTo>
                  <a:pt x="18429" y="18453"/>
                </a:lnTo>
                <a:lnTo>
                  <a:pt x="10922" y="11222"/>
                </a:lnTo>
                <a:lnTo>
                  <a:pt x="11374" y="12635"/>
                </a:lnTo>
                <a:lnTo>
                  <a:pt x="11905" y="13923"/>
                </a:lnTo>
                <a:lnTo>
                  <a:pt x="12507" y="15074"/>
                </a:lnTo>
                <a:lnTo>
                  <a:pt x="13175" y="16074"/>
                </a:lnTo>
                <a:lnTo>
                  <a:pt x="13902" y="16908"/>
                </a:lnTo>
                <a:lnTo>
                  <a:pt x="14681" y="17562"/>
                </a:lnTo>
                <a:lnTo>
                  <a:pt x="15507" y="18023"/>
                </a:lnTo>
                <a:lnTo>
                  <a:pt x="15088" y="18516"/>
                </a:lnTo>
                <a:lnTo>
                  <a:pt x="14645" y="18867"/>
                </a:lnTo>
                <a:lnTo>
                  <a:pt x="14186" y="19077"/>
                </a:lnTo>
                <a:lnTo>
                  <a:pt x="13718" y="19147"/>
                </a:lnTo>
                <a:lnTo>
                  <a:pt x="13571" y="19147"/>
                </a:lnTo>
                <a:lnTo>
                  <a:pt x="13288" y="19089"/>
                </a:lnTo>
                <a:lnTo>
                  <a:pt x="13144" y="19448"/>
                </a:lnTo>
                <a:lnTo>
                  <a:pt x="12639" y="20380"/>
                </a:lnTo>
                <a:lnTo>
                  <a:pt x="11810" y="21265"/>
                </a:lnTo>
                <a:lnTo>
                  <a:pt x="11086" y="21578"/>
                </a:lnTo>
                <a:lnTo>
                  <a:pt x="10820" y="21600"/>
                </a:lnTo>
                <a:close/>
              </a:path>
            </a:pathLst>
          </a:custGeom>
          <a:solidFill>
            <a:srgbClr val="000000"/>
          </a:solidFill>
          <a:ln w="12700">
            <a:miter lim="400000"/>
          </a:ln>
        </p:spPr>
        <p:txBody>
          <a:bodyPr lIns="45718" tIns="45718" rIns="45718" bIns="45718"/>
          <a:lstStyle/>
          <a:p>
            <a:endParaRPr/>
          </a:p>
        </p:txBody>
      </p:sp>
      <p:sp>
        <p:nvSpPr>
          <p:cNvPr id="8" name="Title Text"/>
          <p:cNvSpPr txBox="1">
            <a:spLocks noGrp="1"/>
          </p:cNvSpPr>
          <p:nvPr>
            <p:ph type="title"/>
          </p:nvPr>
        </p:nvSpPr>
        <p:spPr>
          <a:xfrm>
            <a:off x="128401" y="174412"/>
            <a:ext cx="4991102" cy="482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Title Text</a:t>
            </a:r>
          </a:p>
        </p:txBody>
      </p:sp>
      <p:sp>
        <p:nvSpPr>
          <p:cNvPr id="9" name="Body Level One…"/>
          <p:cNvSpPr txBox="1">
            <a:spLocks noGrp="1"/>
          </p:cNvSpPr>
          <p:nvPr>
            <p:ph type="body" idx="1"/>
          </p:nvPr>
        </p:nvSpPr>
        <p:spPr>
          <a:xfrm>
            <a:off x="914400" y="2366010"/>
            <a:ext cx="7955282" cy="67894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7129175" y="9566909"/>
            <a:ext cx="244426" cy="241648"/>
          </a:xfrm>
          <a:prstGeom prst="rect">
            <a:avLst/>
          </a:prstGeom>
          <a:ln w="12700">
            <a:miter lim="400000"/>
          </a:ln>
        </p:spPr>
        <p:txBody>
          <a:bodyPr wrap="none" lIns="0" tIns="0" rIns="0" bIns="0">
            <a:spAutoFit/>
          </a:bodyPr>
          <a:lstStyle>
            <a:lvl1pPr algn="r">
              <a:defRPr>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ripb@iu.edu" TargetMode="External"/><Relationship Id="rId2" Type="http://schemas.openxmlformats.org/officeDocument/2006/relationships/hyperlink" Target="mailto:dbraj@iu.edu" TargetMode="External"/><Relationship Id="rId1" Type="http://schemas.openxmlformats.org/officeDocument/2006/relationships/slideLayout" Target="../slideLayouts/slideLayout3.xml"/><Relationship Id="rId5" Type="http://schemas.openxmlformats.org/officeDocument/2006/relationships/hyperlink" Target="mailto:cshadaks@iu.edu" TargetMode="External"/><Relationship Id="rId4" Type="http://schemas.openxmlformats.org/officeDocument/2006/relationships/hyperlink" Target="mailto:jitbhand@iu.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c/home-credit-default-ris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2"/>
          <p:cNvSpPr txBox="1"/>
          <p:nvPr/>
        </p:nvSpPr>
        <p:spPr>
          <a:xfrm>
            <a:off x="306204" y="2517661"/>
            <a:ext cx="3430908" cy="1433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063" algn="ctr">
              <a:lnSpc>
                <a:spcPct val="116700"/>
              </a:lnSpc>
              <a:defRPr sz="3000" b="1" spc="25">
                <a:latin typeface="Tahoma"/>
                <a:ea typeface="Tahoma"/>
                <a:cs typeface="Tahoma"/>
                <a:sym typeface="Tahoma"/>
              </a:defRPr>
            </a:pPr>
            <a:r>
              <a:t>D</a:t>
            </a:r>
            <a:r>
              <a:rPr spc="110"/>
              <a:t>h</a:t>
            </a:r>
            <a:r>
              <a:rPr spc="0"/>
              <a:t>a</a:t>
            </a:r>
            <a:r>
              <a:rPr spc="95"/>
              <a:t>n</a:t>
            </a:r>
            <a:r>
              <a:rPr spc="65"/>
              <a:t>u</a:t>
            </a:r>
            <a:r>
              <a:rPr spc="-5"/>
              <a:t>s</a:t>
            </a:r>
            <a:r>
              <a:rPr spc="110"/>
              <a:t>h</a:t>
            </a:r>
            <a:r>
              <a:rPr spc="-185"/>
              <a:t> </a:t>
            </a:r>
            <a:r>
              <a:rPr spc="85"/>
              <a:t>B</a:t>
            </a:r>
            <a:r>
              <a:rPr spc="110"/>
              <a:t>h</a:t>
            </a:r>
            <a:r>
              <a:rPr spc="0"/>
              <a:t>a</a:t>
            </a:r>
            <a:r>
              <a:rPr spc="-20"/>
              <a:t>r</a:t>
            </a:r>
            <a:r>
              <a:rPr spc="0"/>
              <a:t>a</a:t>
            </a:r>
            <a:r>
              <a:rPr spc="55"/>
              <a:t>t</a:t>
            </a:r>
            <a:r>
              <a:rPr spc="70"/>
              <a:t>h  </a:t>
            </a:r>
            <a:r>
              <a:rPr spc="-45"/>
              <a:t>Raj</a:t>
            </a:r>
          </a:p>
          <a:p>
            <a:pPr indent="67943" algn="ctr">
              <a:lnSpc>
                <a:spcPts val="2900"/>
              </a:lnSpc>
              <a:defRPr sz="2500" u="sng" spc="5">
                <a:uFill>
                  <a:solidFill>
                    <a:srgbClr val="000000"/>
                  </a:solidFill>
                </a:uFill>
                <a:latin typeface="Lucida Sans Unicode"/>
                <a:ea typeface="Lucida Sans Unicode"/>
                <a:cs typeface="Lucida Sans Unicode"/>
                <a:sym typeface="Lucida Sans Unicode"/>
              </a:defRPr>
            </a:pPr>
            <a:r>
              <a:rPr>
                <a:solidFill>
                  <a:srgbClr val="0000FF"/>
                </a:solidFill>
                <a:uFill>
                  <a:solidFill>
                    <a:srgbClr val="0000FF"/>
                  </a:solidFill>
                </a:uFill>
                <a:hlinkClick r:id="rId2"/>
              </a:rPr>
              <a:t>dbraj@iu.edu</a:t>
            </a:r>
          </a:p>
        </p:txBody>
      </p:sp>
      <p:sp>
        <p:nvSpPr>
          <p:cNvPr id="66" name="object 3"/>
          <p:cNvSpPr/>
          <p:nvPr/>
        </p:nvSpPr>
        <p:spPr>
          <a:xfrm>
            <a:off x="15378317" y="3540657"/>
            <a:ext cx="1572985" cy="28577"/>
          </a:xfrm>
          <a:prstGeom prst="rect">
            <a:avLst/>
          </a:prstGeom>
          <a:solidFill>
            <a:srgbClr val="000000"/>
          </a:solidFill>
          <a:ln w="12700">
            <a:miter lim="400000"/>
          </a:ln>
        </p:spPr>
        <p:txBody>
          <a:bodyPr lIns="45718" tIns="45718" rIns="45718" bIns="45718"/>
          <a:lstStyle/>
          <a:p>
            <a:endParaRPr/>
          </a:p>
        </p:txBody>
      </p:sp>
      <p:sp>
        <p:nvSpPr>
          <p:cNvPr id="67" name="object 4"/>
          <p:cNvSpPr txBox="1"/>
          <p:nvPr/>
        </p:nvSpPr>
        <p:spPr>
          <a:xfrm>
            <a:off x="14820934" y="2632542"/>
            <a:ext cx="2143127" cy="990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100"/>
              </a:spcBef>
              <a:defRPr sz="3000" b="1" spc="50">
                <a:latin typeface="Tahoma"/>
                <a:ea typeface="Tahoma"/>
                <a:cs typeface="Tahoma"/>
                <a:sym typeface="Tahoma"/>
              </a:defRPr>
            </a:pPr>
            <a:r>
              <a:t>Hrithik</a:t>
            </a:r>
            <a:r>
              <a:rPr spc="-220"/>
              <a:t> </a:t>
            </a:r>
            <a:r>
              <a:rPr spc="65"/>
              <a:t>P</a:t>
            </a:r>
            <a:r>
              <a:rPr spc="-220"/>
              <a:t> </a:t>
            </a:r>
            <a:r>
              <a:rPr spc="85"/>
              <a:t>B</a:t>
            </a:r>
          </a:p>
          <a:p>
            <a:pPr indent="56513">
              <a:spcBef>
                <a:spcPts val="900"/>
              </a:spcBef>
              <a:defRPr sz="2500" u="sng" spc="5">
                <a:uFill>
                  <a:solidFill>
                    <a:srgbClr val="000000"/>
                  </a:solidFill>
                </a:uFill>
                <a:latin typeface="Lucida Sans Unicode"/>
                <a:ea typeface="Lucida Sans Unicode"/>
                <a:cs typeface="Lucida Sans Unicode"/>
                <a:sym typeface="Lucida Sans Unicode"/>
              </a:defRPr>
            </a:pPr>
            <a:r>
              <a:rPr>
                <a:solidFill>
                  <a:srgbClr val="0000FF"/>
                </a:solidFill>
                <a:uFill>
                  <a:solidFill>
                    <a:srgbClr val="0000FF"/>
                  </a:solidFill>
                </a:uFill>
                <a:hlinkClick r:id="rId3"/>
              </a:rPr>
              <a:t>hripb@iu.edu</a:t>
            </a:r>
          </a:p>
        </p:txBody>
      </p:sp>
      <p:sp>
        <p:nvSpPr>
          <p:cNvPr id="68" name="object 5"/>
          <p:cNvSpPr txBox="1"/>
          <p:nvPr/>
        </p:nvSpPr>
        <p:spPr>
          <a:xfrm>
            <a:off x="14753693" y="5842839"/>
            <a:ext cx="3072767" cy="914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spcBef>
                <a:spcPts val="400"/>
              </a:spcBef>
              <a:defRPr sz="3000" b="1" spc="104">
                <a:latin typeface="Tahoma"/>
                <a:ea typeface="Tahoma"/>
                <a:cs typeface="Tahoma"/>
                <a:sym typeface="Tahoma"/>
              </a:defRPr>
            </a:pPr>
            <a:r>
              <a:t>J</a:t>
            </a:r>
            <a:r>
              <a:rPr spc="25"/>
              <a:t>i</a:t>
            </a:r>
            <a:r>
              <a:rPr spc="55"/>
              <a:t>t</a:t>
            </a:r>
            <a:r>
              <a:rPr spc="20"/>
              <a:t>e</a:t>
            </a:r>
            <a:r>
              <a:rPr spc="-5"/>
              <a:t>s</a:t>
            </a:r>
            <a:r>
              <a:rPr spc="110"/>
              <a:t>h</a:t>
            </a:r>
            <a:r>
              <a:rPr spc="-185"/>
              <a:t> </a:t>
            </a:r>
            <a:r>
              <a:rPr spc="85"/>
              <a:t>B</a:t>
            </a:r>
            <a:r>
              <a:rPr spc="110"/>
              <a:t>h</a:t>
            </a:r>
            <a:r>
              <a:rPr spc="0"/>
              <a:t>a</a:t>
            </a:r>
            <a:r>
              <a:rPr spc="95"/>
              <a:t>n</a:t>
            </a:r>
            <a:r>
              <a:rPr spc="165"/>
              <a:t>d</a:t>
            </a:r>
            <a:r>
              <a:rPr spc="-10"/>
              <a:t>ar</a:t>
            </a:r>
            <a:r>
              <a:rPr spc="25"/>
              <a:t>i</a:t>
            </a:r>
          </a:p>
          <a:p>
            <a:pPr algn="ctr">
              <a:spcBef>
                <a:spcPts val="300"/>
              </a:spcBef>
              <a:defRPr sz="2500" u="sng" spc="5">
                <a:uFill>
                  <a:solidFill>
                    <a:srgbClr val="000000"/>
                  </a:solidFill>
                </a:uFill>
                <a:latin typeface="Lucida Sans Unicode"/>
                <a:ea typeface="Lucida Sans Unicode"/>
                <a:cs typeface="Lucida Sans Unicode"/>
                <a:sym typeface="Lucida Sans Unicode"/>
              </a:defRPr>
            </a:pPr>
            <a:r>
              <a:rPr>
                <a:solidFill>
                  <a:srgbClr val="0000FF"/>
                </a:solidFill>
                <a:uFill>
                  <a:solidFill>
                    <a:srgbClr val="0000FF"/>
                  </a:solidFill>
                </a:uFill>
                <a:hlinkClick r:id="rId4"/>
              </a:rPr>
              <a:t>jitbhand@iu.edu</a:t>
            </a:r>
          </a:p>
        </p:txBody>
      </p:sp>
      <p:sp>
        <p:nvSpPr>
          <p:cNvPr id="69" name="object 6"/>
          <p:cNvSpPr/>
          <p:nvPr/>
        </p:nvSpPr>
        <p:spPr>
          <a:xfrm>
            <a:off x="2381936" y="7084772"/>
            <a:ext cx="1002637" cy="28576"/>
          </a:xfrm>
          <a:prstGeom prst="rect">
            <a:avLst/>
          </a:prstGeom>
          <a:solidFill>
            <a:srgbClr val="000000"/>
          </a:solidFill>
          <a:ln w="12700">
            <a:miter lim="400000"/>
          </a:ln>
        </p:spPr>
        <p:txBody>
          <a:bodyPr lIns="45718" tIns="45718" rIns="45718" bIns="45718"/>
          <a:lstStyle/>
          <a:p>
            <a:endParaRPr/>
          </a:p>
        </p:txBody>
      </p:sp>
      <p:sp>
        <p:nvSpPr>
          <p:cNvPr id="70" name="object 7"/>
          <p:cNvSpPr txBox="1"/>
          <p:nvPr/>
        </p:nvSpPr>
        <p:spPr>
          <a:xfrm>
            <a:off x="37155" y="5681888"/>
            <a:ext cx="3856358" cy="1434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gn="ctr">
              <a:lnSpc>
                <a:spcPct val="111099"/>
              </a:lnSpc>
              <a:spcBef>
                <a:spcPts val="300"/>
              </a:spcBef>
              <a:defRPr sz="3000" b="1" spc="55">
                <a:latin typeface="Tahoma"/>
                <a:ea typeface="Tahoma"/>
                <a:cs typeface="Tahoma"/>
                <a:sym typeface="Tahoma"/>
              </a:defRPr>
            </a:pPr>
            <a:r>
              <a:t>Chiranthan </a:t>
            </a:r>
            <a:r>
              <a:rPr spc="60"/>
              <a:t> </a:t>
            </a:r>
            <a:r>
              <a:rPr spc="30"/>
              <a:t>S</a:t>
            </a:r>
            <a:r>
              <a:rPr spc="110"/>
              <a:t>h</a:t>
            </a:r>
            <a:r>
              <a:rPr spc="0"/>
              <a:t>a</a:t>
            </a:r>
            <a:r>
              <a:rPr spc="165"/>
              <a:t>d</a:t>
            </a:r>
            <a:r>
              <a:rPr spc="0"/>
              <a:t>a</a:t>
            </a:r>
            <a:r>
              <a:rPr spc="80"/>
              <a:t>k</a:t>
            </a:r>
            <a:r>
              <a:rPr spc="-5"/>
              <a:t>s</a:t>
            </a:r>
            <a:r>
              <a:rPr spc="110"/>
              <a:t>h</a:t>
            </a:r>
            <a:r>
              <a:rPr spc="0"/>
              <a:t>a</a:t>
            </a:r>
            <a:r>
              <a:rPr spc="-20"/>
              <a:t>r</a:t>
            </a:r>
            <a:r>
              <a:rPr spc="-5"/>
              <a:t>as</a:t>
            </a:r>
            <a:r>
              <a:rPr spc="140"/>
              <a:t>w</a:t>
            </a:r>
            <a:r>
              <a:rPr spc="125"/>
              <a:t>am</a:t>
            </a:r>
            <a:r>
              <a:rPr spc="25"/>
              <a:t>i  </a:t>
            </a:r>
            <a:r>
              <a:rPr sz="2500" b="0" u="sng" spc="-5">
                <a:solidFill>
                  <a:srgbClr val="0000FF"/>
                </a:solidFill>
                <a:uFill>
                  <a:solidFill>
                    <a:srgbClr val="0000FF"/>
                  </a:solidFill>
                </a:uFill>
                <a:latin typeface="Lucida Sans Unicode"/>
                <a:ea typeface="Lucida Sans Unicode"/>
                <a:cs typeface="Lucida Sans Unicode"/>
                <a:sym typeface="Lucida Sans Unicode"/>
                <a:hlinkClick r:id="rId5"/>
              </a:rPr>
              <a:t>cshadaks@iu.edu</a:t>
            </a:r>
          </a:p>
        </p:txBody>
      </p:sp>
      <p:sp>
        <p:nvSpPr>
          <p:cNvPr id="71" name="object 8"/>
          <p:cNvSpPr txBox="1">
            <a:spLocks noGrp="1"/>
          </p:cNvSpPr>
          <p:nvPr>
            <p:ph type="title"/>
          </p:nvPr>
        </p:nvSpPr>
        <p:spPr>
          <a:xfrm>
            <a:off x="189326" y="26291"/>
            <a:ext cx="13755274" cy="1032078"/>
          </a:xfrm>
          <a:prstGeom prst="rect">
            <a:avLst/>
          </a:prstGeom>
        </p:spPr>
        <p:txBody>
          <a:bodyPr/>
          <a:lstStyle/>
          <a:p>
            <a:pPr marR="5080" indent="41275">
              <a:lnSpc>
                <a:spcPct val="114798"/>
              </a:lnSpc>
              <a:spcBef>
                <a:spcPts val="100"/>
              </a:spcBef>
              <a:defRPr spc="200"/>
            </a:pPr>
            <a:r>
              <a:t>Project Name</a:t>
            </a:r>
            <a:r>
              <a:rPr spc="-500"/>
              <a:t>:</a:t>
            </a:r>
            <a:r>
              <a:rPr spc="-100"/>
              <a:t>  </a:t>
            </a:r>
            <a:r>
              <a:rPr spc="100"/>
              <a:t>Final Project HCDR </a:t>
            </a:r>
            <a:r>
              <a:rPr spc="300"/>
              <a:t>-</a:t>
            </a:r>
            <a:r>
              <a:rPr spc="-100"/>
              <a:t> FP </a:t>
            </a:r>
            <a:r>
              <a:rPr spc="0"/>
              <a:t>Phase</a:t>
            </a:r>
            <a:r>
              <a:rPr spc="-100"/>
              <a:t> </a:t>
            </a:r>
            <a:r>
              <a:rPr spc="-300"/>
              <a:t>4</a:t>
            </a:r>
            <a:r>
              <a:rPr spc="-100"/>
              <a:t> </a:t>
            </a:r>
            <a:r>
              <a:rPr spc="-200"/>
              <a:t>(Neural Networks</a:t>
            </a:r>
            <a:r>
              <a:rPr spc="0"/>
              <a:t>)</a:t>
            </a:r>
            <a:br>
              <a:rPr spc="0"/>
            </a:br>
            <a:r>
              <a:rPr spc="0"/>
              <a:t>Group Name: FP_GroupN_9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object 2" descr="object 2"/>
          <p:cNvPicPr>
            <a:picLocks noChangeAspect="1"/>
          </p:cNvPicPr>
          <p:nvPr/>
        </p:nvPicPr>
        <p:blipFill>
          <a:blip r:embed="rId2"/>
          <a:stretch>
            <a:fillRect/>
          </a:stretch>
        </p:blipFill>
        <p:spPr>
          <a:xfrm>
            <a:off x="443305" y="2869137"/>
            <a:ext cx="13087349" cy="7019926"/>
          </a:xfrm>
          <a:prstGeom prst="rect">
            <a:avLst/>
          </a:prstGeom>
          <a:ln w="12700">
            <a:miter lim="400000"/>
          </a:ln>
        </p:spPr>
      </p:pic>
      <p:sp>
        <p:nvSpPr>
          <p:cNvPr id="111" name="object 3"/>
          <p:cNvSpPr txBox="1">
            <a:spLocks noGrp="1"/>
          </p:cNvSpPr>
          <p:nvPr>
            <p:ph type="title"/>
          </p:nvPr>
        </p:nvSpPr>
        <p:spPr>
          <a:xfrm>
            <a:off x="128400" y="149043"/>
            <a:ext cx="11346182" cy="635003"/>
          </a:xfrm>
          <a:prstGeom prst="rect">
            <a:avLst/>
          </a:prstGeom>
        </p:spPr>
        <p:txBody>
          <a:bodyPr/>
          <a:lstStyle/>
          <a:p>
            <a:pPr indent="12700">
              <a:spcBef>
                <a:spcPts val="100"/>
              </a:spcBef>
              <a:defRPr sz="4000">
                <a:latin typeface="Cambria"/>
                <a:ea typeface="Cambria"/>
                <a:cs typeface="Cambria"/>
                <a:sym typeface="Cambria"/>
              </a:defRPr>
            </a:pPr>
            <a:r>
              <a:t>Models</a:t>
            </a:r>
            <a:r>
              <a:rPr spc="100"/>
              <a:t> </a:t>
            </a:r>
            <a:r>
              <a:t>Used</a:t>
            </a:r>
            <a:r>
              <a:rPr spc="100"/>
              <a:t> </a:t>
            </a:r>
            <a:r>
              <a:rPr spc="-200"/>
              <a:t>&amp;</a:t>
            </a:r>
            <a:r>
              <a:rPr spc="100"/>
              <a:t> </a:t>
            </a:r>
            <a:r>
              <a:t>Overview</a:t>
            </a:r>
            <a:r>
              <a:rPr spc="100"/>
              <a:t> </a:t>
            </a:r>
            <a:r>
              <a:t>of</a:t>
            </a:r>
            <a:r>
              <a:rPr spc="100"/>
              <a:t> Modeling </a:t>
            </a:r>
            <a:r>
              <a:t>Pipelines</a:t>
            </a:r>
          </a:p>
        </p:txBody>
      </p:sp>
      <p:pic>
        <p:nvPicPr>
          <p:cNvPr id="112" name="object 4" descr="object 4"/>
          <p:cNvPicPr>
            <a:picLocks noChangeAspect="1"/>
          </p:cNvPicPr>
          <p:nvPr/>
        </p:nvPicPr>
        <p:blipFill>
          <a:blip r:embed="rId3"/>
          <a:stretch>
            <a:fillRect/>
          </a:stretch>
        </p:blipFill>
        <p:spPr>
          <a:xfrm>
            <a:off x="379226" y="1701949"/>
            <a:ext cx="66677" cy="66676"/>
          </a:xfrm>
          <a:prstGeom prst="rect">
            <a:avLst/>
          </a:prstGeom>
          <a:ln w="12700">
            <a:miter lim="400000"/>
          </a:ln>
        </p:spPr>
      </p:pic>
      <p:pic>
        <p:nvPicPr>
          <p:cNvPr id="113" name="object 5" descr="object 5"/>
          <p:cNvPicPr>
            <a:picLocks noChangeAspect="1"/>
          </p:cNvPicPr>
          <p:nvPr/>
        </p:nvPicPr>
        <p:blipFill>
          <a:blip r:embed="rId3"/>
          <a:stretch>
            <a:fillRect/>
          </a:stretch>
        </p:blipFill>
        <p:spPr>
          <a:xfrm>
            <a:off x="379226" y="2054374"/>
            <a:ext cx="66677" cy="66676"/>
          </a:xfrm>
          <a:prstGeom prst="rect">
            <a:avLst/>
          </a:prstGeom>
          <a:ln w="12700">
            <a:miter lim="400000"/>
          </a:ln>
        </p:spPr>
      </p:pic>
      <p:sp>
        <p:nvSpPr>
          <p:cNvPr id="114" name="object 6"/>
          <p:cNvSpPr txBox="1"/>
          <p:nvPr/>
        </p:nvSpPr>
        <p:spPr>
          <a:xfrm>
            <a:off x="128401" y="974755"/>
            <a:ext cx="14205586" cy="16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2500" i="1" spc="-60">
                <a:latin typeface="Arial"/>
                <a:ea typeface="Arial"/>
                <a:cs typeface="Arial"/>
                <a:sym typeface="Arial"/>
              </a:defRPr>
            </a:pPr>
            <a:r>
              <a:t>The</a:t>
            </a:r>
            <a:r>
              <a:rPr spc="55"/>
              <a:t> </a:t>
            </a:r>
            <a:r>
              <a:rPr spc="-40"/>
              <a:t>Baseline</a:t>
            </a:r>
            <a:r>
              <a:rPr spc="55"/>
              <a:t> </a:t>
            </a:r>
            <a:r>
              <a:t>modes</a:t>
            </a:r>
            <a:r>
              <a:rPr spc="60"/>
              <a:t> </a:t>
            </a:r>
            <a:r>
              <a:rPr spc="-40"/>
              <a:t>Used</a:t>
            </a:r>
            <a:r>
              <a:rPr spc="55"/>
              <a:t> </a:t>
            </a:r>
            <a:r>
              <a:rPr spc="35"/>
              <a:t>in</a:t>
            </a:r>
            <a:r>
              <a:rPr spc="60"/>
              <a:t> </a:t>
            </a:r>
            <a:r>
              <a:rPr spc="10"/>
              <a:t>this</a:t>
            </a:r>
            <a:r>
              <a:rPr spc="55"/>
              <a:t> </a:t>
            </a:r>
            <a:r>
              <a:rPr spc="35"/>
              <a:t>project</a:t>
            </a:r>
            <a:r>
              <a:rPr spc="55"/>
              <a:t> </a:t>
            </a:r>
            <a:r>
              <a:rPr spc="25"/>
              <a:t>currently</a:t>
            </a:r>
            <a:r>
              <a:rPr spc="60"/>
              <a:t> </a:t>
            </a:r>
            <a:r>
              <a:rPr spc="-75"/>
              <a:t>is</a:t>
            </a:r>
            <a:r>
              <a:rPr spc="55"/>
              <a:t> </a:t>
            </a:r>
            <a:r>
              <a:rPr spc="-250"/>
              <a:t>:</a:t>
            </a:r>
          </a:p>
          <a:p>
            <a:pPr marR="11569700" indent="441325">
              <a:lnSpc>
                <a:spcPct val="118600"/>
              </a:lnSpc>
              <a:spcBef>
                <a:spcPts val="1000"/>
              </a:spcBef>
              <a:defRPr sz="1900" spc="35">
                <a:latin typeface="Trebuchet MS"/>
                <a:ea typeface="Trebuchet MS"/>
                <a:cs typeface="Trebuchet MS"/>
                <a:sym typeface="Trebuchet MS"/>
              </a:defRPr>
            </a:pPr>
            <a:r>
              <a:t>Logistic</a:t>
            </a:r>
            <a:r>
              <a:rPr spc="-5"/>
              <a:t> </a:t>
            </a:r>
            <a:r>
              <a:t>Regression </a:t>
            </a:r>
            <a:r>
              <a:rPr spc="-575"/>
              <a:t> </a:t>
            </a:r>
            <a:r>
              <a:rPr spc="80"/>
              <a:t>Random</a:t>
            </a:r>
            <a:r>
              <a:rPr spc="29"/>
              <a:t> </a:t>
            </a:r>
            <a:r>
              <a:rPr spc="14"/>
              <a:t>Forest</a:t>
            </a:r>
          </a:p>
          <a:p>
            <a:pPr indent="12700">
              <a:spcBef>
                <a:spcPts val="1300"/>
              </a:spcBef>
              <a:defRPr sz="2500" i="1" spc="-60">
                <a:latin typeface="Arial"/>
                <a:ea typeface="Arial"/>
                <a:cs typeface="Arial"/>
                <a:sym typeface="Arial"/>
              </a:defRPr>
            </a:pPr>
            <a:r>
              <a:t>The</a:t>
            </a:r>
            <a:r>
              <a:rPr spc="60"/>
              <a:t> </a:t>
            </a:r>
            <a:r>
              <a:rPr spc="0"/>
              <a:t>experiment</a:t>
            </a:r>
            <a:r>
              <a:rPr spc="65"/>
              <a:t> </a:t>
            </a:r>
            <a:r>
              <a:rPr spc="55"/>
              <a:t>log</a:t>
            </a:r>
            <a:r>
              <a:rPr spc="60"/>
              <a:t> </a:t>
            </a:r>
            <a:r>
              <a:rPr spc="10"/>
              <a:t>recorded</a:t>
            </a:r>
            <a:r>
              <a:rPr spc="65"/>
              <a:t> </a:t>
            </a:r>
            <a:r>
              <a:rPr spc="35"/>
              <a:t>by</a:t>
            </a:r>
            <a:r>
              <a:rPr spc="65"/>
              <a:t> </a:t>
            </a:r>
            <a:r>
              <a:rPr spc="-20"/>
              <a:t>using</a:t>
            </a:r>
            <a:r>
              <a:rPr spc="60"/>
              <a:t> </a:t>
            </a:r>
            <a:r>
              <a:rPr spc="-45"/>
              <a:t>these</a:t>
            </a:r>
            <a:r>
              <a:rPr spc="65"/>
              <a:t> </a:t>
            </a:r>
            <a:r>
              <a:rPr spc="-35"/>
              <a:t>models</a:t>
            </a:r>
            <a:r>
              <a:rPr spc="60"/>
              <a:t> </a:t>
            </a:r>
            <a:r>
              <a:rPr spc="55"/>
              <a:t>and</a:t>
            </a:r>
            <a:r>
              <a:rPr spc="65"/>
              <a:t> </a:t>
            </a:r>
            <a:r>
              <a:rPr spc="30"/>
              <a:t>the</a:t>
            </a:r>
            <a:r>
              <a:rPr spc="65"/>
              <a:t> </a:t>
            </a:r>
            <a:r>
              <a:rPr spc="-10"/>
              <a:t>ROC</a:t>
            </a:r>
            <a:r>
              <a:rPr spc="60"/>
              <a:t> </a:t>
            </a:r>
            <a:r>
              <a:rPr spc="-20"/>
              <a:t>Curve</a:t>
            </a:r>
            <a:r>
              <a:rPr spc="65"/>
              <a:t> </a:t>
            </a:r>
            <a:r>
              <a:rPr spc="50"/>
              <a:t>obtained</a:t>
            </a:r>
            <a:r>
              <a:rPr spc="65"/>
              <a:t> </a:t>
            </a:r>
            <a:r>
              <a:rPr spc="-75"/>
              <a:t>is</a:t>
            </a:r>
            <a:r>
              <a:rPr spc="60"/>
              <a:t> </a:t>
            </a:r>
            <a:r>
              <a:rPr spc="-5"/>
              <a:t>snapped</a:t>
            </a:r>
            <a:r>
              <a:rPr spc="65"/>
              <a:t> </a:t>
            </a:r>
            <a:r>
              <a:rPr spc="-15"/>
              <a:t>below</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object 2" descr="object 2"/>
          <p:cNvPicPr>
            <a:picLocks noChangeAspect="1"/>
          </p:cNvPicPr>
          <p:nvPr/>
        </p:nvPicPr>
        <p:blipFill>
          <a:blip r:embed="rId2"/>
          <a:stretch>
            <a:fillRect/>
          </a:stretch>
        </p:blipFill>
        <p:spPr>
          <a:xfrm>
            <a:off x="192922" y="1194698"/>
            <a:ext cx="13649324" cy="1714501"/>
          </a:xfrm>
          <a:prstGeom prst="rect">
            <a:avLst/>
          </a:prstGeom>
          <a:ln w="12700">
            <a:miter lim="400000"/>
          </a:ln>
        </p:spPr>
      </p:pic>
      <p:pic>
        <p:nvPicPr>
          <p:cNvPr id="117" name="object 3" descr="object 3"/>
          <p:cNvPicPr>
            <a:picLocks noChangeAspect="1"/>
          </p:cNvPicPr>
          <p:nvPr/>
        </p:nvPicPr>
        <p:blipFill>
          <a:blip r:embed="rId3"/>
          <a:stretch>
            <a:fillRect/>
          </a:stretch>
        </p:blipFill>
        <p:spPr>
          <a:xfrm>
            <a:off x="1162492" y="5480605"/>
            <a:ext cx="5772151" cy="4600574"/>
          </a:xfrm>
          <a:prstGeom prst="rect">
            <a:avLst/>
          </a:prstGeom>
          <a:ln w="12700">
            <a:miter lim="400000"/>
          </a:ln>
        </p:spPr>
      </p:pic>
      <p:pic>
        <p:nvPicPr>
          <p:cNvPr id="118" name="object 4" descr="object 4"/>
          <p:cNvPicPr>
            <a:picLocks noChangeAspect="1"/>
          </p:cNvPicPr>
          <p:nvPr/>
        </p:nvPicPr>
        <p:blipFill>
          <a:blip r:embed="rId4"/>
          <a:stretch>
            <a:fillRect/>
          </a:stretch>
        </p:blipFill>
        <p:spPr>
          <a:xfrm>
            <a:off x="11924500" y="5480605"/>
            <a:ext cx="5743574" cy="4600574"/>
          </a:xfrm>
          <a:prstGeom prst="rect">
            <a:avLst/>
          </a:prstGeom>
          <a:ln w="12700">
            <a:miter lim="400000"/>
          </a:ln>
        </p:spPr>
      </p:pic>
      <p:sp>
        <p:nvSpPr>
          <p:cNvPr id="119" name="object 5"/>
          <p:cNvSpPr txBox="1">
            <a:spLocks noGrp="1"/>
          </p:cNvSpPr>
          <p:nvPr>
            <p:ph type="title"/>
          </p:nvPr>
        </p:nvSpPr>
        <p:spPr>
          <a:xfrm>
            <a:off x="128400" y="334350"/>
            <a:ext cx="13467082" cy="635003"/>
          </a:xfrm>
          <a:prstGeom prst="rect">
            <a:avLst/>
          </a:prstGeom>
        </p:spPr>
        <p:txBody>
          <a:bodyPr/>
          <a:lstStyle/>
          <a:p>
            <a:pPr indent="12700">
              <a:spcBef>
                <a:spcPts val="100"/>
              </a:spcBef>
              <a:defRPr sz="4000" spc="100">
                <a:latin typeface="Cambria"/>
                <a:ea typeface="Cambria"/>
                <a:cs typeface="Cambria"/>
                <a:sym typeface="Cambria"/>
              </a:defRPr>
            </a:pPr>
            <a:r>
              <a:t>Log </a:t>
            </a:r>
            <a:r>
              <a:rPr spc="0"/>
              <a:t>Loss</a:t>
            </a:r>
            <a:r>
              <a:t> Values </a:t>
            </a:r>
            <a:r>
              <a:rPr spc="-200"/>
              <a:t>&amp;</a:t>
            </a:r>
            <a:r>
              <a:t> </a:t>
            </a:r>
            <a:r>
              <a:rPr spc="0"/>
              <a:t>Confusion</a:t>
            </a:r>
            <a:r>
              <a:t> </a:t>
            </a:r>
            <a:r>
              <a:rPr spc="200"/>
              <a:t>Matrix</a:t>
            </a:r>
            <a:r>
              <a:t> </a:t>
            </a:r>
            <a:r>
              <a:rPr spc="0"/>
              <a:t>for</a:t>
            </a:r>
            <a:r>
              <a:t> </a:t>
            </a:r>
            <a:r>
              <a:rPr spc="0"/>
              <a:t>the</a:t>
            </a:r>
            <a:r>
              <a:t> </a:t>
            </a:r>
            <a:r>
              <a:rPr spc="0"/>
              <a:t>Model</a:t>
            </a:r>
            <a:r>
              <a:t> </a:t>
            </a:r>
            <a:r>
              <a:rPr spc="0"/>
              <a:t>Used</a:t>
            </a:r>
          </a:p>
        </p:txBody>
      </p:sp>
      <p:sp>
        <p:nvSpPr>
          <p:cNvPr id="120" name="object 6"/>
          <p:cNvSpPr txBox="1"/>
          <p:nvPr/>
        </p:nvSpPr>
        <p:spPr>
          <a:xfrm>
            <a:off x="128401" y="3051935"/>
            <a:ext cx="17323436" cy="1859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500"/>
              </a:spcBef>
              <a:defRPr sz="2500" i="1" spc="-60">
                <a:latin typeface="Arial"/>
                <a:ea typeface="Arial"/>
                <a:cs typeface="Arial"/>
                <a:sym typeface="Arial"/>
              </a:defRPr>
            </a:pPr>
            <a:r>
              <a:t>The</a:t>
            </a:r>
            <a:r>
              <a:rPr spc="55"/>
              <a:t> </a:t>
            </a:r>
            <a:r>
              <a:rPr spc="40"/>
              <a:t>prediction</a:t>
            </a:r>
            <a:r>
              <a:rPr spc="55"/>
              <a:t> </a:t>
            </a:r>
            <a:r>
              <a:rPr spc="75"/>
              <a:t>probability</a:t>
            </a:r>
            <a:r>
              <a:rPr spc="55"/>
              <a:t> </a:t>
            </a:r>
            <a:r>
              <a:rPr spc="-75"/>
              <a:t>is</a:t>
            </a:r>
            <a:r>
              <a:rPr spc="55"/>
              <a:t> </a:t>
            </a:r>
            <a:r>
              <a:rPr spc="85"/>
              <a:t>to</a:t>
            </a:r>
            <a:r>
              <a:rPr spc="55"/>
              <a:t> </a:t>
            </a:r>
            <a:r>
              <a:rPr spc="30"/>
              <a:t>the</a:t>
            </a:r>
            <a:r>
              <a:rPr spc="55"/>
              <a:t> </a:t>
            </a:r>
            <a:r>
              <a:rPr spc="5"/>
              <a:t>corresponding</a:t>
            </a:r>
            <a:r>
              <a:rPr spc="55"/>
              <a:t> </a:t>
            </a:r>
            <a:r>
              <a:rPr spc="70"/>
              <a:t>actual/true</a:t>
            </a:r>
            <a:r>
              <a:rPr spc="55"/>
              <a:t> </a:t>
            </a:r>
            <a:r>
              <a:rPr spc="5"/>
              <a:t>value</a:t>
            </a:r>
            <a:r>
              <a:rPr spc="55"/>
              <a:t> </a:t>
            </a:r>
            <a:r>
              <a:rPr spc="-75"/>
              <a:t>is</a:t>
            </a:r>
            <a:r>
              <a:rPr spc="55"/>
              <a:t> </a:t>
            </a:r>
            <a:r>
              <a:rPr spc="-25"/>
              <a:t>measured</a:t>
            </a:r>
            <a:r>
              <a:rPr spc="55"/>
              <a:t> </a:t>
            </a:r>
            <a:r>
              <a:rPr spc="-20"/>
              <a:t>here</a:t>
            </a:r>
          </a:p>
          <a:p>
            <a:pPr marR="449580" indent="64135">
              <a:lnSpc>
                <a:spcPct val="114998"/>
              </a:lnSpc>
              <a:spcBef>
                <a:spcPts val="1000"/>
              </a:spcBef>
              <a:defRPr sz="2500" i="1" spc="-60">
                <a:latin typeface="Arial"/>
                <a:ea typeface="Arial"/>
                <a:cs typeface="Arial"/>
                <a:sym typeface="Arial"/>
              </a:defRPr>
            </a:pPr>
            <a:r>
              <a:t>The</a:t>
            </a:r>
            <a:r>
              <a:rPr spc="60"/>
              <a:t> </a:t>
            </a:r>
            <a:r>
              <a:rPr spc="10"/>
              <a:t>correct</a:t>
            </a:r>
            <a:r>
              <a:rPr spc="60"/>
              <a:t> </a:t>
            </a:r>
            <a:r>
              <a:rPr spc="55"/>
              <a:t>and</a:t>
            </a:r>
            <a:r>
              <a:rPr spc="65"/>
              <a:t> </a:t>
            </a:r>
            <a:r>
              <a:rPr spc="15"/>
              <a:t>incorrect</a:t>
            </a:r>
            <a:r>
              <a:rPr spc="60"/>
              <a:t> </a:t>
            </a:r>
            <a:r>
              <a:rPr spc="15"/>
              <a:t>predictions</a:t>
            </a:r>
            <a:r>
              <a:rPr spc="60"/>
              <a:t> </a:t>
            </a:r>
            <a:r>
              <a:rPr spc="30"/>
              <a:t>are</a:t>
            </a:r>
            <a:r>
              <a:rPr spc="65"/>
              <a:t> </a:t>
            </a:r>
            <a:r>
              <a:rPr spc="-15"/>
              <a:t>summarized</a:t>
            </a:r>
            <a:r>
              <a:rPr spc="60"/>
              <a:t> </a:t>
            </a:r>
            <a:r>
              <a:rPr spc="35"/>
              <a:t>with</a:t>
            </a:r>
            <a:r>
              <a:rPr spc="60"/>
              <a:t> </a:t>
            </a:r>
            <a:r>
              <a:rPr spc="5"/>
              <a:t>count</a:t>
            </a:r>
            <a:r>
              <a:rPr spc="65"/>
              <a:t> </a:t>
            </a:r>
            <a:r>
              <a:rPr spc="-35"/>
              <a:t>values</a:t>
            </a:r>
            <a:r>
              <a:rPr spc="60"/>
              <a:t> </a:t>
            </a:r>
            <a:r>
              <a:rPr spc="55"/>
              <a:t>and</a:t>
            </a:r>
            <a:r>
              <a:rPr spc="60"/>
              <a:t> </a:t>
            </a:r>
            <a:r>
              <a:rPr spc="10"/>
              <a:t>broken</a:t>
            </a:r>
            <a:r>
              <a:rPr spc="65"/>
              <a:t> </a:t>
            </a:r>
            <a:r>
              <a:rPr spc="-20"/>
              <a:t>down</a:t>
            </a:r>
            <a:r>
              <a:rPr spc="60"/>
              <a:t> </a:t>
            </a:r>
            <a:r>
              <a:rPr spc="35"/>
              <a:t>by</a:t>
            </a:r>
            <a:r>
              <a:rPr spc="60"/>
              <a:t> </a:t>
            </a:r>
            <a:r>
              <a:rPr spc="-30"/>
              <a:t>each</a:t>
            </a:r>
            <a:r>
              <a:rPr spc="65"/>
              <a:t> </a:t>
            </a:r>
            <a:r>
              <a:rPr spc="-80"/>
              <a:t>class</a:t>
            </a:r>
            <a:r>
              <a:rPr spc="60"/>
              <a:t> </a:t>
            </a:r>
            <a:r>
              <a:rPr spc="35"/>
              <a:t>in</a:t>
            </a:r>
            <a:r>
              <a:rPr spc="60"/>
              <a:t> </a:t>
            </a:r>
            <a:r>
              <a:rPr spc="30"/>
              <a:t>the</a:t>
            </a:r>
            <a:r>
              <a:rPr spc="65"/>
              <a:t> </a:t>
            </a:r>
            <a:r>
              <a:rPr spc="75"/>
              <a:t>form</a:t>
            </a:r>
            <a:r>
              <a:rPr spc="60"/>
              <a:t> </a:t>
            </a:r>
            <a:r>
              <a:rPr spc="110"/>
              <a:t>of </a:t>
            </a:r>
            <a:r>
              <a:rPr spc="-680"/>
              <a:t> </a:t>
            </a:r>
            <a:r>
              <a:rPr spc="-15"/>
              <a:t>confusion</a:t>
            </a:r>
            <a:r>
              <a:rPr spc="50"/>
              <a:t> </a:t>
            </a:r>
            <a:r>
              <a:rPr spc="95"/>
              <a:t>Matrix</a:t>
            </a:r>
          </a:p>
          <a:p>
            <a:pPr indent="64135">
              <a:spcBef>
                <a:spcPts val="1200"/>
              </a:spcBef>
              <a:tabLst>
                <a:tab pos="11328400" algn="l"/>
              </a:tabLst>
              <a:defRPr sz="2500" b="1" i="1" u="sng" spc="-100">
                <a:uFill>
                  <a:solidFill>
                    <a:srgbClr val="000000"/>
                  </a:solidFill>
                </a:uFill>
                <a:latin typeface="Trebuchet MS"/>
                <a:ea typeface="Trebuchet MS"/>
                <a:cs typeface="Trebuchet MS"/>
                <a:sym typeface="Trebuchet MS"/>
              </a:defRPr>
            </a:pPr>
            <a:r>
              <a:t>The</a:t>
            </a:r>
            <a:r>
              <a:rPr spc="5"/>
              <a:t> </a:t>
            </a:r>
            <a:r>
              <a:rPr spc="-15"/>
              <a:t>Confusion</a:t>
            </a:r>
            <a:r>
              <a:rPr spc="10"/>
              <a:t> </a:t>
            </a:r>
            <a:r>
              <a:rPr spc="-110"/>
              <a:t>matrix</a:t>
            </a:r>
            <a:r>
              <a:rPr spc="10"/>
              <a:t> </a:t>
            </a:r>
            <a:r>
              <a:rPr spc="-70"/>
              <a:t>for</a:t>
            </a:r>
            <a:r>
              <a:rPr spc="10"/>
              <a:t> </a:t>
            </a:r>
            <a:r>
              <a:rPr spc="-30"/>
              <a:t>Lo</a:t>
            </a:r>
            <a:r>
              <a:rPr u="none" spc="-30">
                <a:uFillTx/>
              </a:rPr>
              <a:t>g</a:t>
            </a:r>
            <a:r>
              <a:rPr spc="-30"/>
              <a:t>istic</a:t>
            </a:r>
            <a:r>
              <a:rPr spc="5"/>
              <a:t> </a:t>
            </a:r>
            <a:r>
              <a:rPr spc="-30"/>
              <a:t>Regression</a:t>
            </a:r>
            <a:r>
              <a:rPr u="none" spc="-30">
                <a:uFillTx/>
              </a:rPr>
              <a:t>	</a:t>
            </a:r>
            <a:r>
              <a:t>The</a:t>
            </a:r>
            <a:r>
              <a:rPr spc="-5"/>
              <a:t> </a:t>
            </a:r>
            <a:r>
              <a:rPr spc="-15"/>
              <a:t>Confusion</a:t>
            </a:r>
            <a:r>
              <a:rPr spc="-5"/>
              <a:t> </a:t>
            </a:r>
            <a:r>
              <a:rPr spc="-110"/>
              <a:t>matrix</a:t>
            </a:r>
            <a:r>
              <a:rPr spc="0"/>
              <a:t> </a:t>
            </a:r>
            <a:r>
              <a:rPr spc="-70"/>
              <a:t>for</a:t>
            </a:r>
            <a:r>
              <a:rPr spc="-5"/>
              <a:t> </a:t>
            </a:r>
            <a:r>
              <a:rPr spc="25"/>
              <a:t>Random</a:t>
            </a:r>
            <a:r>
              <a:rPr spc="-5"/>
              <a:t> </a:t>
            </a:r>
            <a:r>
              <a:rPr spc="-80"/>
              <a:t>Forest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128400" y="174410"/>
            <a:ext cx="4991103" cy="554002"/>
          </a:xfrm>
          <a:prstGeom prst="rect">
            <a:avLst/>
          </a:prstGeom>
        </p:spPr>
        <p:txBody>
          <a:bodyPr/>
          <a:lstStyle>
            <a:lvl1pPr>
              <a:defRPr sz="3600"/>
            </a:lvl1pPr>
          </a:lstStyle>
          <a:p>
            <a:r>
              <a:t>Feature Engineering</a:t>
            </a:r>
          </a:p>
        </p:txBody>
      </p:sp>
      <p:pic>
        <p:nvPicPr>
          <p:cNvPr id="123" name="Picture 4" descr="Picture 4"/>
          <p:cNvPicPr>
            <a:picLocks noChangeAspect="1"/>
          </p:cNvPicPr>
          <p:nvPr/>
        </p:nvPicPr>
        <p:blipFill>
          <a:blip r:embed="rId2"/>
          <a:stretch>
            <a:fillRect/>
          </a:stretch>
        </p:blipFill>
        <p:spPr>
          <a:xfrm>
            <a:off x="4524135" y="1034844"/>
            <a:ext cx="9239727" cy="910002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xfrm>
            <a:off x="128400" y="174411"/>
            <a:ext cx="6424799" cy="1107998"/>
          </a:xfrm>
          <a:prstGeom prst="rect">
            <a:avLst/>
          </a:prstGeom>
        </p:spPr>
        <p:txBody>
          <a:bodyPr/>
          <a:lstStyle>
            <a:lvl1pPr>
              <a:defRPr sz="3600"/>
            </a:lvl1pPr>
          </a:lstStyle>
          <a:p>
            <a:r>
              <a:t>New features we engineered</a:t>
            </a:r>
          </a:p>
        </p:txBody>
      </p:sp>
      <p:pic>
        <p:nvPicPr>
          <p:cNvPr id="126" name="Picture 3" descr="Picture 3"/>
          <p:cNvPicPr>
            <a:picLocks noChangeAspect="1"/>
          </p:cNvPicPr>
          <p:nvPr/>
        </p:nvPicPr>
        <p:blipFill>
          <a:blip r:embed="rId2"/>
          <a:srcRect b="48518"/>
          <a:stretch>
            <a:fillRect/>
          </a:stretch>
        </p:blipFill>
        <p:spPr>
          <a:xfrm>
            <a:off x="333360" y="1181098"/>
            <a:ext cx="8505843" cy="8145646"/>
          </a:xfrm>
          <a:prstGeom prst="rect">
            <a:avLst/>
          </a:prstGeom>
          <a:ln w="12700">
            <a:miter lim="400000"/>
          </a:ln>
        </p:spPr>
      </p:pic>
      <p:pic>
        <p:nvPicPr>
          <p:cNvPr id="127" name="Picture 6" descr="Picture 6"/>
          <p:cNvPicPr>
            <a:picLocks noChangeAspect="1"/>
          </p:cNvPicPr>
          <p:nvPr/>
        </p:nvPicPr>
        <p:blipFill>
          <a:blip r:embed="rId2"/>
          <a:srcRect t="50000"/>
          <a:stretch>
            <a:fillRect/>
          </a:stretch>
        </p:blipFill>
        <p:spPr>
          <a:xfrm>
            <a:off x="9218896" y="1181099"/>
            <a:ext cx="8757868" cy="8145644"/>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128400" y="174410"/>
            <a:ext cx="4991103" cy="554002"/>
          </a:xfrm>
          <a:prstGeom prst="rect">
            <a:avLst/>
          </a:prstGeom>
        </p:spPr>
        <p:txBody>
          <a:bodyPr/>
          <a:lstStyle>
            <a:lvl1pPr>
              <a:defRPr sz="3600"/>
            </a:lvl1pPr>
          </a:lstStyle>
          <a:p>
            <a:r>
              <a:t>Hyperparameter tuning</a:t>
            </a:r>
          </a:p>
        </p:txBody>
      </p:sp>
      <p:sp>
        <p:nvSpPr>
          <p:cNvPr id="130" name="Text Placeholder 2"/>
          <p:cNvSpPr txBox="1">
            <a:spLocks noGrp="1"/>
          </p:cNvSpPr>
          <p:nvPr>
            <p:ph type="body" sz="quarter" idx="1"/>
          </p:nvPr>
        </p:nvSpPr>
        <p:spPr>
          <a:xfrm>
            <a:off x="128400" y="1028699"/>
            <a:ext cx="18031200" cy="861777"/>
          </a:xfrm>
          <a:prstGeom prst="rect">
            <a:avLst/>
          </a:prstGeom>
        </p:spPr>
        <p:txBody>
          <a:bodyPr/>
          <a:lstStyle>
            <a:lvl1pPr>
              <a:defRPr sz="2800"/>
            </a:lvl1pPr>
          </a:lstStyle>
          <a:p>
            <a:r>
              <a:t>Hyperparameters contain the data that govern the training process itself. Hyperparameter tuning works by running multiple trials in a single training job. In this part of the phase, we fit and store our result with GridSearchCV.</a:t>
            </a:r>
          </a:p>
        </p:txBody>
      </p:sp>
      <p:pic>
        <p:nvPicPr>
          <p:cNvPr id="131" name="Picture 4" descr="Picture 4"/>
          <p:cNvPicPr>
            <a:picLocks noChangeAspect="1"/>
          </p:cNvPicPr>
          <p:nvPr/>
        </p:nvPicPr>
        <p:blipFill>
          <a:blip r:embed="rId2"/>
          <a:stretch>
            <a:fillRect/>
          </a:stretch>
        </p:blipFill>
        <p:spPr>
          <a:xfrm>
            <a:off x="420849" y="2400300"/>
            <a:ext cx="17446303" cy="7415353"/>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128400" y="174410"/>
            <a:ext cx="4991103" cy="554002"/>
          </a:xfrm>
          <a:prstGeom prst="rect">
            <a:avLst/>
          </a:prstGeom>
        </p:spPr>
        <p:txBody>
          <a:bodyPr/>
          <a:lstStyle>
            <a:lvl1pPr>
              <a:defRPr sz="3600"/>
            </a:lvl1pPr>
          </a:lstStyle>
          <a:p>
            <a:r>
              <a:rPr lang="en-US" dirty="0"/>
              <a:t>Neural Networks used:</a:t>
            </a:r>
            <a:endParaRPr dirty="0"/>
          </a:p>
        </p:txBody>
      </p:sp>
      <p:sp>
        <p:nvSpPr>
          <p:cNvPr id="130" name="Text Placeholder 2"/>
          <p:cNvSpPr txBox="1">
            <a:spLocks noGrp="1"/>
          </p:cNvSpPr>
          <p:nvPr>
            <p:ph type="body" sz="quarter" idx="1"/>
          </p:nvPr>
        </p:nvSpPr>
        <p:spPr>
          <a:xfrm>
            <a:off x="128400" y="1028699"/>
            <a:ext cx="17613910" cy="8808475"/>
          </a:xfrm>
          <a:prstGeom prst="rect">
            <a:avLst/>
          </a:prstGeom>
        </p:spPr>
        <p:txBody>
          <a:bodyPr>
            <a:normAutofit/>
          </a:bodyPr>
          <a:lstStyle>
            <a:lvl1pPr>
              <a:defRPr sz="2800"/>
            </a:lvl1pPr>
          </a:lstStyle>
          <a:p>
            <a:r>
              <a:rPr lang="en-US" dirty="0">
                <a:latin typeface="Times New Roman" panose="02020603050405020304" pitchFamily="18" charset="0"/>
                <a:cs typeface="Times New Roman" panose="02020603050405020304" pitchFamily="18" charset="0"/>
              </a:rPr>
              <a:t>We have designed two neural network models in total.</a:t>
            </a:r>
          </a:p>
          <a:p>
            <a:endParaRPr lang="en-US" dirty="0">
              <a:latin typeface="Times New Roman" panose="02020603050405020304" pitchFamily="18" charset="0"/>
              <a:cs typeface="Times New Roman" panose="02020603050405020304" pitchFamily="18" charset="0"/>
            </a:endParaRPr>
          </a:p>
          <a:p>
            <a:r>
              <a:rPr lang="en-US" i="0" dirty="0">
                <a:solidFill>
                  <a:srgbClr val="2D3B45"/>
                </a:solidFill>
                <a:effectLst/>
                <a:latin typeface="Times New Roman" panose="02020603050405020304" pitchFamily="18" charset="0"/>
                <a:cs typeface="Times New Roman" panose="02020603050405020304" pitchFamily="18" charset="0"/>
              </a:rPr>
              <a:t>1</a:t>
            </a:r>
            <a:r>
              <a:rPr lang="en-US" i="0" baseline="30000" dirty="0">
                <a:solidFill>
                  <a:srgbClr val="2D3B45"/>
                </a:solidFill>
                <a:effectLst/>
                <a:latin typeface="Times New Roman" panose="02020603050405020304" pitchFamily="18" charset="0"/>
                <a:cs typeface="Times New Roman" panose="02020603050405020304" pitchFamily="18" charset="0"/>
              </a:rPr>
              <a:t>st</a:t>
            </a:r>
            <a:r>
              <a:rPr lang="en-US" i="0" dirty="0">
                <a:solidFill>
                  <a:srgbClr val="2D3B45"/>
                </a:solidFill>
                <a:effectLst/>
                <a:latin typeface="Times New Roman" panose="02020603050405020304" pitchFamily="18" charset="0"/>
                <a:cs typeface="Times New Roman" panose="02020603050405020304" pitchFamily="18" charset="0"/>
              </a:rPr>
              <a:t> neural network architecture in string form: 161 – 55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 – Sigmoid.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514350" indent="-514350">
              <a:buAutoNum type="arabicParenR"/>
            </a:pPr>
            <a:r>
              <a:rPr lang="en-US"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Neural Network:</a:t>
            </a:r>
          </a:p>
          <a:p>
            <a:r>
              <a:rPr lang="en-US" dirty="0">
                <a:latin typeface="Times New Roman" panose="02020603050405020304" pitchFamily="18" charset="0"/>
                <a:cs typeface="Times New Roman" panose="02020603050405020304" pitchFamily="18" charset="0"/>
              </a:rPr>
              <a:t>	Hidden layers used: 3</a:t>
            </a:r>
          </a:p>
          <a:p>
            <a:r>
              <a:rPr lang="en-US" dirty="0">
                <a:latin typeface="Times New Roman" panose="02020603050405020304" pitchFamily="18" charset="0"/>
                <a:cs typeface="Times New Roman" panose="02020603050405020304" pitchFamily="18" charset="0"/>
              </a:rPr>
              <a:t>	Activation functions used: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and Sigmoid</a:t>
            </a:r>
          </a:p>
          <a:p>
            <a:r>
              <a:rPr lang="en-US" dirty="0">
                <a:latin typeface="Times New Roman" panose="02020603050405020304" pitchFamily="18" charset="0"/>
                <a:cs typeface="Times New Roman" panose="02020603050405020304" pitchFamily="18" charset="0"/>
              </a:rPr>
              <a:t>	Epochs: 40</a:t>
            </a:r>
          </a:p>
          <a:p>
            <a:r>
              <a:rPr lang="en-US" dirty="0">
                <a:latin typeface="Times New Roman" panose="02020603050405020304" pitchFamily="18" charset="0"/>
                <a:cs typeface="Times New Roman" panose="02020603050405020304" pitchFamily="18" charset="0"/>
              </a:rPr>
              <a:t>	Optimizer selected: SGD</a:t>
            </a:r>
          </a:p>
          <a:p>
            <a:r>
              <a:rPr lang="en-US" dirty="0">
                <a:latin typeface="Times New Roman" panose="02020603050405020304" pitchFamily="18" charset="0"/>
                <a:cs typeface="Times New Roman" panose="02020603050405020304" pitchFamily="18" charset="0"/>
              </a:rPr>
              <a:t>	Learning rate: 0.0001</a:t>
            </a:r>
          </a:p>
          <a:p>
            <a:endParaRPr lang="en-US" dirty="0">
              <a:latin typeface="Times New Roman" panose="02020603050405020304" pitchFamily="18" charset="0"/>
              <a:cs typeface="Times New Roman" panose="02020603050405020304" pitchFamily="18" charset="0"/>
            </a:endParaRPr>
          </a:p>
          <a:p>
            <a:r>
              <a:rPr lang="en-US" dirty="0">
                <a:solidFill>
                  <a:srgbClr val="2D3B45"/>
                </a:solidFill>
                <a:latin typeface="Times New Roman" panose="02020603050405020304" pitchFamily="18" charset="0"/>
                <a:cs typeface="Times New Roman" panose="02020603050405020304" pitchFamily="18" charset="0"/>
              </a:rPr>
              <a:t>2</a:t>
            </a:r>
            <a:r>
              <a:rPr lang="en-US" baseline="30000" dirty="0">
                <a:solidFill>
                  <a:srgbClr val="2D3B45"/>
                </a:solidFill>
                <a:latin typeface="Times New Roman" panose="02020603050405020304" pitchFamily="18" charset="0"/>
                <a:cs typeface="Times New Roman" panose="02020603050405020304" pitchFamily="18" charset="0"/>
              </a:rPr>
              <a:t>nd</a:t>
            </a:r>
            <a:r>
              <a:rPr lang="en-US" dirty="0">
                <a:solidFill>
                  <a:srgbClr val="2D3B45"/>
                </a:solidFill>
                <a:latin typeface="Times New Roman" panose="02020603050405020304" pitchFamily="18" charset="0"/>
                <a:cs typeface="Times New Roman" panose="02020603050405020304" pitchFamily="18" charset="0"/>
              </a:rPr>
              <a:t> </a:t>
            </a:r>
            <a:r>
              <a:rPr lang="en-US" i="0" dirty="0">
                <a:solidFill>
                  <a:srgbClr val="2D3B45"/>
                </a:solidFill>
                <a:effectLst/>
                <a:latin typeface="Times New Roman" panose="02020603050405020304" pitchFamily="18" charset="0"/>
                <a:cs typeface="Times New Roman" panose="02020603050405020304" pitchFamily="18" charset="0"/>
              </a:rPr>
              <a:t> neural network architecture in string form: 161 – 25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12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 – Sigmoid.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Neural Network:</a:t>
            </a:r>
          </a:p>
          <a:p>
            <a:r>
              <a:rPr lang="en-US" dirty="0">
                <a:latin typeface="Times New Roman" panose="02020603050405020304" pitchFamily="18" charset="0"/>
                <a:cs typeface="Times New Roman" panose="02020603050405020304" pitchFamily="18" charset="0"/>
              </a:rPr>
              <a:t>	Hidden layers used: 2</a:t>
            </a:r>
          </a:p>
          <a:p>
            <a:r>
              <a:rPr lang="en-US" dirty="0">
                <a:latin typeface="Times New Roman" panose="02020603050405020304" pitchFamily="18" charset="0"/>
                <a:cs typeface="Times New Roman" panose="02020603050405020304" pitchFamily="18" charset="0"/>
              </a:rPr>
              <a:t>	Activation functions used: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and Sigmoid</a:t>
            </a:r>
          </a:p>
          <a:p>
            <a:r>
              <a:rPr lang="en-US" dirty="0">
                <a:latin typeface="Times New Roman" panose="02020603050405020304" pitchFamily="18" charset="0"/>
                <a:cs typeface="Times New Roman" panose="02020603050405020304" pitchFamily="18" charset="0"/>
              </a:rPr>
              <a:t>	Epochs: 28</a:t>
            </a:r>
          </a:p>
          <a:p>
            <a:r>
              <a:rPr lang="en-US" dirty="0">
                <a:latin typeface="Times New Roman" panose="02020603050405020304" pitchFamily="18" charset="0"/>
                <a:cs typeface="Times New Roman" panose="02020603050405020304" pitchFamily="18" charset="0"/>
              </a:rPr>
              <a:t>	Optimizer selected: SGD</a:t>
            </a:r>
          </a:p>
          <a:p>
            <a:r>
              <a:rPr lang="en-US" dirty="0">
                <a:latin typeface="Times New Roman" panose="02020603050405020304" pitchFamily="18" charset="0"/>
                <a:cs typeface="Times New Roman" panose="02020603050405020304" pitchFamily="18" charset="0"/>
              </a:rPr>
              <a:t>	Learning rate: 0.0011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13103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545690" y="751698"/>
            <a:ext cx="4991103" cy="554002"/>
          </a:xfrm>
          <a:prstGeom prst="rect">
            <a:avLst/>
          </a:prstGeom>
        </p:spPr>
        <p:txBody>
          <a:bodyPr/>
          <a:lstStyle>
            <a:lvl1pPr>
              <a:defRPr sz="3600"/>
            </a:lvl1pPr>
          </a:lstStyle>
          <a:p>
            <a:r>
              <a:rPr lang="en-US" dirty="0"/>
              <a:t>Data Leakage:</a:t>
            </a:r>
            <a:endParaRPr dirty="0"/>
          </a:p>
        </p:txBody>
      </p:sp>
      <p:sp>
        <p:nvSpPr>
          <p:cNvPr id="3" name="TextBox 2">
            <a:extLst>
              <a:ext uri="{FF2B5EF4-FFF2-40B4-BE49-F238E27FC236}">
                <a16:creationId xmlns:a16="http://schemas.microsoft.com/office/drawing/2014/main" id="{D9F96751-5D6C-45BA-DF79-C533523AA58B}"/>
              </a:ext>
            </a:extLst>
          </p:cNvPr>
          <p:cNvSpPr txBox="1"/>
          <p:nvPr/>
        </p:nvSpPr>
        <p:spPr>
          <a:xfrm>
            <a:off x="545690" y="1582700"/>
            <a:ext cx="17196620" cy="3108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2800" dirty="0">
                <a:latin typeface="Times New Roman" panose="02020603050405020304" pitchFamily="18" charset="0"/>
                <a:cs typeface="Times New Roman" panose="02020603050405020304" pitchFamily="18" charset="0"/>
              </a:rPr>
              <a:t>Data leaking occurs when the model is created using data that is not part of the training dataset. Data leakage frequently results in unrealistically high levels of performance on the test set since the model is being run on data that it has already seen. To ensure that there is no data leakage, we run the model multiple times. Through multiple runs, we consistently came to the same conclusions, and the accuracy has not significantly improved. To ensure that the outcomes were consistent, we also ran the model independently numerous times on test and validation data. In addition, we did not see any improvement in accuracy throughout the course of those several runs. Additionally, we checked for any duplication.</a:t>
            </a:r>
          </a:p>
        </p:txBody>
      </p:sp>
      <p:sp>
        <p:nvSpPr>
          <p:cNvPr id="6" name="Title 1">
            <a:extLst>
              <a:ext uri="{FF2B5EF4-FFF2-40B4-BE49-F238E27FC236}">
                <a16:creationId xmlns:a16="http://schemas.microsoft.com/office/drawing/2014/main" id="{C70ED449-BC85-129A-9DAB-7AE46C9656A6}"/>
              </a:ext>
            </a:extLst>
          </p:cNvPr>
          <p:cNvSpPr txBox="1">
            <a:spLocks/>
          </p:cNvSpPr>
          <p:nvPr/>
        </p:nvSpPr>
        <p:spPr>
          <a:xfrm>
            <a:off x="545690" y="5943131"/>
            <a:ext cx="4991103" cy="554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9pPr>
          </a:lstStyle>
          <a:p>
            <a:pPr hangingPunct="1"/>
            <a:r>
              <a:rPr lang="en-US" dirty="0"/>
              <a:t>Cardinal Sins:</a:t>
            </a:r>
          </a:p>
        </p:txBody>
      </p:sp>
      <p:sp>
        <p:nvSpPr>
          <p:cNvPr id="8" name="TextBox 7">
            <a:extLst>
              <a:ext uri="{FF2B5EF4-FFF2-40B4-BE49-F238E27FC236}">
                <a16:creationId xmlns:a16="http://schemas.microsoft.com/office/drawing/2014/main" id="{53780338-938E-83A6-AF14-816ED95443D1}"/>
              </a:ext>
            </a:extLst>
          </p:cNvPr>
          <p:cNvSpPr txBox="1"/>
          <p:nvPr/>
        </p:nvSpPr>
        <p:spPr>
          <a:xfrm>
            <a:off x="545690" y="6687137"/>
            <a:ext cx="17196620"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2800" dirty="0">
                <a:latin typeface="Times New Roman" panose="02020603050405020304" pitchFamily="18" charset="0"/>
                <a:cs typeface="Times New Roman" panose="02020603050405020304" pitchFamily="18" charset="0"/>
              </a:rPr>
              <a:t>As the </a:t>
            </a:r>
            <a:r>
              <a:rPr lang="en-IN" sz="2800" dirty="0" err="1">
                <a:latin typeface="Times New Roman" panose="02020603050405020304" pitchFamily="18" charset="0"/>
                <a:cs typeface="Times New Roman" panose="02020603050405020304" pitchFamily="18" charset="0"/>
              </a:rPr>
              <a:t>application_train</a:t>
            </a:r>
            <a:r>
              <a:rPr lang="en-IN" sz="2800" dirty="0">
                <a:latin typeface="Times New Roman" panose="02020603050405020304" pitchFamily="18" charset="0"/>
                <a:cs typeface="Times New Roman" panose="02020603050405020304" pitchFamily="18" charset="0"/>
              </a:rPr>
              <a:t> and </a:t>
            </a:r>
            <a:r>
              <a:rPr lang="en-IN" sz="2800" dirty="0" err="1">
                <a:latin typeface="Times New Roman" panose="02020603050405020304" pitchFamily="18" charset="0"/>
                <a:cs typeface="Times New Roman" panose="02020603050405020304" pitchFamily="18" charset="0"/>
              </a:rPr>
              <a:t>application_test</a:t>
            </a:r>
            <a:r>
              <a:rPr lang="en-IN" sz="2800" dirty="0">
                <a:latin typeface="Times New Roman" panose="02020603050405020304" pitchFamily="18" charset="0"/>
                <a:cs typeface="Times New Roman" panose="02020603050405020304" pitchFamily="18" charset="0"/>
              </a:rPr>
              <a:t> datasets were provided to us separately. We did not make a rookie mistake of abusing the data and model. Further we have not performed any cross fold validation on the </a:t>
            </a:r>
            <a:r>
              <a:rPr lang="en-IN" sz="2800" dirty="0" err="1">
                <a:latin typeface="Times New Roman" panose="02020603050405020304" pitchFamily="18" charset="0"/>
                <a:cs typeface="Times New Roman" panose="02020603050405020304" pitchFamily="18" charset="0"/>
              </a:rPr>
              <a:t>application_train</a:t>
            </a:r>
            <a:r>
              <a:rPr lang="en-IN" sz="2800" dirty="0">
                <a:latin typeface="Times New Roman" panose="02020603050405020304" pitchFamily="18" charset="0"/>
                <a:cs typeface="Times New Roman" panose="02020603050405020304" pitchFamily="18" charset="0"/>
              </a:rPr>
              <a:t> dataset after splitting it so we have refrained from exposing test dataset to be part of training.</a:t>
            </a:r>
          </a:p>
        </p:txBody>
      </p:sp>
    </p:spTree>
    <p:extLst>
      <p:ext uri="{BB962C8B-B14F-4D97-AF65-F5344CB8AC3E}">
        <p14:creationId xmlns:p14="http://schemas.microsoft.com/office/powerpoint/2010/main" val="41244366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410496" y="386098"/>
            <a:ext cx="1852798" cy="554000"/>
          </a:xfrm>
          <a:prstGeom prst="rect">
            <a:avLst/>
          </a:prstGeom>
        </p:spPr>
        <p:txBody>
          <a:bodyPr/>
          <a:lstStyle>
            <a:lvl1pPr>
              <a:defRPr sz="3600"/>
            </a:lvl1pPr>
          </a:lstStyle>
          <a:p>
            <a:r>
              <a:rPr dirty="0"/>
              <a:t>Results</a:t>
            </a:r>
          </a:p>
        </p:txBody>
      </p:sp>
      <p:sp>
        <p:nvSpPr>
          <p:cNvPr id="134" name="Text Placeholder 2"/>
          <p:cNvSpPr txBox="1">
            <a:spLocks noGrp="1"/>
          </p:cNvSpPr>
          <p:nvPr>
            <p:ph type="body" sz="quarter" idx="1"/>
          </p:nvPr>
        </p:nvSpPr>
        <p:spPr>
          <a:xfrm>
            <a:off x="410496" y="1322339"/>
            <a:ext cx="4343400" cy="430889"/>
          </a:xfrm>
          <a:prstGeom prst="rect">
            <a:avLst/>
          </a:prstGeom>
        </p:spPr>
        <p:txBody>
          <a:bodyPr/>
          <a:lstStyle>
            <a:lvl1pPr>
              <a:defRPr sz="2800"/>
            </a:lvl1pPr>
          </a:lstStyle>
          <a:p>
            <a:r>
              <a:rPr dirty="0"/>
              <a:t>Metrics used - AUC</a:t>
            </a:r>
          </a:p>
        </p:txBody>
      </p:sp>
      <p:pic>
        <p:nvPicPr>
          <p:cNvPr id="135" name="All_res.png" descr="All_res.png"/>
          <p:cNvPicPr>
            <a:picLocks noChangeAspect="1"/>
          </p:cNvPicPr>
          <p:nvPr/>
        </p:nvPicPr>
        <p:blipFill>
          <a:blip r:embed="rId2"/>
          <a:stretch>
            <a:fillRect/>
          </a:stretch>
        </p:blipFill>
        <p:spPr>
          <a:xfrm>
            <a:off x="1208021" y="2566360"/>
            <a:ext cx="15292965" cy="6400748"/>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299884" y="371349"/>
            <a:ext cx="1852798" cy="554000"/>
          </a:xfrm>
          <a:prstGeom prst="rect">
            <a:avLst/>
          </a:prstGeom>
        </p:spPr>
        <p:txBody>
          <a:bodyPr/>
          <a:lstStyle>
            <a:lvl1pPr>
              <a:defRPr sz="3600"/>
            </a:lvl1pPr>
          </a:lstStyle>
          <a:p>
            <a:r>
              <a:rPr dirty="0"/>
              <a:t>Results</a:t>
            </a:r>
          </a:p>
        </p:txBody>
      </p:sp>
      <p:sp>
        <p:nvSpPr>
          <p:cNvPr id="134" name="Text Placeholder 2"/>
          <p:cNvSpPr txBox="1">
            <a:spLocks noGrp="1"/>
          </p:cNvSpPr>
          <p:nvPr>
            <p:ph type="body" sz="quarter" idx="1"/>
          </p:nvPr>
        </p:nvSpPr>
        <p:spPr>
          <a:xfrm>
            <a:off x="299884" y="1278493"/>
            <a:ext cx="16587019" cy="4443881"/>
          </a:xfrm>
          <a:prstGeom prst="rect">
            <a:avLst/>
          </a:prstGeom>
        </p:spPr>
        <p:txBody>
          <a:bodyPr/>
          <a:lstStyle>
            <a:lvl1pPr>
              <a:defRPr sz="2800"/>
            </a:lvl1pPr>
          </a:lstStyle>
          <a:p>
            <a:r>
              <a:rPr dirty="0"/>
              <a:t>Metrics used </a:t>
            </a:r>
            <a:r>
              <a:rPr lang="en-IN" dirty="0"/>
              <a:t>–</a:t>
            </a:r>
            <a:r>
              <a:rPr dirty="0"/>
              <a:t> AUC</a:t>
            </a:r>
            <a:r>
              <a:rPr lang="en-US" dirty="0"/>
              <a:t>.</a:t>
            </a:r>
          </a:p>
          <a:p>
            <a:pPr algn="just"/>
            <a:r>
              <a:rPr lang="en-US" dirty="0"/>
              <a:t>The major aim of the project was to determine if the client is creditworthy or not. In phase 1 of our project we trained the model using logistic regression and random forest regressor without performing any feature engineering or modifications on the dataset and obtain the accuracy of 91.94% on the dataset, later in the next phase after performing hyperparameter tuning and feature engineering to generate a new data frame after combining multiple tables the model was able to predict with an accuracy of 92.2% and finally in this phase of the project we chose to utilize the dataset from the feature engineered data frame exported to csv as </a:t>
            </a:r>
            <a:r>
              <a:rPr lang="en-US" dirty="0" err="1"/>
              <a:t>final_features</a:t>
            </a:r>
            <a:r>
              <a:rPr lang="en-US" dirty="0"/>
              <a:t>, we preprocessed this dataset before using it in our multilayer perceptron, later 75% of the data from this table was used for training the neural network model to obtain the accuracies as stated above for different networking models.</a:t>
            </a:r>
            <a:endParaRPr dirty="0"/>
          </a:p>
        </p:txBody>
      </p:sp>
      <p:pic>
        <p:nvPicPr>
          <p:cNvPr id="5" name="Picture 4" descr="Graphical user interface, application, table, Teams&#10;&#10;Description automatically generated">
            <a:extLst>
              <a:ext uri="{FF2B5EF4-FFF2-40B4-BE49-F238E27FC236}">
                <a16:creationId xmlns:a16="http://schemas.microsoft.com/office/drawing/2014/main" id="{33D6251E-E769-62D8-281F-6CA55ADFD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535" y="5878737"/>
            <a:ext cx="15076334" cy="3129770"/>
          </a:xfrm>
          <a:prstGeom prst="rect">
            <a:avLst/>
          </a:prstGeom>
        </p:spPr>
      </p:pic>
    </p:spTree>
    <p:extLst>
      <p:ext uri="{BB962C8B-B14F-4D97-AF65-F5344CB8AC3E}">
        <p14:creationId xmlns:p14="http://schemas.microsoft.com/office/powerpoint/2010/main" val="309862772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299884" y="371349"/>
            <a:ext cx="6499122" cy="554000"/>
          </a:xfrm>
          <a:prstGeom prst="rect">
            <a:avLst/>
          </a:prstGeom>
        </p:spPr>
        <p:txBody>
          <a:bodyPr/>
          <a:lstStyle>
            <a:lvl1pPr>
              <a:defRPr sz="3600"/>
            </a:lvl1pPr>
          </a:lstStyle>
          <a:p>
            <a:r>
              <a:rPr dirty="0"/>
              <a:t>Results</a:t>
            </a:r>
            <a:r>
              <a:rPr lang="en-US" dirty="0"/>
              <a:t> – Kaggle Submission</a:t>
            </a:r>
            <a:endParaRPr dirty="0"/>
          </a:p>
        </p:txBody>
      </p:sp>
      <p:pic>
        <p:nvPicPr>
          <p:cNvPr id="6" name="Picture 5" descr="Graphical user interface&#10;&#10;Description automatically generated with medium confidence">
            <a:extLst>
              <a:ext uri="{FF2B5EF4-FFF2-40B4-BE49-F238E27FC236}">
                <a16:creationId xmlns:a16="http://schemas.microsoft.com/office/drawing/2014/main" id="{CB1E246B-CCCC-2E98-9337-108140743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977" y="1275706"/>
            <a:ext cx="14466043" cy="3378374"/>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47F3E2CB-C13E-B7A5-502B-EF9F05529EB7}"/>
              </a:ext>
            </a:extLst>
          </p:cNvPr>
          <p:cNvPicPr>
            <a:picLocks noChangeAspect="1"/>
          </p:cNvPicPr>
          <p:nvPr/>
        </p:nvPicPr>
        <p:blipFill rotWithShape="1">
          <a:blip r:embed="rId3">
            <a:extLst>
              <a:ext uri="{28A0092B-C50C-407E-A947-70E740481C1C}">
                <a14:useLocalDpi xmlns:a14="http://schemas.microsoft.com/office/drawing/2010/main" val="0"/>
              </a:ext>
            </a:extLst>
          </a:blip>
          <a:srcRect l="1" t="28531" r="179" b="23728"/>
          <a:stretch/>
        </p:blipFill>
        <p:spPr>
          <a:xfrm>
            <a:off x="929147" y="5004437"/>
            <a:ext cx="16429705" cy="4911214"/>
          </a:xfrm>
          <a:prstGeom prst="rect">
            <a:avLst/>
          </a:prstGeom>
        </p:spPr>
      </p:pic>
    </p:spTree>
    <p:extLst>
      <p:ext uri="{BB962C8B-B14F-4D97-AF65-F5344CB8AC3E}">
        <p14:creationId xmlns:p14="http://schemas.microsoft.com/office/powerpoint/2010/main" val="615295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bject 2"/>
          <p:cNvSpPr txBox="1">
            <a:spLocks noGrp="1"/>
          </p:cNvSpPr>
          <p:nvPr>
            <p:ph type="title"/>
          </p:nvPr>
        </p:nvSpPr>
        <p:spPr>
          <a:xfrm>
            <a:off x="114856" y="18770"/>
            <a:ext cx="3950338" cy="635003"/>
          </a:xfrm>
          <a:prstGeom prst="rect">
            <a:avLst/>
          </a:prstGeom>
        </p:spPr>
        <p:txBody>
          <a:bodyPr/>
          <a:lstStyle/>
          <a:p>
            <a:pPr indent="12700">
              <a:spcBef>
                <a:spcPts val="100"/>
              </a:spcBef>
              <a:defRPr sz="4000">
                <a:latin typeface="Cambria"/>
                <a:ea typeface="Cambria"/>
                <a:cs typeface="Cambria"/>
                <a:sym typeface="Cambria"/>
              </a:defRPr>
            </a:pPr>
            <a:r>
              <a:t>Project</a:t>
            </a:r>
            <a:r>
              <a:rPr spc="100"/>
              <a:t> </a:t>
            </a:r>
            <a:r>
              <a:t>Abstract</a:t>
            </a:r>
          </a:p>
        </p:txBody>
      </p:sp>
      <p:sp>
        <p:nvSpPr>
          <p:cNvPr id="74" name="object 3"/>
          <p:cNvSpPr txBox="1"/>
          <p:nvPr/>
        </p:nvSpPr>
        <p:spPr>
          <a:xfrm>
            <a:off x="-12701" y="733517"/>
            <a:ext cx="16455391" cy="82397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39700">
              <a:lnSpc>
                <a:spcPct val="117699"/>
              </a:lnSpc>
              <a:defRPr sz="1900" i="1">
                <a:latin typeface="Trebuchet MS"/>
                <a:ea typeface="Trebuchet MS"/>
                <a:cs typeface="Trebuchet MS"/>
                <a:sym typeface="Trebuchet MS"/>
              </a:defRPr>
            </a:pPr>
            <a:r>
              <a:t>The </a:t>
            </a:r>
            <a:r>
              <a:rPr spc="-10"/>
              <a:t>course </a:t>
            </a:r>
            <a:r>
              <a:rPr spc="-40"/>
              <a:t>project is </a:t>
            </a:r>
            <a:r>
              <a:rPr spc="58"/>
              <a:t>based </a:t>
            </a:r>
            <a:r>
              <a:rPr spc="29"/>
              <a:t>on </a:t>
            </a:r>
            <a:r>
              <a:rPr spc="-40"/>
              <a:t>the </a:t>
            </a:r>
            <a:r>
              <a:rPr spc="70"/>
              <a:t>Home </a:t>
            </a:r>
            <a:r>
              <a:t>Credit </a:t>
            </a:r>
            <a:r>
              <a:rPr spc="14"/>
              <a:t>Default </a:t>
            </a:r>
            <a:r>
              <a:rPr spc="20"/>
              <a:t>Risk </a:t>
            </a:r>
            <a:r>
              <a:rPr spc="155"/>
              <a:t>(HDR) </a:t>
            </a:r>
            <a:r>
              <a:rPr spc="-70"/>
              <a:t>(https://</a:t>
            </a:r>
            <a:r>
              <a:rPr u="sng" spc="-70">
                <a:solidFill>
                  <a:srgbClr val="0000FF"/>
                </a:solidFill>
                <a:uFill>
                  <a:solidFill>
                    <a:srgbClr val="0000FF"/>
                  </a:solidFill>
                </a:uFill>
                <a:hlinkClick r:id="rId2"/>
              </a:rPr>
              <a:t>www.kaggle.com/c/home-credit-default-risk/). </a:t>
            </a:r>
            <a:r>
              <a:rPr spc="45"/>
              <a:t>In </a:t>
            </a:r>
            <a:r>
              <a:rPr spc="-10"/>
              <a:t>order </a:t>
            </a:r>
            <a:r>
              <a:rPr spc="-40"/>
              <a:t>to </a:t>
            </a:r>
            <a:r>
              <a:rPr spc="-35"/>
              <a:t> </a:t>
            </a:r>
            <a:r>
              <a:t>appropriately</a:t>
            </a:r>
            <a:r>
              <a:rPr spc="25"/>
              <a:t> </a:t>
            </a:r>
            <a:r>
              <a:rPr spc="35"/>
              <a:t>award</a:t>
            </a:r>
            <a:r>
              <a:rPr spc="25"/>
              <a:t> </a:t>
            </a:r>
            <a:r>
              <a:rPr spc="14"/>
              <a:t>loans</a:t>
            </a:r>
            <a:r>
              <a:rPr spc="29"/>
              <a:t> </a:t>
            </a:r>
            <a:r>
              <a:rPr spc="-40"/>
              <a:t>to</a:t>
            </a:r>
            <a:r>
              <a:rPr spc="25"/>
              <a:t> </a:t>
            </a:r>
            <a:r>
              <a:rPr spc="-14"/>
              <a:t>those</a:t>
            </a:r>
            <a:r>
              <a:rPr spc="25"/>
              <a:t> </a:t>
            </a:r>
            <a:r>
              <a:rPr spc="-29"/>
              <a:t>who</a:t>
            </a:r>
            <a:r>
              <a:rPr spc="29"/>
              <a:t> </a:t>
            </a:r>
            <a:r>
              <a:rPr spc="58"/>
              <a:t>can</a:t>
            </a:r>
            <a:r>
              <a:rPr spc="25"/>
              <a:t> repay </a:t>
            </a:r>
            <a:r>
              <a:rPr spc="-29"/>
              <a:t>them</a:t>
            </a:r>
            <a:r>
              <a:rPr spc="29"/>
              <a:t> </a:t>
            </a:r>
            <a:r>
              <a:rPr spc="85"/>
              <a:t>and</a:t>
            </a:r>
            <a:r>
              <a:rPr spc="25"/>
              <a:t> </a:t>
            </a:r>
            <a:r>
              <a:rPr spc="-40"/>
              <a:t>turn</a:t>
            </a:r>
            <a:r>
              <a:rPr spc="25"/>
              <a:t> </a:t>
            </a:r>
            <a:r>
              <a:rPr spc="40"/>
              <a:t>away</a:t>
            </a:r>
            <a:r>
              <a:rPr spc="29"/>
              <a:t> </a:t>
            </a:r>
            <a:r>
              <a:rPr spc="-14"/>
              <a:t>those</a:t>
            </a:r>
            <a:r>
              <a:rPr spc="25"/>
              <a:t> </a:t>
            </a:r>
            <a:r>
              <a:rPr spc="-29"/>
              <a:t>who</a:t>
            </a:r>
            <a:r>
              <a:rPr spc="25"/>
              <a:t> </a:t>
            </a:r>
            <a:r>
              <a:rPr spc="-29"/>
              <a:t>cannot,</a:t>
            </a:r>
            <a:r>
              <a:rPr spc="29"/>
              <a:t> </a:t>
            </a:r>
            <a:r>
              <a:rPr spc="-40"/>
              <a:t>the</a:t>
            </a:r>
            <a:r>
              <a:rPr spc="25"/>
              <a:t> </a:t>
            </a:r>
            <a:r>
              <a:rPr spc="70"/>
              <a:t>Home</a:t>
            </a:r>
            <a:r>
              <a:rPr spc="25"/>
              <a:t> </a:t>
            </a:r>
            <a:r>
              <a:t>Credit</a:t>
            </a:r>
            <a:r>
              <a:rPr spc="29"/>
              <a:t> </a:t>
            </a:r>
            <a:r>
              <a:rPr spc="14"/>
              <a:t>Default</a:t>
            </a:r>
            <a:r>
              <a:rPr spc="25"/>
              <a:t> </a:t>
            </a:r>
            <a:r>
              <a:rPr spc="20"/>
              <a:t>Risk</a:t>
            </a:r>
            <a:r>
              <a:rPr spc="25"/>
              <a:t> </a:t>
            </a:r>
            <a:r>
              <a:rPr spc="45"/>
              <a:t>program</a:t>
            </a:r>
            <a:r>
              <a:rPr spc="29"/>
              <a:t> </a:t>
            </a:r>
            <a:r>
              <a:rPr spc="10"/>
              <a:t>was</a:t>
            </a:r>
            <a:r>
              <a:rPr spc="25"/>
              <a:t> </a:t>
            </a:r>
            <a:r>
              <a:rPr spc="-50"/>
              <a:t>created. </a:t>
            </a:r>
            <a:r>
              <a:rPr spc="-45"/>
              <a:t> </a:t>
            </a:r>
            <a:r>
              <a:rPr spc="45"/>
              <a:t>In</a:t>
            </a:r>
            <a:r>
              <a:rPr spc="10"/>
              <a:t> </a:t>
            </a:r>
            <a:r>
              <a:rPr spc="-35"/>
              <a:t>other</a:t>
            </a:r>
            <a:r>
              <a:rPr spc="10"/>
              <a:t> </a:t>
            </a:r>
            <a:r>
              <a:rPr spc="-65"/>
              <a:t>words,</a:t>
            </a:r>
            <a:r>
              <a:rPr spc="10"/>
              <a:t> </a:t>
            </a:r>
            <a:r>
              <a:rPr spc="-40"/>
              <a:t>the</a:t>
            </a:r>
            <a:r>
              <a:rPr spc="10"/>
              <a:t> </a:t>
            </a:r>
            <a:r>
              <a:rPr spc="58"/>
              <a:t>goal</a:t>
            </a:r>
            <a:r>
              <a:rPr spc="10"/>
              <a:t> </a:t>
            </a:r>
            <a:r>
              <a:rPr spc="-40"/>
              <a:t>is</a:t>
            </a:r>
            <a:r>
              <a:rPr spc="14"/>
              <a:t> </a:t>
            </a:r>
            <a:r>
              <a:rPr spc="-40"/>
              <a:t>to</a:t>
            </a:r>
            <a:r>
              <a:rPr spc="10"/>
              <a:t> </a:t>
            </a:r>
            <a:r>
              <a:rPr spc="-20"/>
              <a:t>predict</a:t>
            </a:r>
            <a:r>
              <a:rPr spc="10"/>
              <a:t> </a:t>
            </a:r>
            <a:r>
              <a:rPr spc="-50"/>
              <a:t>whether</a:t>
            </a:r>
            <a:r>
              <a:rPr spc="10"/>
              <a:t> </a:t>
            </a:r>
            <a:r>
              <a:rPr spc="-20"/>
              <a:t>or</a:t>
            </a:r>
            <a:r>
              <a:rPr spc="10"/>
              <a:t> </a:t>
            </a:r>
            <a:r>
              <a:rPr spc="-20"/>
              <a:t>not</a:t>
            </a:r>
            <a:r>
              <a:rPr spc="10"/>
              <a:t> </a:t>
            </a:r>
            <a:r>
              <a:rPr spc="140"/>
              <a:t>a</a:t>
            </a:r>
            <a:r>
              <a:rPr spc="14"/>
              <a:t> </a:t>
            </a:r>
            <a:r>
              <a:rPr spc="-55"/>
              <a:t>client</a:t>
            </a:r>
            <a:r>
              <a:rPr spc="10"/>
              <a:t> </a:t>
            </a:r>
            <a:r>
              <a:rPr spc="-29"/>
              <a:t>would</a:t>
            </a:r>
            <a:r>
              <a:rPr spc="10"/>
              <a:t> </a:t>
            </a:r>
            <a:r>
              <a:rPr spc="70"/>
              <a:t>pay</a:t>
            </a:r>
            <a:r>
              <a:rPr spc="10"/>
              <a:t> </a:t>
            </a:r>
            <a:r>
              <a:rPr spc="58"/>
              <a:t>back</a:t>
            </a:r>
            <a:r>
              <a:rPr spc="10"/>
              <a:t> </a:t>
            </a:r>
            <a:r>
              <a:rPr spc="140"/>
              <a:t>a</a:t>
            </a:r>
            <a:r>
              <a:rPr spc="10"/>
              <a:t> </a:t>
            </a:r>
            <a:r>
              <a:rPr spc="-70"/>
              <a:t>debt.</a:t>
            </a:r>
            <a:r>
              <a:rPr spc="14"/>
              <a:t> </a:t>
            </a:r>
            <a:r>
              <a:rPr spc="155"/>
              <a:t>We</a:t>
            </a:r>
            <a:r>
              <a:rPr spc="10"/>
              <a:t> </a:t>
            </a:r>
            <a:r>
              <a:rPr spc="-114"/>
              <a:t>will</a:t>
            </a:r>
            <a:r>
              <a:rPr spc="10"/>
              <a:t> </a:t>
            </a:r>
            <a:r>
              <a:rPr spc="-5"/>
              <a:t>examine</a:t>
            </a:r>
            <a:r>
              <a:rPr spc="10"/>
              <a:t> </a:t>
            </a:r>
            <a:r>
              <a:rPr spc="85"/>
              <a:t>and</a:t>
            </a:r>
            <a:r>
              <a:rPr spc="10"/>
              <a:t> </a:t>
            </a:r>
            <a:r>
              <a:rPr spc="-5"/>
              <a:t>model</a:t>
            </a:r>
            <a:r>
              <a:rPr spc="10"/>
              <a:t> </a:t>
            </a:r>
            <a:r>
              <a:rPr spc="-40"/>
              <a:t>the</a:t>
            </a:r>
            <a:r>
              <a:rPr spc="14"/>
              <a:t> </a:t>
            </a:r>
            <a:r>
              <a:rPr spc="70"/>
              <a:t>Home</a:t>
            </a:r>
            <a:r>
              <a:rPr spc="10"/>
              <a:t> </a:t>
            </a:r>
            <a:r>
              <a:t>Credit</a:t>
            </a:r>
            <a:r>
              <a:rPr spc="10"/>
              <a:t> </a:t>
            </a:r>
            <a:r>
              <a:rPr spc="14"/>
              <a:t>Default</a:t>
            </a:r>
            <a:r>
              <a:rPr spc="10"/>
              <a:t> </a:t>
            </a:r>
            <a:r>
              <a:rPr spc="20"/>
              <a:t>Risk </a:t>
            </a:r>
            <a:r>
              <a:rPr spc="25"/>
              <a:t> </a:t>
            </a:r>
            <a:r>
              <a:rPr spc="58"/>
              <a:t>data</a:t>
            </a:r>
            <a:r>
              <a:rPr spc="14"/>
              <a:t> </a:t>
            </a:r>
            <a:r>
              <a:rPr spc="-20"/>
              <a:t>that</a:t>
            </a:r>
            <a:r>
              <a:rPr spc="10"/>
              <a:t> </a:t>
            </a:r>
            <a:r>
              <a:rPr spc="-40"/>
              <a:t>is</a:t>
            </a:r>
            <a:r>
              <a:rPr spc="14"/>
              <a:t> </a:t>
            </a:r>
            <a:r>
              <a:rPr spc="-40"/>
              <a:t>currently</a:t>
            </a:r>
            <a:r>
              <a:rPr spc="14"/>
              <a:t> </a:t>
            </a:r>
            <a:r>
              <a:t>hosted</a:t>
            </a:r>
            <a:r>
              <a:rPr spc="14"/>
              <a:t> </a:t>
            </a:r>
            <a:r>
              <a:rPr spc="29"/>
              <a:t>on</a:t>
            </a:r>
            <a:r>
              <a:rPr spc="14"/>
              <a:t> </a:t>
            </a:r>
            <a:r>
              <a:rPr spc="100"/>
              <a:t>Kaggle</a:t>
            </a:r>
            <a:r>
              <a:rPr spc="14"/>
              <a:t> </a:t>
            </a:r>
            <a:r>
              <a:rPr spc="-5"/>
              <a:t>throughout</a:t>
            </a:r>
            <a:r>
              <a:rPr spc="14"/>
              <a:t> </a:t>
            </a:r>
            <a:r>
              <a:rPr spc="-50"/>
              <a:t>this</a:t>
            </a:r>
            <a:r>
              <a:rPr spc="14"/>
              <a:t> </a:t>
            </a:r>
            <a:r>
              <a:rPr spc="10"/>
              <a:t>round</a:t>
            </a:r>
            <a:r>
              <a:rPr spc="14"/>
              <a:t> </a:t>
            </a:r>
            <a:r>
              <a:rPr spc="-5"/>
              <a:t>of</a:t>
            </a:r>
            <a:r>
              <a:rPr spc="14"/>
              <a:t> </a:t>
            </a:r>
            <a:r>
              <a:rPr spc="-40"/>
              <a:t>the</a:t>
            </a:r>
            <a:r>
              <a:rPr spc="14"/>
              <a:t> </a:t>
            </a:r>
            <a:r>
              <a:rPr spc="-45"/>
              <a:t>research.</a:t>
            </a:r>
            <a:r>
              <a:rPr spc="14"/>
              <a:t> </a:t>
            </a:r>
            <a:r>
              <a:t>The</a:t>
            </a:r>
            <a:r>
              <a:rPr spc="14"/>
              <a:t> </a:t>
            </a:r>
            <a:r>
              <a:rPr spc="-35"/>
              <a:t>objective</a:t>
            </a:r>
            <a:r>
              <a:rPr spc="14"/>
              <a:t> </a:t>
            </a:r>
            <a:r>
              <a:rPr spc="-5"/>
              <a:t>of</a:t>
            </a:r>
            <a:r>
              <a:rPr spc="14"/>
              <a:t> </a:t>
            </a:r>
            <a:r>
              <a:rPr spc="-50"/>
              <a:t>this</a:t>
            </a:r>
            <a:r>
              <a:rPr spc="14"/>
              <a:t> </a:t>
            </a:r>
            <a:r>
              <a:rPr spc="-40"/>
              <a:t>project</a:t>
            </a:r>
            <a:r>
              <a:rPr spc="14"/>
              <a:t> </a:t>
            </a:r>
            <a:r>
              <a:rPr spc="40"/>
              <a:t>phase</a:t>
            </a:r>
            <a:r>
              <a:rPr spc="14"/>
              <a:t> </a:t>
            </a:r>
            <a:r>
              <a:rPr spc="-40"/>
              <a:t>is</a:t>
            </a:r>
            <a:r>
              <a:rPr spc="14"/>
              <a:t> </a:t>
            </a:r>
            <a:r>
              <a:rPr spc="-40"/>
              <a:t>to</a:t>
            </a:r>
            <a:r>
              <a:rPr spc="14"/>
              <a:t> </a:t>
            </a:r>
            <a:r>
              <a:rPr spc="-14"/>
              <a:t>perform</a:t>
            </a:r>
            <a:r>
              <a:rPr spc="14"/>
              <a:t> </a:t>
            </a:r>
            <a:r>
              <a:rPr spc="-20"/>
              <a:t>exploratory</a:t>
            </a:r>
            <a:r>
              <a:rPr spc="14"/>
              <a:t> </a:t>
            </a:r>
            <a:r>
              <a:rPr spc="58"/>
              <a:t>data </a:t>
            </a:r>
            <a:r>
              <a:rPr spc="65"/>
              <a:t> </a:t>
            </a:r>
            <a:r>
              <a:rPr spc="14"/>
              <a:t>analysis</a:t>
            </a:r>
            <a:r>
              <a:rPr spc="10"/>
              <a:t> </a:t>
            </a:r>
            <a:r>
              <a:rPr spc="29"/>
              <a:t>on</a:t>
            </a:r>
            <a:r>
              <a:rPr spc="14"/>
              <a:t> </a:t>
            </a:r>
            <a:r>
              <a:rPr spc="-40"/>
              <a:t>the</a:t>
            </a:r>
            <a:r>
              <a:rPr spc="14"/>
              <a:t> </a:t>
            </a:r>
            <a:r>
              <a:rPr spc="-14"/>
              <a:t>data,</a:t>
            </a:r>
            <a:r>
              <a:rPr spc="10"/>
              <a:t> </a:t>
            </a:r>
            <a:r>
              <a:rPr spc="-40"/>
              <a:t>which</a:t>
            </a:r>
            <a:r>
              <a:rPr spc="14"/>
              <a:t> </a:t>
            </a:r>
            <a:r>
              <a:rPr spc="-20"/>
              <a:t>involves</a:t>
            </a:r>
            <a:r>
              <a:rPr spc="14"/>
              <a:t> </a:t>
            </a:r>
            <a:r>
              <a:t>characterizing</a:t>
            </a:r>
            <a:r>
              <a:rPr spc="10"/>
              <a:t> </a:t>
            </a:r>
            <a:r>
              <a:rPr spc="-40"/>
              <a:t>the</a:t>
            </a:r>
            <a:r>
              <a:rPr spc="14"/>
              <a:t> </a:t>
            </a:r>
            <a:r>
              <a:rPr spc="-14"/>
              <a:t>data,</a:t>
            </a:r>
            <a:r>
              <a:rPr spc="14"/>
              <a:t> computing</a:t>
            </a:r>
            <a:r>
              <a:rPr spc="10"/>
              <a:t> </a:t>
            </a:r>
            <a:r>
              <a:rPr spc="14"/>
              <a:t>summary </a:t>
            </a:r>
            <a:r>
              <a:rPr spc="-35"/>
              <a:t>statistics</a:t>
            </a:r>
            <a:r>
              <a:rPr spc="14"/>
              <a:t> </a:t>
            </a:r>
            <a:r>
              <a:rPr spc="29"/>
              <a:t>on</a:t>
            </a:r>
            <a:r>
              <a:rPr spc="10"/>
              <a:t> </a:t>
            </a:r>
            <a:r>
              <a:rPr spc="-40"/>
              <a:t>the</a:t>
            </a:r>
            <a:r>
              <a:rPr spc="14"/>
              <a:t> </a:t>
            </a:r>
            <a:r>
              <a:rPr spc="58"/>
              <a:t>data</a:t>
            </a:r>
            <a:r>
              <a:rPr spc="14"/>
              <a:t> </a:t>
            </a:r>
            <a:r>
              <a:rPr spc="-40"/>
              <a:t>to</a:t>
            </a:r>
            <a:r>
              <a:rPr spc="10"/>
              <a:t> </a:t>
            </a:r>
            <a:r>
              <a:t>highlight</a:t>
            </a:r>
            <a:r>
              <a:rPr spc="14"/>
              <a:t> </a:t>
            </a:r>
            <a:r>
              <a:rPr spc="-65"/>
              <a:t>its</a:t>
            </a:r>
            <a:r>
              <a:rPr spc="14"/>
              <a:t> </a:t>
            </a:r>
            <a:r>
              <a:rPr spc="-5"/>
              <a:t>key</a:t>
            </a:r>
            <a:r>
              <a:rPr spc="10"/>
              <a:t> </a:t>
            </a:r>
            <a:r>
              <a:rPr spc="-50"/>
              <a:t>features,</a:t>
            </a:r>
            <a:r>
              <a:rPr spc="14"/>
              <a:t> </a:t>
            </a:r>
            <a:r>
              <a:rPr spc="20"/>
              <a:t>displaying </a:t>
            </a:r>
            <a:r>
              <a:rPr spc="25"/>
              <a:t> </a:t>
            </a:r>
            <a:r>
              <a:rPr spc="-40"/>
              <a:t>the</a:t>
            </a:r>
            <a:r>
              <a:rPr spc="5"/>
              <a:t> </a:t>
            </a:r>
            <a:r>
              <a:rPr spc="-80"/>
              <a:t>results,</a:t>
            </a:r>
            <a:r>
              <a:rPr spc="10"/>
              <a:t> </a:t>
            </a:r>
            <a:r>
              <a:rPr spc="85"/>
              <a:t>and</a:t>
            </a:r>
            <a:r>
              <a:rPr spc="10"/>
              <a:t> </a:t>
            </a:r>
            <a:r>
              <a:rPr spc="14"/>
              <a:t>computing</a:t>
            </a:r>
            <a:r>
              <a:rPr spc="10"/>
              <a:t> missing </a:t>
            </a:r>
            <a:r>
              <a:rPr spc="-55"/>
              <a:t>item</a:t>
            </a:r>
            <a:r>
              <a:rPr spc="5"/>
              <a:t> </a:t>
            </a:r>
            <a:r>
              <a:rPr spc="-10"/>
              <a:t>counts</a:t>
            </a:r>
            <a:r>
              <a:rPr spc="10"/>
              <a:t> </a:t>
            </a:r>
            <a:r>
              <a:rPr spc="-25"/>
              <a:t>for</a:t>
            </a:r>
            <a:r>
              <a:rPr spc="10"/>
              <a:t> </a:t>
            </a:r>
            <a:r>
              <a:rPr spc="-35"/>
              <a:t>all</a:t>
            </a:r>
            <a:r>
              <a:rPr spc="10"/>
              <a:t> </a:t>
            </a:r>
            <a:r>
              <a:rPr spc="-29"/>
              <a:t>categories.</a:t>
            </a:r>
            <a:r>
              <a:rPr spc="10"/>
              <a:t> </a:t>
            </a:r>
            <a:r>
              <a:t>Before</a:t>
            </a:r>
            <a:r>
              <a:rPr spc="10"/>
              <a:t> </a:t>
            </a:r>
            <a:r>
              <a:rPr spc="14"/>
              <a:t>modeling</a:t>
            </a:r>
            <a:r>
              <a:rPr spc="5"/>
              <a:t> </a:t>
            </a:r>
            <a:r>
              <a:rPr spc="-40"/>
              <a:t>the</a:t>
            </a:r>
            <a:r>
              <a:rPr spc="10"/>
              <a:t> </a:t>
            </a:r>
            <a:r>
              <a:rPr spc="58"/>
              <a:t>data</a:t>
            </a:r>
            <a:r>
              <a:rPr spc="10"/>
              <a:t> </a:t>
            </a:r>
            <a:r>
              <a:rPr spc="85"/>
              <a:t>and</a:t>
            </a:r>
            <a:r>
              <a:rPr spc="10"/>
              <a:t> </a:t>
            </a:r>
            <a:r>
              <a:rPr spc="14"/>
              <a:t>conducting</a:t>
            </a:r>
            <a:r>
              <a:rPr spc="10"/>
              <a:t> </a:t>
            </a:r>
            <a:r>
              <a:rPr spc="-20"/>
              <a:t>preliminary</a:t>
            </a:r>
            <a:r>
              <a:rPr spc="10"/>
              <a:t> </a:t>
            </a:r>
            <a:r>
              <a:rPr spc="-5"/>
              <a:t>investigations</a:t>
            </a:r>
            <a:r>
              <a:rPr spc="5"/>
              <a:t> </a:t>
            </a:r>
            <a:r>
              <a:rPr spc="29"/>
              <a:t>on</a:t>
            </a:r>
            <a:r>
              <a:rPr spc="10"/>
              <a:t> </a:t>
            </a:r>
            <a:r>
              <a:rPr spc="-40"/>
              <a:t>the </a:t>
            </a:r>
            <a:r>
              <a:rPr spc="-35"/>
              <a:t> </a:t>
            </a:r>
            <a:r>
              <a:rPr spc="58"/>
              <a:t>data</a:t>
            </a:r>
            <a:r>
              <a:rPr spc="10"/>
              <a:t> </a:t>
            </a:r>
            <a:r>
              <a:rPr spc="-40"/>
              <a:t>to</a:t>
            </a:r>
            <a:r>
              <a:rPr spc="14"/>
              <a:t> </a:t>
            </a:r>
            <a:r>
              <a:rPr spc="-5"/>
              <a:t>find</a:t>
            </a:r>
            <a:r>
              <a:rPr spc="14"/>
              <a:t> </a:t>
            </a:r>
            <a:r>
              <a:rPr spc="-45"/>
              <a:t>patterns,</a:t>
            </a:r>
            <a:r>
              <a:rPr spc="14"/>
              <a:t> </a:t>
            </a:r>
            <a:r>
              <a:rPr spc="-5"/>
              <a:t>discover</a:t>
            </a:r>
            <a:r>
              <a:rPr spc="14"/>
              <a:t> </a:t>
            </a:r>
            <a:r>
              <a:rPr spc="10"/>
              <a:t>anomalies </a:t>
            </a:r>
            <a:r>
              <a:rPr spc="85"/>
              <a:t>and</a:t>
            </a:r>
            <a:r>
              <a:rPr spc="14"/>
              <a:t> </a:t>
            </a:r>
            <a:r>
              <a:rPr spc="-29"/>
              <a:t>biases,</a:t>
            </a:r>
            <a:r>
              <a:rPr spc="14"/>
              <a:t> </a:t>
            </a:r>
            <a:r>
              <a:rPr spc="85"/>
              <a:t>and</a:t>
            </a:r>
            <a:r>
              <a:rPr spc="14"/>
              <a:t> </a:t>
            </a:r>
            <a:r>
              <a:rPr spc="-58"/>
              <a:t>test</a:t>
            </a:r>
            <a:r>
              <a:rPr spc="14"/>
              <a:t> </a:t>
            </a:r>
            <a:r>
              <a:t>hypotheses</a:t>
            </a:r>
            <a:r>
              <a:rPr spc="10"/>
              <a:t> </a:t>
            </a:r>
            <a:r>
              <a:rPr spc="25"/>
              <a:t>using</a:t>
            </a:r>
            <a:r>
              <a:rPr spc="14"/>
              <a:t> summary </a:t>
            </a:r>
            <a:r>
              <a:rPr spc="-58"/>
              <a:t>statistics,</a:t>
            </a:r>
            <a:r>
              <a:rPr spc="14"/>
              <a:t> </a:t>
            </a:r>
            <a:r>
              <a:rPr spc="-50"/>
              <a:t>this</a:t>
            </a:r>
            <a:r>
              <a:rPr spc="14"/>
              <a:t> </a:t>
            </a:r>
            <a:r>
              <a:rPr spc="45"/>
              <a:t>approach</a:t>
            </a:r>
            <a:r>
              <a:rPr spc="10"/>
              <a:t> </a:t>
            </a:r>
            <a:r>
              <a:t>demonstrates</a:t>
            </a:r>
            <a:r>
              <a:rPr spc="14"/>
              <a:t> </a:t>
            </a:r>
            <a:r>
              <a:rPr spc="-25"/>
              <a:t>what</a:t>
            </a:r>
            <a:r>
              <a:rPr spc="14"/>
              <a:t> </a:t>
            </a:r>
            <a:r>
              <a:rPr spc="-40"/>
              <a:t>the</a:t>
            </a:r>
            <a:r>
              <a:rPr spc="14"/>
              <a:t> </a:t>
            </a:r>
            <a:r>
              <a:rPr spc="58"/>
              <a:t>data </a:t>
            </a:r>
            <a:r>
              <a:rPr spc="65"/>
              <a:t> </a:t>
            </a:r>
            <a:r>
              <a:rPr spc="58"/>
              <a:t>can</a:t>
            </a:r>
            <a:r>
              <a:rPr spc="10"/>
              <a:t> </a:t>
            </a:r>
            <a:r>
              <a:rPr spc="-95"/>
              <a:t>tell</a:t>
            </a:r>
            <a:r>
              <a:rPr spc="10"/>
              <a:t> </a:t>
            </a:r>
            <a:r>
              <a:rPr spc="-130"/>
              <a:t>us.</a:t>
            </a:r>
            <a:r>
              <a:rPr spc="10"/>
              <a:t> </a:t>
            </a:r>
            <a:r>
              <a:t>The</a:t>
            </a:r>
            <a:r>
              <a:rPr spc="10"/>
              <a:t> </a:t>
            </a:r>
            <a:r>
              <a:rPr spc="-5"/>
              <a:t>columns</a:t>
            </a:r>
            <a:r>
              <a:rPr spc="14"/>
              <a:t> </a:t>
            </a:r>
            <a:r>
              <a:rPr spc="-80"/>
              <a:t>with</a:t>
            </a:r>
            <a:r>
              <a:rPr spc="10"/>
              <a:t> </a:t>
            </a:r>
            <a:r>
              <a:rPr spc="-40"/>
              <a:t>the</a:t>
            </a:r>
            <a:r>
              <a:rPr spc="10"/>
              <a:t> </a:t>
            </a:r>
            <a:r>
              <a:t>greatest</a:t>
            </a:r>
            <a:r>
              <a:rPr spc="10"/>
              <a:t> </a:t>
            </a:r>
            <a:r>
              <a:rPr spc="5"/>
              <a:t>number</a:t>
            </a:r>
            <a:r>
              <a:rPr spc="14"/>
              <a:t> </a:t>
            </a:r>
            <a:r>
              <a:rPr spc="-5"/>
              <a:t>of</a:t>
            </a:r>
            <a:r>
              <a:rPr spc="10"/>
              <a:t> missing </a:t>
            </a:r>
            <a:r>
              <a:t>value</a:t>
            </a:r>
            <a:r>
              <a:rPr spc="10"/>
              <a:t> </a:t>
            </a:r>
            <a:r>
              <a:rPr spc="-10"/>
              <a:t>counts</a:t>
            </a:r>
            <a:r>
              <a:rPr spc="14"/>
              <a:t> </a:t>
            </a:r>
            <a:r>
              <a:rPr spc="-55"/>
              <a:t>were</a:t>
            </a:r>
            <a:r>
              <a:rPr spc="10"/>
              <a:t> </a:t>
            </a:r>
            <a:r>
              <a:rPr spc="14"/>
              <a:t>also</a:t>
            </a:r>
            <a:r>
              <a:rPr spc="10"/>
              <a:t> </a:t>
            </a:r>
            <a:r>
              <a:rPr spc="-25"/>
              <a:t>eliminated</a:t>
            </a:r>
            <a:r>
              <a:rPr spc="10"/>
              <a:t> </a:t>
            </a:r>
            <a:r>
              <a:rPr spc="-5"/>
              <a:t>throughout</a:t>
            </a:r>
            <a:r>
              <a:rPr spc="14"/>
              <a:t> </a:t>
            </a:r>
            <a:r>
              <a:rPr spc="-40"/>
              <a:t>the</a:t>
            </a:r>
            <a:r>
              <a:rPr spc="10"/>
              <a:t> </a:t>
            </a:r>
            <a:r>
              <a:rPr spc="239"/>
              <a:t>DA</a:t>
            </a:r>
            <a:r>
              <a:rPr spc="10"/>
              <a:t> </a:t>
            </a:r>
            <a:r>
              <a:rPr spc="-40"/>
              <a:t>operation.</a:t>
            </a:r>
            <a:r>
              <a:rPr spc="10"/>
              <a:t> </a:t>
            </a:r>
            <a:r>
              <a:rPr spc="-58"/>
              <a:t>Then,</a:t>
            </a:r>
            <a:r>
              <a:rPr spc="14"/>
              <a:t> </a:t>
            </a:r>
            <a:r>
              <a:rPr spc="-35"/>
              <a:t>in</a:t>
            </a:r>
            <a:r>
              <a:rPr spc="10"/>
              <a:t> </a:t>
            </a:r>
            <a:r>
              <a:rPr spc="-10"/>
              <a:t>order</a:t>
            </a:r>
            <a:r>
              <a:rPr spc="10"/>
              <a:t> </a:t>
            </a:r>
            <a:r>
              <a:rPr spc="-40"/>
              <a:t>to </a:t>
            </a:r>
            <a:r>
              <a:rPr spc="-35"/>
              <a:t> </a:t>
            </a:r>
            <a:r>
              <a:rPr spc="-5"/>
              <a:t>find</a:t>
            </a:r>
            <a:r>
              <a:rPr spc="10"/>
              <a:t> </a:t>
            </a:r>
            <a:r>
              <a:rPr spc="85"/>
              <a:t>and</a:t>
            </a:r>
            <a:r>
              <a:rPr spc="10"/>
              <a:t> </a:t>
            </a:r>
            <a:r>
              <a:rPr spc="-25"/>
              <a:t>exclude</a:t>
            </a:r>
            <a:r>
              <a:rPr spc="10"/>
              <a:t> </a:t>
            </a:r>
            <a:r>
              <a:rPr spc="-5"/>
              <a:t>strongly</a:t>
            </a:r>
            <a:r>
              <a:rPr spc="10"/>
              <a:t> </a:t>
            </a:r>
            <a:r>
              <a:rPr spc="-25"/>
              <a:t>linked</a:t>
            </a:r>
            <a:r>
              <a:rPr spc="14"/>
              <a:t> </a:t>
            </a:r>
            <a:r>
              <a:rPr spc="10"/>
              <a:t>variables </a:t>
            </a:r>
            <a:r>
              <a:rPr spc="-20"/>
              <a:t>that</a:t>
            </a:r>
            <a:r>
              <a:rPr spc="10"/>
              <a:t> </a:t>
            </a:r>
            <a:r>
              <a:rPr spc="-29"/>
              <a:t>would</a:t>
            </a:r>
            <a:r>
              <a:rPr spc="10"/>
              <a:t> </a:t>
            </a:r>
            <a:r>
              <a:rPr spc="-10"/>
              <a:t>render</a:t>
            </a:r>
            <a:r>
              <a:rPr spc="14"/>
              <a:t> </a:t>
            </a:r>
            <a:r>
              <a:rPr spc="-14"/>
              <a:t>our</a:t>
            </a:r>
            <a:r>
              <a:rPr spc="10"/>
              <a:t> </a:t>
            </a:r>
            <a:r>
              <a:rPr spc="-5"/>
              <a:t>model</a:t>
            </a:r>
            <a:r>
              <a:rPr spc="10"/>
              <a:t> </a:t>
            </a:r>
            <a:r>
              <a:rPr spc="-58"/>
              <a:t>ineffective,</a:t>
            </a:r>
            <a:r>
              <a:rPr spc="10"/>
              <a:t> </a:t>
            </a:r>
            <a:r>
              <a:rPr spc="-70"/>
              <a:t>we</a:t>
            </a:r>
            <a:r>
              <a:rPr spc="14"/>
              <a:t> </a:t>
            </a:r>
            <a:r>
              <a:rPr spc="10"/>
              <a:t>developed </a:t>
            </a:r>
            <a:r>
              <a:rPr spc="140"/>
              <a:t>a</a:t>
            </a:r>
            <a:r>
              <a:rPr spc="10"/>
              <a:t> </a:t>
            </a:r>
            <a:r>
              <a:rPr spc="-25"/>
              <a:t>correlation</a:t>
            </a:r>
            <a:r>
              <a:rPr spc="10"/>
              <a:t> </a:t>
            </a:r>
            <a:r>
              <a:rPr spc="-85"/>
              <a:t>matrix.</a:t>
            </a:r>
            <a:r>
              <a:rPr spc="14"/>
              <a:t> </a:t>
            </a:r>
            <a:r>
              <a:rPr spc="20"/>
              <a:t>To</a:t>
            </a:r>
            <a:r>
              <a:rPr spc="10"/>
              <a:t> </a:t>
            </a:r>
            <a:r>
              <a:rPr spc="-14"/>
              <a:t>prevent</a:t>
            </a:r>
            <a:r>
              <a:rPr spc="10"/>
              <a:t> </a:t>
            </a:r>
            <a:r>
              <a:rPr spc="-70"/>
              <a:t>errors,</a:t>
            </a:r>
            <a:r>
              <a:rPr spc="10"/>
              <a:t> </a:t>
            </a:r>
            <a:r>
              <a:rPr spc="-70"/>
              <a:t>we </a:t>
            </a:r>
            <a:r>
              <a:rPr spc="-65"/>
              <a:t> </a:t>
            </a:r>
            <a:r>
              <a:rPr spc="14"/>
              <a:t>separate</a:t>
            </a:r>
            <a:r>
              <a:rPr spc="10"/>
              <a:t> </a:t>
            </a:r>
            <a:r>
              <a:rPr spc="-40"/>
              <a:t>the</a:t>
            </a:r>
            <a:r>
              <a:rPr spc="14"/>
              <a:t> </a:t>
            </a:r>
            <a:r>
              <a:rPr spc="29"/>
              <a:t>dataframe</a:t>
            </a:r>
            <a:r>
              <a:rPr spc="14"/>
              <a:t> </a:t>
            </a:r>
            <a:r>
              <a:rPr spc="-40"/>
              <a:t>into</a:t>
            </a:r>
            <a:r>
              <a:rPr spc="10"/>
              <a:t> </a:t>
            </a:r>
            <a:r>
              <a:rPr spc="-25"/>
              <a:t>train</a:t>
            </a:r>
            <a:r>
              <a:rPr spc="14"/>
              <a:t> </a:t>
            </a:r>
            <a:r>
              <a:rPr spc="85"/>
              <a:t>and</a:t>
            </a:r>
            <a:r>
              <a:rPr spc="14"/>
              <a:t> </a:t>
            </a:r>
            <a:r>
              <a:rPr spc="-58"/>
              <a:t>test</a:t>
            </a:r>
            <a:r>
              <a:rPr spc="14"/>
              <a:t> </a:t>
            </a:r>
            <a:r>
              <a:rPr spc="-50"/>
              <a:t>subsets.</a:t>
            </a:r>
            <a:r>
              <a:rPr spc="10"/>
              <a:t> </a:t>
            </a:r>
            <a:r>
              <a:rPr spc="45"/>
              <a:t>In</a:t>
            </a:r>
            <a:r>
              <a:rPr spc="14"/>
              <a:t> </a:t>
            </a:r>
            <a:r>
              <a:rPr spc="-10"/>
              <a:t>order</a:t>
            </a:r>
            <a:r>
              <a:rPr spc="14"/>
              <a:t> </a:t>
            </a:r>
            <a:r>
              <a:rPr spc="-40"/>
              <a:t>to</a:t>
            </a:r>
            <a:r>
              <a:rPr spc="14"/>
              <a:t> </a:t>
            </a:r>
            <a:r>
              <a:rPr spc="-14"/>
              <a:t>individually</a:t>
            </a:r>
            <a:r>
              <a:rPr spc="10"/>
              <a:t> </a:t>
            </a:r>
            <a:r>
              <a:rPr spc="-29"/>
              <a:t>impute</a:t>
            </a:r>
            <a:r>
              <a:rPr spc="14"/>
              <a:t> </a:t>
            </a:r>
            <a:r>
              <a:rPr spc="-14"/>
              <a:t>numerical</a:t>
            </a:r>
            <a:r>
              <a:rPr spc="14"/>
              <a:t> </a:t>
            </a:r>
            <a:r>
              <a:rPr spc="85"/>
              <a:t>and</a:t>
            </a:r>
            <a:r>
              <a:rPr spc="14"/>
              <a:t> </a:t>
            </a:r>
            <a:r>
              <a:rPr spc="10"/>
              <a:t>categorical </a:t>
            </a:r>
            <a:r>
              <a:rPr spc="-45"/>
              <a:t>values,</a:t>
            </a:r>
            <a:r>
              <a:rPr spc="14"/>
              <a:t> </a:t>
            </a:r>
            <a:r>
              <a:rPr spc="-70"/>
              <a:t>we</a:t>
            </a:r>
            <a:r>
              <a:rPr spc="14"/>
              <a:t> </a:t>
            </a:r>
            <a:r>
              <a:rPr spc="-25"/>
              <a:t>then</a:t>
            </a:r>
            <a:r>
              <a:rPr spc="14"/>
              <a:t> </a:t>
            </a:r>
            <a:r>
              <a:rPr spc="-25"/>
              <a:t>construct</a:t>
            </a:r>
            <a:r>
              <a:rPr spc="10"/>
              <a:t> </a:t>
            </a:r>
            <a:r>
              <a:rPr spc="-58"/>
              <a:t>pipelines. </a:t>
            </a:r>
            <a:r>
              <a:rPr spc="-55"/>
              <a:t> </a:t>
            </a:r>
            <a:r>
              <a:rPr spc="155"/>
              <a:t>We</a:t>
            </a:r>
            <a:r>
              <a:rPr spc="10"/>
              <a:t> </a:t>
            </a:r>
            <a:r>
              <a:rPr spc="29"/>
              <a:t>make</a:t>
            </a:r>
            <a:r>
              <a:rPr spc="10"/>
              <a:t> </a:t>
            </a:r>
            <a:r>
              <a:rPr spc="-5"/>
              <a:t>use</a:t>
            </a:r>
            <a:r>
              <a:rPr spc="10"/>
              <a:t> </a:t>
            </a:r>
            <a:r>
              <a:rPr spc="-5"/>
              <a:t>of</a:t>
            </a:r>
            <a:r>
              <a:rPr spc="10"/>
              <a:t> </a:t>
            </a:r>
            <a:r>
              <a:rPr spc="-25"/>
              <a:t>one-hot</a:t>
            </a:r>
            <a:r>
              <a:rPr spc="10"/>
              <a:t> </a:t>
            </a:r>
            <a:r>
              <a:rPr spc="29"/>
              <a:t>encoding</a:t>
            </a:r>
            <a:r>
              <a:rPr spc="10"/>
              <a:t> </a:t>
            </a:r>
            <a:r>
              <a:rPr spc="-40"/>
              <a:t>to</a:t>
            </a:r>
            <a:r>
              <a:rPr spc="10"/>
              <a:t> </a:t>
            </a:r>
            <a:r>
              <a:t>modify</a:t>
            </a:r>
            <a:r>
              <a:rPr spc="10"/>
              <a:t> </a:t>
            </a:r>
            <a:r>
              <a:rPr spc="-40"/>
              <a:t>the</a:t>
            </a:r>
            <a:r>
              <a:rPr spc="14"/>
              <a:t> </a:t>
            </a:r>
            <a:r>
              <a:t>values</a:t>
            </a:r>
            <a:r>
              <a:rPr spc="10"/>
              <a:t> </a:t>
            </a:r>
            <a:r>
              <a:rPr spc="-5"/>
              <a:t>of</a:t>
            </a:r>
            <a:r>
              <a:rPr spc="10"/>
              <a:t> </a:t>
            </a:r>
            <a:r>
              <a:rPr spc="-40"/>
              <a:t>the</a:t>
            </a:r>
            <a:r>
              <a:rPr spc="10"/>
              <a:t> </a:t>
            </a:r>
            <a:r>
              <a:rPr spc="25"/>
              <a:t>category</a:t>
            </a:r>
            <a:r>
              <a:rPr spc="10"/>
              <a:t> </a:t>
            </a:r>
            <a:r>
              <a:rPr spc="-29"/>
              <a:t>variables.</a:t>
            </a:r>
            <a:r>
              <a:rPr spc="10"/>
              <a:t> </a:t>
            </a:r>
            <a:r>
              <a:rPr spc="-45"/>
              <a:t>Finally,</a:t>
            </a:r>
            <a:r>
              <a:rPr spc="10"/>
              <a:t> </a:t>
            </a:r>
            <a:r>
              <a:rPr spc="-70"/>
              <a:t>we</a:t>
            </a:r>
            <a:r>
              <a:rPr spc="10"/>
              <a:t> </a:t>
            </a:r>
            <a:r>
              <a:t>forecasted</a:t>
            </a:r>
            <a:r>
              <a:rPr spc="14"/>
              <a:t> </a:t>
            </a:r>
            <a:r>
              <a:rPr spc="-14"/>
              <a:t>our</a:t>
            </a:r>
            <a:r>
              <a:rPr spc="10"/>
              <a:t> </a:t>
            </a:r>
            <a:r>
              <a:rPr spc="58"/>
              <a:t>goal</a:t>
            </a:r>
            <a:r>
              <a:rPr spc="10"/>
              <a:t> variable </a:t>
            </a:r>
            <a:r>
              <a:rPr spc="58"/>
              <a:t>based</a:t>
            </a:r>
            <a:r>
              <a:rPr spc="10"/>
              <a:t> </a:t>
            </a:r>
            <a:r>
              <a:rPr spc="29"/>
              <a:t>on</a:t>
            </a:r>
            <a:r>
              <a:rPr spc="10"/>
              <a:t> </a:t>
            </a:r>
            <a:r>
              <a:rPr spc="-14"/>
              <a:t>our</a:t>
            </a:r>
            <a:r>
              <a:rPr spc="10"/>
              <a:t> </a:t>
            </a:r>
            <a:r>
              <a:rPr spc="-25"/>
              <a:t>input </a:t>
            </a:r>
            <a:r>
              <a:rPr spc="-20"/>
              <a:t> </a:t>
            </a:r>
            <a:r>
              <a:rPr spc="10"/>
              <a:t>variable</a:t>
            </a:r>
            <a:r>
              <a:t> </a:t>
            </a:r>
            <a:r>
              <a:rPr spc="25"/>
              <a:t>using</a:t>
            </a:r>
            <a:r>
              <a:rPr spc="5"/>
              <a:t> </a:t>
            </a:r>
            <a:r>
              <a:rPr spc="20"/>
              <a:t>Logistic</a:t>
            </a:r>
            <a:r>
              <a:rPr spc="5"/>
              <a:t> </a:t>
            </a:r>
            <a:r>
              <a:rPr spc="25"/>
              <a:t>Regression</a:t>
            </a:r>
            <a:r>
              <a:rPr spc="5"/>
              <a:t> </a:t>
            </a:r>
            <a:r>
              <a:rPr spc="85"/>
              <a:t>and</a:t>
            </a:r>
            <a:r>
              <a:rPr spc="5"/>
              <a:t> </a:t>
            </a:r>
            <a:r>
              <a:rPr spc="75"/>
              <a:t>Random</a:t>
            </a:r>
            <a:r>
              <a:rPr spc="5"/>
              <a:t> </a:t>
            </a:r>
            <a:r>
              <a:rPr spc="-58"/>
              <a:t>Forest.</a:t>
            </a:r>
          </a:p>
          <a:p>
            <a:pPr indent="12700">
              <a:spcBef>
                <a:spcPts val="1000"/>
              </a:spcBef>
              <a:defRPr sz="4000" b="1" spc="30">
                <a:latin typeface="Cambria"/>
                <a:ea typeface="Cambria"/>
                <a:cs typeface="Cambria"/>
                <a:sym typeface="Cambria"/>
              </a:defRPr>
            </a:pPr>
            <a:r>
              <a:t>Project</a:t>
            </a:r>
            <a:r>
              <a:rPr spc="150"/>
              <a:t> </a:t>
            </a:r>
            <a:r>
              <a:rPr spc="39"/>
              <a:t>Description</a:t>
            </a:r>
          </a:p>
          <a:p>
            <a:pPr indent="12700">
              <a:spcBef>
                <a:spcPts val="1500"/>
              </a:spcBef>
              <a:defRPr sz="2100" b="1" spc="-65">
                <a:latin typeface="Trebuchet MS"/>
                <a:ea typeface="Trebuchet MS"/>
                <a:cs typeface="Trebuchet MS"/>
                <a:sym typeface="Trebuchet MS"/>
              </a:defRPr>
            </a:pPr>
            <a:r>
              <a:t>T</a:t>
            </a:r>
            <a:r>
              <a:rPr spc="-55"/>
              <a:t>h</a:t>
            </a:r>
            <a:r>
              <a:rPr spc="-95"/>
              <a:t>e</a:t>
            </a:r>
            <a:r>
              <a:rPr spc="-85"/>
              <a:t>r</a:t>
            </a:r>
            <a:r>
              <a:rPr spc="-90"/>
              <a:t>e</a:t>
            </a:r>
            <a:r>
              <a:rPr spc="34"/>
              <a:t> </a:t>
            </a:r>
            <a:r>
              <a:rPr spc="130"/>
              <a:t>a</a:t>
            </a:r>
            <a:r>
              <a:rPr spc="-85"/>
              <a:t>r</a:t>
            </a:r>
            <a:r>
              <a:rPr spc="-90"/>
              <a:t>e</a:t>
            </a:r>
            <a:r>
              <a:rPr spc="34"/>
              <a:t> </a:t>
            </a:r>
            <a:r>
              <a:rPr spc="-190"/>
              <a:t>7</a:t>
            </a:r>
            <a:r>
              <a:rPr spc="34"/>
              <a:t> </a:t>
            </a:r>
            <a:r>
              <a:rPr spc="45"/>
              <a:t>d</a:t>
            </a:r>
            <a:r>
              <a:rPr spc="-75"/>
              <a:t>i</a:t>
            </a:r>
            <a:r>
              <a:rPr spc="60"/>
              <a:t>ff</a:t>
            </a:r>
            <a:r>
              <a:rPr spc="-95"/>
              <a:t>e</a:t>
            </a:r>
            <a:r>
              <a:rPr spc="-85"/>
              <a:t>r</a:t>
            </a:r>
            <a:r>
              <a:rPr spc="-95"/>
              <a:t>e</a:t>
            </a:r>
            <a:r>
              <a:rPr spc="-50"/>
              <a:t>nt</a:t>
            </a:r>
            <a:r>
              <a:rPr spc="34"/>
              <a:t> </a:t>
            </a:r>
            <a:r>
              <a:rPr spc="-20"/>
              <a:t>s</a:t>
            </a:r>
            <a:r>
              <a:rPr spc="-30"/>
              <a:t>o</a:t>
            </a:r>
            <a:r>
              <a:t>u</a:t>
            </a:r>
            <a:r>
              <a:rPr spc="-85"/>
              <a:t>r</a:t>
            </a:r>
            <a:r>
              <a:rPr spc="-104"/>
              <a:t>c</a:t>
            </a:r>
            <a:r>
              <a:rPr spc="-95"/>
              <a:t>e</a:t>
            </a:r>
            <a:r>
              <a:rPr spc="-15"/>
              <a:t>s</a:t>
            </a:r>
            <a:r>
              <a:rPr spc="34"/>
              <a:t> </a:t>
            </a:r>
            <a:r>
              <a:rPr spc="-30"/>
              <a:t>o</a:t>
            </a:r>
            <a:r>
              <a:rPr spc="65"/>
              <a:t>f</a:t>
            </a:r>
            <a:r>
              <a:rPr spc="34"/>
              <a:t> </a:t>
            </a:r>
            <a:r>
              <a:rPr spc="45"/>
              <a:t>d</a:t>
            </a:r>
            <a:r>
              <a:rPr spc="130"/>
              <a:t>a</a:t>
            </a:r>
            <a:r>
              <a:rPr spc="-55"/>
              <a:t>t</a:t>
            </a:r>
            <a:r>
              <a:rPr spc="130"/>
              <a:t>a</a:t>
            </a:r>
            <a:r>
              <a:rPr b="0" spc="-208">
                <a:latin typeface="Microsoft Sans Serif"/>
                <a:ea typeface="Microsoft Sans Serif"/>
                <a:cs typeface="Microsoft Sans Serif"/>
                <a:sym typeface="Microsoft Sans Serif"/>
              </a:rPr>
              <a:t>:</a:t>
            </a:r>
            <a:endParaRPr b="0">
              <a:latin typeface="Microsoft Sans Serif"/>
              <a:ea typeface="Microsoft Sans Serif"/>
              <a:cs typeface="Microsoft Sans Serif"/>
              <a:sym typeface="Microsoft Sans Serif"/>
            </a:endParaRPr>
          </a:p>
          <a:p>
            <a:pPr>
              <a:defRPr sz="2500">
                <a:latin typeface="Microsoft Sans Serif"/>
                <a:ea typeface="Microsoft Sans Serif"/>
                <a:cs typeface="Microsoft Sans Serif"/>
                <a:sym typeface="Microsoft Sans Serif"/>
              </a:defRPr>
            </a:pPr>
            <a:endParaRPr b="0">
              <a:latin typeface="Microsoft Sans Serif"/>
              <a:ea typeface="Microsoft Sans Serif"/>
              <a:cs typeface="Microsoft Sans Serif"/>
              <a:sym typeface="Microsoft Sans Serif"/>
            </a:endParaRPr>
          </a:p>
          <a:p>
            <a:pPr marR="3447415" indent="96518">
              <a:lnSpc>
                <a:spcPct val="116100"/>
              </a:lnSpc>
              <a:defRPr sz="2100" b="1" i="1" spc="-20">
                <a:latin typeface="Arial"/>
                <a:ea typeface="Arial"/>
                <a:cs typeface="Arial"/>
                <a:sym typeface="Arial"/>
              </a:defRPr>
            </a:pPr>
            <a:r>
              <a:t>application_train/application_test:</a:t>
            </a:r>
            <a:r>
              <a:rPr spc="90"/>
              <a:t> </a:t>
            </a:r>
            <a:r>
              <a:rPr b="0" i="0" spc="-50">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data</a:t>
            </a:r>
            <a:r>
              <a:rPr b="0" i="0" spc="120">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for</a:t>
            </a:r>
            <a:r>
              <a:rPr b="0" i="0" spc="114">
                <a:latin typeface="Microsoft Sans Serif"/>
                <a:ea typeface="Microsoft Sans Serif"/>
                <a:cs typeface="Microsoft Sans Serif"/>
                <a:sym typeface="Microsoft Sans Serif"/>
              </a:rPr>
              <a:t> </a:t>
            </a:r>
            <a:r>
              <a:rPr b="0" i="0" spc="60">
                <a:latin typeface="Microsoft Sans Serif"/>
                <a:ea typeface="Microsoft Sans Serif"/>
                <a:cs typeface="Microsoft Sans Serif"/>
                <a:sym typeface="Microsoft Sans Serif"/>
              </a:rPr>
              <a:t>training</a:t>
            </a:r>
            <a:r>
              <a:rPr b="0" i="0" spc="120">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and</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testing</a:t>
            </a:r>
            <a:r>
              <a:rPr b="0" i="0" spc="12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with</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information</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about</a:t>
            </a:r>
            <a:r>
              <a:rPr b="0" i="0" spc="120">
                <a:latin typeface="Microsoft Sans Serif"/>
                <a:ea typeface="Microsoft Sans Serif"/>
                <a:cs typeface="Microsoft Sans Serif"/>
                <a:sym typeface="Microsoft Sans Serif"/>
              </a:rPr>
              <a:t> </a:t>
            </a:r>
            <a:r>
              <a:rPr b="0" i="0" spc="-3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loan </a:t>
            </a:r>
            <a:r>
              <a:rPr b="0" i="0" spc="25">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application</a:t>
            </a:r>
            <a:r>
              <a:rPr b="0" i="0" spc="110">
                <a:latin typeface="Microsoft Sans Serif"/>
                <a:ea typeface="Microsoft Sans Serif"/>
                <a:cs typeface="Microsoft Sans Serif"/>
                <a:sym typeface="Microsoft Sans Serif"/>
              </a:rPr>
              <a:t> </a:t>
            </a:r>
            <a:r>
              <a:rPr b="0" i="0" spc="114">
                <a:latin typeface="Microsoft Sans Serif"/>
                <a:ea typeface="Microsoft Sans Serif"/>
                <a:cs typeface="Microsoft Sans Serif"/>
                <a:sym typeface="Microsoft Sans Serif"/>
              </a:rPr>
              <a:t>at</a:t>
            </a:r>
            <a:r>
              <a:rPr b="0" i="0" spc="110">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Home</a:t>
            </a:r>
            <a:r>
              <a:rPr b="0" i="0" spc="114">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Each</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loan</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has</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its</a:t>
            </a:r>
            <a:r>
              <a:rPr b="0" i="0" spc="11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row</a:t>
            </a:r>
            <a:r>
              <a:rPr b="0" i="0" spc="114">
                <a:latin typeface="Microsoft Sans Serif"/>
                <a:ea typeface="Microsoft Sans Serif"/>
                <a:cs typeface="Microsoft Sans Serif"/>
                <a:sym typeface="Microsoft Sans Serif"/>
              </a:rPr>
              <a:t> </a:t>
            </a:r>
            <a:r>
              <a:rPr b="0" i="0" spc="-69">
                <a:latin typeface="Microsoft Sans Serif"/>
                <a:ea typeface="Microsoft Sans Serif"/>
                <a:cs typeface="Microsoft Sans Serif"/>
                <a:sym typeface="Microsoft Sans Serif"/>
              </a:rPr>
              <a:t>as</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feature</a:t>
            </a:r>
            <a:r>
              <a:rPr b="0" i="0" spc="11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SK_ID_CURR</a:t>
            </a:r>
            <a:r>
              <a:rPr b="0" i="0" spc="114">
                <a:latin typeface="Microsoft Sans Serif"/>
                <a:ea typeface="Microsoft Sans Serif"/>
                <a:cs typeface="Microsoft Sans Serif"/>
                <a:sym typeface="Microsoft Sans Serif"/>
              </a:rPr>
              <a:t> </a:t>
            </a:r>
            <a:r>
              <a:rPr b="0" i="0" spc="-69">
                <a:latin typeface="Microsoft Sans Serif"/>
                <a:ea typeface="Microsoft Sans Serif"/>
                <a:cs typeface="Microsoft Sans Serif"/>
                <a:sym typeface="Microsoft Sans Serif"/>
              </a:rPr>
              <a:t>as</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an</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identifier</a:t>
            </a:r>
            <a:r>
              <a:rPr b="0" i="0" spc="110">
                <a:latin typeface="Microsoft Sans Serif"/>
                <a:ea typeface="Microsoft Sans Serif"/>
                <a:cs typeface="Microsoft Sans Serif"/>
                <a:sym typeface="Microsoft Sans Serif"/>
              </a:rPr>
              <a:t> </a:t>
            </a:r>
            <a:r>
              <a:rPr b="0" i="0" spc="30">
                <a:latin typeface="Microsoft Sans Serif"/>
                <a:ea typeface="Microsoft Sans Serif"/>
                <a:cs typeface="Microsoft Sans Serif"/>
                <a:sym typeface="Microsoft Sans Serif"/>
              </a:rPr>
              <a:t>or</a:t>
            </a:r>
            <a:r>
              <a:rPr b="0" i="0" spc="110">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unique</a:t>
            </a:r>
            <a:r>
              <a:rPr b="0" i="0" spc="110">
                <a:latin typeface="Microsoft Sans Serif"/>
                <a:ea typeface="Microsoft Sans Serif"/>
                <a:cs typeface="Microsoft Sans Serif"/>
                <a:sym typeface="Microsoft Sans Serif"/>
              </a:rPr>
              <a:t> </a:t>
            </a:r>
            <a:r>
              <a:rPr b="0" i="0" spc="-85">
                <a:latin typeface="Microsoft Sans Serif"/>
                <a:ea typeface="Microsoft Sans Serif"/>
                <a:cs typeface="Microsoft Sans Serif"/>
                <a:sym typeface="Microsoft Sans Serif"/>
              </a:rPr>
              <a:t>key. </a:t>
            </a:r>
            <a:r>
              <a:rPr b="0" i="0" spc="-545">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The</a:t>
            </a:r>
            <a:r>
              <a:rPr b="0" i="0" spc="455">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TARGET</a:t>
            </a:r>
            <a:r>
              <a:rPr b="0" i="0" spc="459">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of </a:t>
            </a:r>
            <a:r>
              <a:rPr b="0" i="0" spc="60">
                <a:latin typeface="Microsoft Sans Serif"/>
                <a:ea typeface="Microsoft Sans Serif"/>
                <a:cs typeface="Microsoft Sans Serif"/>
                <a:sym typeface="Microsoft Sans Serif"/>
              </a:rPr>
              <a:t>training </a:t>
            </a:r>
            <a:r>
              <a:rPr b="0" i="0" spc="40">
                <a:latin typeface="Microsoft Sans Serif"/>
                <a:ea typeface="Microsoft Sans Serif"/>
                <a:cs typeface="Microsoft Sans Serif"/>
                <a:sym typeface="Microsoft Sans Serif"/>
              </a:rPr>
              <a:t>application </a:t>
            </a:r>
            <a:r>
              <a:rPr b="0" i="0" spc="90">
                <a:latin typeface="Microsoft Sans Serif"/>
                <a:ea typeface="Microsoft Sans Serif"/>
                <a:cs typeface="Microsoft Sans Serif"/>
                <a:sym typeface="Microsoft Sans Serif"/>
              </a:rPr>
              <a:t>data </a:t>
            </a:r>
            <a:r>
              <a:rPr b="0" i="0" spc="-50">
                <a:latin typeface="Microsoft Sans Serif"/>
                <a:ea typeface="Microsoft Sans Serif"/>
                <a:cs typeface="Microsoft Sans Serif"/>
                <a:sym typeface="Microsoft Sans Serif"/>
              </a:rPr>
              <a:t>has</a:t>
            </a:r>
            <a:r>
              <a:rPr b="0" i="0" spc="455">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two </a:t>
            </a:r>
            <a:r>
              <a:rPr b="0" i="0" spc="-34">
                <a:latin typeface="Microsoft Sans Serif"/>
                <a:ea typeface="Microsoft Sans Serif"/>
                <a:cs typeface="Microsoft Sans Serif"/>
                <a:sym typeface="Microsoft Sans Serif"/>
              </a:rPr>
              <a:t>values </a:t>
            </a:r>
            <a:r>
              <a:rPr b="0" i="0" spc="40">
                <a:latin typeface="Microsoft Sans Serif"/>
                <a:ea typeface="Microsoft Sans Serif"/>
                <a:cs typeface="Microsoft Sans Serif"/>
                <a:sym typeface="Microsoft Sans Serif"/>
              </a:rPr>
              <a:t>indicating </a:t>
            </a:r>
            <a:r>
              <a:rPr b="0" i="0" spc="-34">
                <a:latin typeface="Microsoft Sans Serif"/>
                <a:ea typeface="Microsoft Sans Serif"/>
                <a:cs typeface="Microsoft Sans Serif"/>
                <a:sym typeface="Microsoft Sans Serif"/>
              </a:rPr>
              <a:t>0: </a:t>
            </a:r>
            <a:r>
              <a:rPr b="0" i="0" spc="30">
                <a:latin typeface="Microsoft Sans Serif"/>
                <a:ea typeface="Microsoft Sans Serif"/>
                <a:cs typeface="Microsoft Sans Serif"/>
                <a:sym typeface="Microsoft Sans Serif"/>
              </a:rPr>
              <a:t>indicated </a:t>
            </a:r>
            <a:r>
              <a:rPr b="0" i="0" spc="25">
                <a:latin typeface="Microsoft Sans Serif"/>
                <a:ea typeface="Microsoft Sans Serif"/>
                <a:cs typeface="Microsoft Sans Serif"/>
                <a:sym typeface="Microsoft Sans Serif"/>
              </a:rPr>
              <a:t>the </a:t>
            </a:r>
            <a:r>
              <a:rPr b="0" i="0" spc="20">
                <a:latin typeface="Microsoft Sans Serif"/>
                <a:ea typeface="Microsoft Sans Serif"/>
                <a:cs typeface="Microsoft Sans Serif"/>
                <a:sym typeface="Microsoft Sans Serif"/>
              </a:rPr>
              <a:t>loan </a:t>
            </a:r>
            <a:r>
              <a:rPr b="0" i="0" spc="-80">
                <a:latin typeface="Microsoft Sans Serif"/>
                <a:ea typeface="Microsoft Sans Serif"/>
                <a:cs typeface="Microsoft Sans Serif"/>
                <a:sym typeface="Microsoft Sans Serif"/>
              </a:rPr>
              <a:t>was</a:t>
            </a:r>
            <a:r>
              <a:rPr b="0" i="0" spc="40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repaid </a:t>
            </a:r>
            <a:r>
              <a:rPr b="0" i="0" spc="30">
                <a:latin typeface="Microsoft Sans Serif"/>
                <a:ea typeface="Microsoft Sans Serif"/>
                <a:cs typeface="Microsoft Sans Serif"/>
                <a:sym typeface="Microsoft Sans Serif"/>
              </a:rPr>
              <a:t>or </a:t>
            </a:r>
            <a:r>
              <a:rPr b="0" i="0" spc="-345">
                <a:latin typeface="Microsoft Sans Serif"/>
                <a:ea typeface="Microsoft Sans Serif"/>
                <a:cs typeface="Microsoft Sans Serif"/>
                <a:sym typeface="Microsoft Sans Serif"/>
              </a:rPr>
              <a:t>1: </a:t>
            </a:r>
            <a:r>
              <a:rPr b="0" i="0" spc="-34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0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loan</a:t>
            </a:r>
            <a:r>
              <a:rPr b="0" i="0" spc="10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was</a:t>
            </a:r>
            <a:r>
              <a:rPr b="0" i="0" spc="10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not</a:t>
            </a:r>
            <a:r>
              <a:rPr b="0" i="0" spc="10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repaid.</a:t>
            </a:r>
            <a:endParaRPr b="0" i="0">
              <a:latin typeface="Microsoft Sans Serif"/>
              <a:ea typeface="Microsoft Sans Serif"/>
              <a:cs typeface="Microsoft Sans Serif"/>
              <a:sym typeface="Microsoft Sans Serif"/>
            </a:endParaRPr>
          </a:p>
          <a:p>
            <a:pPr marR="3592829" indent="96518">
              <a:lnSpc>
                <a:spcPct val="116100"/>
              </a:lnSpc>
              <a:defRPr sz="2100" b="1" i="1" spc="-75">
                <a:latin typeface="Arial"/>
                <a:ea typeface="Arial"/>
                <a:cs typeface="Arial"/>
                <a:sym typeface="Arial"/>
              </a:defRPr>
            </a:pPr>
            <a:r>
              <a:t>bureau:</a:t>
            </a:r>
            <a:r>
              <a:rPr spc="85"/>
              <a:t> </a:t>
            </a:r>
            <a:r>
              <a:rPr b="0" i="0" spc="90">
                <a:latin typeface="Microsoft Sans Serif"/>
                <a:ea typeface="Microsoft Sans Serif"/>
                <a:cs typeface="Microsoft Sans Serif"/>
                <a:sym typeface="Microsoft Sans Serif"/>
              </a:rPr>
              <a:t>data</a:t>
            </a:r>
            <a:r>
              <a:rPr b="0" i="0" spc="114">
                <a:latin typeface="Microsoft Sans Serif"/>
                <a:ea typeface="Microsoft Sans Serif"/>
                <a:cs typeface="Microsoft Sans Serif"/>
                <a:sym typeface="Microsoft Sans Serif"/>
              </a:rPr>
              <a:t> </a:t>
            </a:r>
            <a:r>
              <a:rPr b="0" i="0" spc="60">
                <a:latin typeface="Microsoft Sans Serif"/>
                <a:ea typeface="Microsoft Sans Serif"/>
                <a:cs typeface="Microsoft Sans Serif"/>
                <a:sym typeface="Microsoft Sans Serif"/>
              </a:rPr>
              <a:t>from</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other</a:t>
            </a:r>
            <a:r>
              <a:rPr b="0" i="0" spc="114">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financial</a:t>
            </a:r>
            <a:r>
              <a:rPr b="0" i="0" spc="114">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organizations</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about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client's</a:t>
            </a:r>
            <a:r>
              <a:rPr b="0" i="0" spc="114">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prior</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credit.</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previous</a:t>
            </a:r>
            <a:r>
              <a:rPr b="0" i="0" spc="11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has</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its </a:t>
            </a:r>
            <a:r>
              <a:rPr b="0" i="0" spc="-54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own</a:t>
            </a:r>
            <a:r>
              <a:rPr b="0" i="0" spc="10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row</a:t>
            </a:r>
            <a:r>
              <a:rPr b="0" i="0" spc="10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in</a:t>
            </a:r>
            <a:r>
              <a:rPr b="0" i="0" spc="10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0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bureau.</a:t>
            </a:r>
            <a:endParaRPr b="0" i="0">
              <a:latin typeface="Microsoft Sans Serif"/>
              <a:ea typeface="Microsoft Sans Serif"/>
              <a:cs typeface="Microsoft Sans Serif"/>
              <a:sym typeface="Microsoft Sans Serif"/>
            </a:endParaRPr>
          </a:p>
          <a:p>
            <a:pPr marR="3429000" indent="92710">
              <a:lnSpc>
                <a:spcPct val="116100"/>
              </a:lnSpc>
              <a:defRPr sz="2100" b="1" i="1" spc="-40">
                <a:latin typeface="Arial"/>
                <a:ea typeface="Arial"/>
                <a:cs typeface="Arial"/>
                <a:sym typeface="Arial"/>
              </a:defRPr>
            </a:pPr>
            <a:r>
              <a:t>bureau_balance:</a:t>
            </a:r>
            <a:r>
              <a:rPr spc="50"/>
              <a:t> </a:t>
            </a:r>
            <a:r>
              <a:rPr b="0" i="0" spc="20">
                <a:latin typeface="Microsoft Sans Serif"/>
                <a:ea typeface="Microsoft Sans Serif"/>
                <a:cs typeface="Microsoft Sans Serif"/>
                <a:sym typeface="Microsoft Sans Serif"/>
              </a:rPr>
              <a:t>monthly</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information</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about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past</a:t>
            </a:r>
            <a:r>
              <a:rPr b="0" i="0" spc="11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history</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in</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bureau.</a:t>
            </a:r>
            <a:r>
              <a:rPr b="0" i="0" spc="114">
                <a:latin typeface="Microsoft Sans Serif"/>
                <a:ea typeface="Microsoft Sans Serif"/>
                <a:cs typeface="Microsoft Sans Serif"/>
                <a:sym typeface="Microsoft Sans Serif"/>
              </a:rPr>
              <a:t> </a:t>
            </a:r>
            <a:r>
              <a:rPr b="0" i="0" spc="69">
                <a:latin typeface="Microsoft Sans Serif"/>
                <a:ea typeface="Microsoft Sans Serif"/>
                <a:cs typeface="Microsoft Sans Serif"/>
                <a:sym typeface="Microsoft Sans Serif"/>
              </a:rPr>
              <a:t>A</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previous</a:t>
            </a:r>
            <a:r>
              <a:rPr b="0" i="0" spc="11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can</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include </a:t>
            </a:r>
            <a:r>
              <a:rPr b="0" i="0" spc="-540">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numerous</a:t>
            </a:r>
            <a:r>
              <a:rPr b="0" i="0" spc="10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rows,</a:t>
            </a:r>
            <a:r>
              <a:rPr b="0" i="0" spc="104">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one</a:t>
            </a:r>
            <a:r>
              <a:rPr b="0" i="0" spc="104">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for</a:t>
            </a:r>
            <a:r>
              <a:rPr b="0" i="0" spc="104">
                <a:latin typeface="Microsoft Sans Serif"/>
                <a:ea typeface="Microsoft Sans Serif"/>
                <a:cs typeface="Microsoft Sans Serif"/>
                <a:sym typeface="Microsoft Sans Serif"/>
              </a:rPr>
              <a:t> </a:t>
            </a:r>
            <a:r>
              <a:rPr b="0" i="0" spc="-30">
                <a:latin typeface="Microsoft Sans Serif"/>
                <a:ea typeface="Microsoft Sans Serif"/>
                <a:cs typeface="Microsoft Sans Serif"/>
                <a:sym typeface="Microsoft Sans Serif"/>
              </a:rPr>
              <a:t>each</a:t>
            </a:r>
            <a:r>
              <a:rPr b="0" i="0" spc="10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month</a:t>
            </a:r>
            <a:r>
              <a:rPr b="0" i="0" spc="104">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of</a:t>
            </a:r>
            <a:r>
              <a:rPr b="0" i="0" spc="10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0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0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period.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20E5C-134B-16BE-E2CA-141A06AFD77A}"/>
              </a:ext>
            </a:extLst>
          </p:cNvPr>
          <p:cNvSpPr txBox="1"/>
          <p:nvPr/>
        </p:nvSpPr>
        <p:spPr>
          <a:xfrm>
            <a:off x="383459" y="567502"/>
            <a:ext cx="2831689"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4000" b="1" dirty="0">
                <a:latin typeface="Times New Roman" panose="02020603050405020304" pitchFamily="18" charset="0"/>
                <a:cs typeface="Times New Roman" panose="02020603050405020304" pitchFamily="18" charset="0"/>
              </a:rPr>
              <a:t>Conclusion</a:t>
            </a:r>
            <a:endParaRPr lang="en-IN" sz="4000" b="1" dirty="0"/>
          </a:p>
        </p:txBody>
      </p:sp>
      <p:sp>
        <p:nvSpPr>
          <p:cNvPr id="4" name="TextBox 3">
            <a:extLst>
              <a:ext uri="{FF2B5EF4-FFF2-40B4-BE49-F238E27FC236}">
                <a16:creationId xmlns:a16="http://schemas.microsoft.com/office/drawing/2014/main" id="{E235DF07-FF26-9A7A-5084-BEAC8A1EBFD4}"/>
              </a:ext>
            </a:extLst>
          </p:cNvPr>
          <p:cNvSpPr txBox="1"/>
          <p:nvPr/>
        </p:nvSpPr>
        <p:spPr>
          <a:xfrm>
            <a:off x="383459" y="1967409"/>
            <a:ext cx="17712812"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2800" dirty="0">
                <a:latin typeface="Times New Roman" panose="02020603050405020304" pitchFamily="18" charset="0"/>
                <a:cs typeface="Times New Roman" panose="02020603050405020304" pitchFamily="18" charset="0"/>
              </a:rPr>
              <a:t>The HCDR project's goal is to forecast the repayment capacity of the affected population. This is a significant project because both the lender and the borrower require well-established projections. Because the data includes people's lives, </a:t>
            </a:r>
            <a:r>
              <a:rPr lang="en-IN" sz="2800" dirty="0" err="1">
                <a:latin typeface="Times New Roman" panose="02020603050405020304" pitchFamily="18" charset="0"/>
                <a:cs typeface="Times New Roman" panose="02020603050405020304" pitchFamily="18" charset="0"/>
              </a:rPr>
              <a:t>HomeCredit</a:t>
            </a:r>
            <a:r>
              <a:rPr lang="en-IN" sz="2800" dirty="0">
                <a:latin typeface="Times New Roman" panose="02020603050405020304" pitchFamily="18" charset="0"/>
                <a:cs typeface="Times New Roman" panose="02020603050405020304" pitchFamily="18" charset="0"/>
              </a:rPr>
              <a:t> will require the highest level of precision to ensure that it is forecasted accurately.</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We did Exploratory Data Analysis in phase one, where we discovered several insights into the data and learned a lot about how to extract significant information from it. Following that, we built a baseline model with pipelines and Logistic Regression, learning how to build models, train them, and test them using various metrics. In Phase 3, we finished feature engineering and learned how to design significant features to improve the model. Then we used </a:t>
            </a:r>
            <a:r>
              <a:rPr lang="en-IN" sz="2800" dirty="0" err="1">
                <a:latin typeface="Times New Roman" panose="02020603050405020304" pitchFamily="18" charset="0"/>
                <a:cs typeface="Times New Roman" panose="02020603050405020304" pitchFamily="18" charset="0"/>
              </a:rPr>
              <a:t>GridSearchCV</a:t>
            </a:r>
            <a:r>
              <a:rPr lang="en-IN" sz="2800" dirty="0">
                <a:latin typeface="Times New Roman" panose="02020603050405020304" pitchFamily="18" charset="0"/>
                <a:cs typeface="Times New Roman" panose="02020603050405020304" pitchFamily="18" charset="0"/>
              </a:rPr>
              <a:t> to perform Hyperparameter tuning, which taught us how to improve accuracy by combining multiple models. In Phase 4, we created an MLP model and tested it with AUC ROC score, but we did not get the anticipated AUC ROC score by training the dataset with the neural network by the comparison made from the </a:t>
            </a:r>
            <a:r>
              <a:rPr lang="en-IN" sz="2800" dirty="0" err="1">
                <a:latin typeface="Times New Roman" panose="02020603050405020304" pitchFamily="18" charset="0"/>
                <a:cs typeface="Times New Roman" panose="02020603050405020304" pitchFamily="18" charset="0"/>
              </a:rPr>
              <a:t>kaggle</a:t>
            </a:r>
            <a:r>
              <a:rPr lang="en-IN" sz="2800" dirty="0">
                <a:latin typeface="Times New Roman" panose="02020603050405020304" pitchFamily="18" charset="0"/>
                <a:cs typeface="Times New Roman" panose="02020603050405020304" pitchFamily="18" charset="0"/>
              </a:rPr>
              <a:t> submissions we can see our neural networks AUC ROC score is slightly less than Logistic Regression AUC ROC score.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object 2" descr="object 2"/>
          <p:cNvPicPr>
            <a:picLocks noChangeAspect="1"/>
          </p:cNvPicPr>
          <p:nvPr/>
        </p:nvPicPr>
        <p:blipFill>
          <a:blip r:embed="rId2"/>
          <a:stretch>
            <a:fillRect/>
          </a:stretch>
        </p:blipFill>
        <p:spPr>
          <a:xfrm>
            <a:off x="8204220" y="4995181"/>
            <a:ext cx="8543926" cy="5019676"/>
          </a:xfrm>
          <a:prstGeom prst="rect">
            <a:avLst/>
          </a:prstGeom>
          <a:ln w="12700">
            <a:miter lim="400000"/>
          </a:ln>
        </p:spPr>
      </p:pic>
      <p:sp>
        <p:nvSpPr>
          <p:cNvPr id="77" name="object 3"/>
          <p:cNvSpPr txBox="1"/>
          <p:nvPr/>
        </p:nvSpPr>
        <p:spPr>
          <a:xfrm>
            <a:off x="128400" y="935449"/>
            <a:ext cx="12362182" cy="3618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ct val="118300"/>
              </a:lnSpc>
              <a:defRPr sz="1900" b="1" i="1" spc="-35">
                <a:latin typeface="Arial"/>
                <a:ea typeface="Arial"/>
                <a:cs typeface="Arial"/>
                <a:sym typeface="Arial"/>
              </a:defRPr>
            </a:pPr>
            <a:r>
              <a:t>previous_application:</a:t>
            </a:r>
            <a:r>
              <a:rPr spc="90"/>
              <a:t> </a:t>
            </a:r>
            <a:r>
              <a:rPr b="0" i="0" spc="-10">
                <a:latin typeface="Microsoft Sans Serif"/>
                <a:ea typeface="Microsoft Sans Serif"/>
                <a:cs typeface="Microsoft Sans Serif"/>
                <a:sym typeface="Microsoft Sans Serif"/>
              </a:rPr>
              <a:t>Past</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loan</a:t>
            </a:r>
            <a:r>
              <a:rPr b="0" i="0" spc="119">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applications</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made</a:t>
            </a:r>
            <a:r>
              <a:rPr b="0" i="0" spc="119">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by</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customers</a:t>
            </a:r>
            <a:r>
              <a:rPr b="0" i="0" spc="119">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with</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loans</a:t>
            </a:r>
            <a:r>
              <a:rPr b="0" i="0" spc="119">
                <a:latin typeface="Microsoft Sans Serif"/>
                <a:ea typeface="Microsoft Sans Serif"/>
                <a:cs typeface="Microsoft Sans Serif"/>
                <a:sym typeface="Microsoft Sans Serif"/>
              </a:rPr>
              <a:t> </a:t>
            </a:r>
            <a:r>
              <a:rPr b="0" i="0" spc="125">
                <a:latin typeface="Microsoft Sans Serif"/>
                <a:ea typeface="Microsoft Sans Serif"/>
                <a:cs typeface="Microsoft Sans Serif"/>
                <a:sym typeface="Microsoft Sans Serif"/>
              </a:rPr>
              <a:t>at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Credit</a:t>
            </a:r>
            <a:r>
              <a:rPr b="0" i="0" spc="114">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are</a:t>
            </a:r>
            <a:r>
              <a:rPr b="0" i="0" spc="119">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included</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in </a:t>
            </a:r>
            <a:r>
              <a:rPr b="0" i="0" spc="4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the</a:t>
            </a:r>
            <a:r>
              <a:rPr b="0" i="0" spc="110">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application</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data.</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application</a:t>
            </a:r>
            <a:r>
              <a:rPr b="0" i="0" spc="110">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data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allows</a:t>
            </a:r>
            <a:r>
              <a:rPr b="0" i="0" spc="114">
                <a:latin typeface="Microsoft Sans Serif"/>
                <a:ea typeface="Microsoft Sans Serif"/>
                <a:cs typeface="Microsoft Sans Serif"/>
                <a:sym typeface="Microsoft Sans Serif"/>
              </a:rPr>
              <a:t> </a:t>
            </a:r>
            <a:r>
              <a:rPr b="0" i="0" spc="100">
                <a:latin typeface="Microsoft Sans Serif"/>
                <a:ea typeface="Microsoft Sans Serif"/>
                <a:cs typeface="Microsoft Sans Serif"/>
                <a:sym typeface="Microsoft Sans Serif"/>
              </a:rPr>
              <a:t>for</a:t>
            </a:r>
            <a:r>
              <a:rPr b="0" i="0" spc="110">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many</a:t>
            </a:r>
            <a:r>
              <a:rPr b="0" i="0" spc="114">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loans</a:t>
            </a:r>
            <a:r>
              <a:rPr b="0" i="0" spc="114">
                <a:latin typeface="Microsoft Sans Serif"/>
                <a:ea typeface="Microsoft Sans Serif"/>
                <a:cs typeface="Microsoft Sans Serif"/>
                <a:sym typeface="Microsoft Sans Serif"/>
              </a:rPr>
              <a:t> </a:t>
            </a:r>
            <a:r>
              <a:rPr b="0" i="0" spc="100">
                <a:latin typeface="Microsoft Sans Serif"/>
                <a:ea typeface="Microsoft Sans Serif"/>
                <a:cs typeface="Microsoft Sans Serif"/>
                <a:sym typeface="Microsoft Sans Serif"/>
              </a:rPr>
              <a:t>for</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current</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loan.</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feature</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SK </a:t>
            </a:r>
            <a:r>
              <a:rPr b="0" i="0" spc="-500">
                <a:latin typeface="Microsoft Sans Serif"/>
                <a:ea typeface="Microsoft Sans Serif"/>
                <a:cs typeface="Microsoft Sans Serif"/>
                <a:sym typeface="Microsoft Sans Serif"/>
              </a:rPr>
              <a:t> </a:t>
            </a:r>
            <a:r>
              <a:rPr b="0" i="0" spc="75">
                <a:latin typeface="Microsoft Sans Serif"/>
                <a:ea typeface="Microsoft Sans Serif"/>
                <a:cs typeface="Microsoft Sans Serif"/>
                <a:sym typeface="Microsoft Sans Serif"/>
              </a:rPr>
              <a:t>ID</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PREV</a:t>
            </a:r>
            <a:r>
              <a:rPr b="0" i="0" spc="110">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serves</a:t>
            </a:r>
            <a:r>
              <a:rPr b="0" i="0" spc="114">
                <a:latin typeface="Microsoft Sans Serif"/>
                <a:ea typeface="Microsoft Sans Serif"/>
                <a:cs typeface="Microsoft Sans Serif"/>
                <a:sym typeface="Microsoft Sans Serif"/>
              </a:rPr>
              <a:t> </a:t>
            </a:r>
            <a:r>
              <a:rPr b="0" i="0" spc="85">
                <a:latin typeface="Microsoft Sans Serif"/>
                <a:ea typeface="Microsoft Sans Serif"/>
                <a:cs typeface="Microsoft Sans Serif"/>
                <a:sym typeface="Microsoft Sans Serif"/>
              </a:rPr>
              <a:t>to</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distinguish</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previous</a:t>
            </a:r>
            <a:r>
              <a:rPr b="0" i="0" spc="110">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application,</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which</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contains</a:t>
            </a:r>
            <a:r>
              <a:rPr b="0" i="0" spc="110">
                <a:latin typeface="Microsoft Sans Serif"/>
                <a:ea typeface="Microsoft Sans Serif"/>
                <a:cs typeface="Microsoft Sans Serif"/>
                <a:sym typeface="Microsoft Sans Serif"/>
              </a:rPr>
              <a:t> </a:t>
            </a:r>
            <a:r>
              <a:rPr b="0" i="0" spc="-14">
                <a:latin typeface="Microsoft Sans Serif"/>
                <a:ea typeface="Microsoft Sans Serif"/>
                <a:cs typeface="Microsoft Sans Serif"/>
                <a:sym typeface="Microsoft Sans Serif"/>
              </a:rPr>
              <a:t>one</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row.</a:t>
            </a:r>
            <a:endParaRPr b="0" i="0">
              <a:latin typeface="Microsoft Sans Serif"/>
              <a:ea typeface="Microsoft Sans Serif"/>
              <a:cs typeface="Microsoft Sans Serif"/>
              <a:sym typeface="Microsoft Sans Serif"/>
            </a:endParaRPr>
          </a:p>
          <a:p>
            <a:pPr marR="749300" indent="12700">
              <a:lnSpc>
                <a:spcPct val="118300"/>
              </a:lnSpc>
              <a:defRPr sz="1900" b="1" i="1" spc="-5">
                <a:latin typeface="Arial"/>
                <a:ea typeface="Arial"/>
                <a:cs typeface="Arial"/>
                <a:sym typeface="Arial"/>
              </a:defRPr>
            </a:pPr>
            <a:r>
              <a:t>POS_CASH_BALANCE:</a:t>
            </a:r>
            <a:r>
              <a:rPr spc="85"/>
              <a:t> </a:t>
            </a:r>
            <a:r>
              <a:rPr b="0" i="0" spc="40">
                <a:latin typeface="Microsoft Sans Serif"/>
                <a:ea typeface="Microsoft Sans Serif"/>
                <a:cs typeface="Microsoft Sans Serif"/>
                <a:sym typeface="Microsoft Sans Serif"/>
              </a:rPr>
              <a:t>monthly</a:t>
            </a:r>
            <a:r>
              <a:rPr b="0" i="0" spc="114">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information</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on</a:t>
            </a:r>
            <a:r>
              <a:rPr b="0" i="0" spc="114">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0">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point-of-sale</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or</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cash</a:t>
            </a:r>
            <a:r>
              <a:rPr b="0" i="0" spc="114">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loans</a:t>
            </a:r>
            <a:r>
              <a:rPr b="0" i="0" spc="114">
                <a:latin typeface="Microsoft Sans Serif"/>
                <a:ea typeface="Microsoft Sans Serif"/>
                <a:cs typeface="Microsoft Sans Serif"/>
                <a:sym typeface="Microsoft Sans Serif"/>
              </a:rPr>
              <a:t> </a:t>
            </a:r>
            <a:r>
              <a:rPr b="0" i="0" spc="110">
                <a:latin typeface="Microsoft Sans Serif"/>
                <a:ea typeface="Microsoft Sans Serif"/>
                <a:cs typeface="Microsoft Sans Serif"/>
                <a:sym typeface="Microsoft Sans Serif"/>
              </a:rPr>
              <a:t>that </a:t>
            </a:r>
            <a:r>
              <a:rPr b="0" i="0" spc="-20">
                <a:latin typeface="Microsoft Sans Serif"/>
                <a:ea typeface="Microsoft Sans Serif"/>
                <a:cs typeface="Microsoft Sans Serif"/>
                <a:sym typeface="Microsoft Sans Serif"/>
              </a:rPr>
              <a:t>customers</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 </a:t>
            </a:r>
            <a:r>
              <a:rPr b="0" i="0" spc="-50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taken</a:t>
            </a:r>
            <a:r>
              <a:rPr b="0" i="0" spc="114">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out</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through</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single</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previous</a:t>
            </a:r>
            <a:r>
              <a:rPr b="0" i="0" spc="119">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loan</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can</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a:t>
            </a:r>
            <a:r>
              <a:rPr b="0" i="0" spc="114">
                <a:latin typeface="Microsoft Sans Serif"/>
                <a:ea typeface="Microsoft Sans Serif"/>
                <a:cs typeface="Microsoft Sans Serif"/>
                <a:sym typeface="Microsoft Sans Serif"/>
              </a:rPr>
              <a:t> </a:t>
            </a:r>
            <a:r>
              <a:rPr b="0" i="0" spc="-14">
                <a:latin typeface="Microsoft Sans Serif"/>
                <a:ea typeface="Microsoft Sans Serif"/>
                <a:cs typeface="Microsoft Sans Serif"/>
                <a:sym typeface="Microsoft Sans Serif"/>
              </a:rPr>
              <a:t>numerous</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rows,</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representing</a:t>
            </a:r>
            <a:r>
              <a:rPr b="0" i="0" spc="119">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 </a:t>
            </a:r>
            <a:r>
              <a:rPr b="0" i="0" spc="85">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month</a:t>
            </a:r>
            <a:r>
              <a:rPr b="0" i="0" spc="10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from</a:t>
            </a:r>
            <a:r>
              <a:rPr b="0" i="0" spc="110">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previous</a:t>
            </a:r>
            <a:r>
              <a:rPr b="0" i="0" spc="110">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point</a:t>
            </a:r>
            <a:r>
              <a:rPr b="0" i="0" spc="110">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of</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sale</a:t>
            </a:r>
            <a:r>
              <a:rPr b="0" i="0" spc="11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or</a:t>
            </a:r>
            <a:r>
              <a:rPr b="0" i="0" spc="110">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cash</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loan.</a:t>
            </a:r>
            <a:endParaRPr b="0" i="0">
              <a:latin typeface="Microsoft Sans Serif"/>
              <a:ea typeface="Microsoft Sans Serif"/>
              <a:cs typeface="Microsoft Sans Serif"/>
              <a:sym typeface="Microsoft Sans Serif"/>
            </a:endParaRPr>
          </a:p>
          <a:p>
            <a:pPr marR="260350" indent="12700">
              <a:lnSpc>
                <a:spcPct val="118300"/>
              </a:lnSpc>
              <a:defRPr sz="1900" b="1" i="1" spc="-10">
                <a:latin typeface="Arial"/>
                <a:ea typeface="Arial"/>
                <a:cs typeface="Arial"/>
                <a:sym typeface="Arial"/>
              </a:defRPr>
            </a:pPr>
            <a:r>
              <a:t>credit_card_balance:</a:t>
            </a:r>
            <a:r>
              <a:rPr spc="90"/>
              <a:t> </a:t>
            </a:r>
            <a:r>
              <a:rPr b="0" i="0" spc="104">
                <a:latin typeface="Microsoft Sans Serif"/>
                <a:ea typeface="Microsoft Sans Serif"/>
                <a:cs typeface="Microsoft Sans Serif"/>
                <a:sym typeface="Microsoft Sans Serif"/>
              </a:rPr>
              <a:t>data</a:t>
            </a:r>
            <a:r>
              <a:rPr b="0" i="0" spc="119">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about</a:t>
            </a:r>
            <a:r>
              <a:rPr b="0" i="0" spc="119">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cards</a:t>
            </a:r>
            <a:r>
              <a:rPr b="0" i="0" spc="119">
                <a:latin typeface="Microsoft Sans Serif"/>
                <a:ea typeface="Microsoft Sans Serif"/>
                <a:cs typeface="Microsoft Sans Serif"/>
                <a:sym typeface="Microsoft Sans Serif"/>
              </a:rPr>
              <a:t> </a:t>
            </a:r>
            <a:r>
              <a:rPr b="0" i="0" spc="110">
                <a:latin typeface="Microsoft Sans Serif"/>
                <a:ea typeface="Microsoft Sans Serif"/>
                <a:cs typeface="Microsoft Sans Serif"/>
                <a:sym typeface="Microsoft Sans Serif"/>
              </a:rPr>
              <a:t>that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customers</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a:t>
            </a:r>
            <a:r>
              <a:rPr b="0" i="0" spc="114">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had</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on</a:t>
            </a:r>
            <a:r>
              <a:rPr b="0" i="0" spc="119">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monthly </a:t>
            </a:r>
            <a:r>
              <a:rPr b="0" i="0" spc="45">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basis.</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Every</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row</a:t>
            </a:r>
            <a:r>
              <a:rPr b="0" i="0" spc="110">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represents</a:t>
            </a:r>
            <a:r>
              <a:rPr b="0" i="0" spc="11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month's</a:t>
            </a:r>
            <a:r>
              <a:rPr b="0" i="0" spc="110">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worth</a:t>
            </a:r>
            <a:r>
              <a:rPr b="0" i="0" spc="114">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of</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card</a:t>
            </a:r>
            <a:r>
              <a:rPr b="0" i="0" spc="114">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debt,</a:t>
            </a:r>
            <a:r>
              <a:rPr b="0" i="0" spc="114">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and</a:t>
            </a:r>
            <a:r>
              <a:rPr b="0" i="0" spc="110">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single</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card</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may</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several </a:t>
            </a:r>
            <a:r>
              <a:rPr b="0" i="0" spc="-500">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rows.</a:t>
            </a:r>
            <a:endParaRPr b="0" i="0">
              <a:latin typeface="Microsoft Sans Serif"/>
              <a:ea typeface="Microsoft Sans Serif"/>
              <a:cs typeface="Microsoft Sans Serif"/>
              <a:sym typeface="Microsoft Sans Serif"/>
            </a:endParaRPr>
          </a:p>
          <a:p>
            <a:pPr marR="188595" indent="12700">
              <a:lnSpc>
                <a:spcPct val="118300"/>
              </a:lnSpc>
              <a:defRPr sz="1900" b="1" i="1" spc="-20">
                <a:latin typeface="Arial"/>
                <a:ea typeface="Arial"/>
                <a:cs typeface="Arial"/>
                <a:sym typeface="Arial"/>
              </a:defRPr>
            </a:pPr>
            <a:r>
              <a:t>installments_payment</a:t>
            </a:r>
            <a:r>
              <a:rPr spc="55"/>
              <a:t> </a:t>
            </a:r>
            <a:r>
              <a:rPr spc="-300"/>
              <a:t>:</a:t>
            </a:r>
            <a:r>
              <a:rPr spc="-180"/>
              <a:t> </a:t>
            </a:r>
            <a:r>
              <a:rPr b="0" i="0" spc="25">
                <a:latin typeface="Microsoft Sans Serif"/>
                <a:ea typeface="Microsoft Sans Serif"/>
                <a:cs typeface="Microsoft Sans Serif"/>
                <a:sym typeface="Microsoft Sans Serif"/>
              </a:rPr>
              <a:t>history</a:t>
            </a:r>
            <a:r>
              <a:rPr b="0" i="0" spc="119">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of</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payments</a:t>
            </a:r>
            <a:r>
              <a:rPr b="0" i="0" spc="119">
                <a:latin typeface="Microsoft Sans Serif"/>
                <a:ea typeface="Microsoft Sans Serif"/>
                <a:cs typeface="Microsoft Sans Serif"/>
                <a:sym typeface="Microsoft Sans Serif"/>
              </a:rPr>
              <a:t> </a:t>
            </a:r>
            <a:r>
              <a:rPr b="0" i="0" spc="100">
                <a:latin typeface="Microsoft Sans Serif"/>
                <a:ea typeface="Microsoft Sans Serif"/>
                <a:cs typeface="Microsoft Sans Serif"/>
                <a:sym typeface="Microsoft Sans Serif"/>
              </a:rPr>
              <a:t>for</a:t>
            </a:r>
            <a:r>
              <a:rPr b="0" i="0" spc="119">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loans</a:t>
            </a:r>
            <a:r>
              <a:rPr b="0" i="0" spc="119">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with</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Every</a:t>
            </a:r>
            <a:r>
              <a:rPr b="0" i="0" spc="119">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made</a:t>
            </a:r>
            <a:r>
              <a:rPr b="0" i="0" spc="119">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payment</a:t>
            </a:r>
            <a:r>
              <a:rPr b="0" i="0" spc="119">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has</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its </a:t>
            </a:r>
            <a:r>
              <a:rPr b="0" i="0" spc="-505">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own</a:t>
            </a:r>
            <a:r>
              <a:rPr b="0" i="0" spc="110">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row,</a:t>
            </a:r>
            <a:r>
              <a:rPr b="0" i="0" spc="110">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and</a:t>
            </a:r>
            <a:r>
              <a:rPr b="0" i="0" spc="110">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every</a:t>
            </a:r>
            <a:r>
              <a:rPr b="0" i="0" spc="110">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missed</a:t>
            </a:r>
            <a:r>
              <a:rPr b="0" i="0" spc="11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payment</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has</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its</a:t>
            </a:r>
            <a:r>
              <a:rPr b="0" i="0" spc="110">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own</a:t>
            </a:r>
            <a:r>
              <a:rPr b="0" i="0" spc="11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row.</a:t>
            </a:r>
          </a:p>
        </p:txBody>
      </p:sp>
      <p:sp>
        <p:nvSpPr>
          <p:cNvPr id="78" name="object 4"/>
          <p:cNvSpPr txBox="1">
            <a:spLocks noGrp="1"/>
          </p:cNvSpPr>
          <p:nvPr>
            <p:ph type="title"/>
          </p:nvPr>
        </p:nvSpPr>
        <p:spPr>
          <a:xfrm>
            <a:off x="87026" y="149047"/>
            <a:ext cx="6582410" cy="635003"/>
          </a:xfrm>
          <a:prstGeom prst="rect">
            <a:avLst/>
          </a:prstGeom>
        </p:spPr>
        <p:txBody>
          <a:bodyPr/>
          <a:lstStyle/>
          <a:p>
            <a:pPr indent="12700">
              <a:spcBef>
                <a:spcPts val="100"/>
              </a:spcBef>
              <a:defRPr sz="4000">
                <a:latin typeface="Cambria"/>
                <a:ea typeface="Cambria"/>
                <a:cs typeface="Cambria"/>
                <a:sym typeface="Cambria"/>
              </a:defRPr>
            </a:pPr>
            <a:r>
              <a:t>Project</a:t>
            </a:r>
            <a:r>
              <a:rPr spc="100"/>
              <a:t> </a:t>
            </a:r>
            <a:r>
              <a:t>Description</a:t>
            </a:r>
            <a:r>
              <a:rPr spc="100"/>
              <a:t> </a:t>
            </a:r>
            <a:r>
              <a:rPr spc="-100"/>
              <a:t>(Contd)</a:t>
            </a:r>
          </a:p>
        </p:txBody>
      </p:sp>
      <p:sp>
        <p:nvSpPr>
          <p:cNvPr id="79" name="object 5"/>
          <p:cNvSpPr txBox="1"/>
          <p:nvPr/>
        </p:nvSpPr>
        <p:spPr>
          <a:xfrm>
            <a:off x="157570" y="5482714"/>
            <a:ext cx="7482207" cy="1096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242570">
              <a:lnSpc>
                <a:spcPct val="115798"/>
              </a:lnSpc>
              <a:spcBef>
                <a:spcPts val="100"/>
              </a:spcBef>
              <a:defRPr sz="3400" b="1" spc="-15">
                <a:latin typeface="Trebuchet MS"/>
                <a:ea typeface="Trebuchet MS"/>
                <a:cs typeface="Trebuchet MS"/>
                <a:sym typeface="Trebuchet MS"/>
              </a:defRPr>
            </a:pPr>
            <a:r>
              <a:t>Here</a:t>
            </a:r>
            <a:r>
              <a:rPr spc="55"/>
              <a:t> </a:t>
            </a:r>
            <a:r>
              <a:rPr spc="-69"/>
              <a:t>is</a:t>
            </a:r>
            <a:r>
              <a:rPr spc="60"/>
              <a:t> </a:t>
            </a:r>
            <a:r>
              <a:rPr spc="-104"/>
              <a:t>the</a:t>
            </a:r>
            <a:r>
              <a:rPr spc="60"/>
              <a:t> </a:t>
            </a:r>
            <a:r>
              <a:rPr spc="34"/>
              <a:t>Visual</a:t>
            </a:r>
            <a:r>
              <a:rPr spc="60"/>
              <a:t> </a:t>
            </a:r>
            <a:r>
              <a:rPr spc="-69"/>
              <a:t>representation</a:t>
            </a:r>
            <a:r>
              <a:rPr spc="60"/>
              <a:t> </a:t>
            </a:r>
            <a:r>
              <a:rPr spc="30"/>
              <a:t>of </a:t>
            </a:r>
            <a:r>
              <a:rPr spc="-1010"/>
              <a:t> </a:t>
            </a:r>
            <a:r>
              <a:rPr spc="-104"/>
              <a:t>the</a:t>
            </a:r>
            <a:r>
              <a:rPr spc="60"/>
              <a:t> </a:t>
            </a:r>
            <a:r>
              <a:rPr spc="104"/>
              <a:t>data</a:t>
            </a:r>
            <a:r>
              <a:rPr spc="60"/>
              <a:t> </a:t>
            </a:r>
            <a:r>
              <a:rPr spc="-95"/>
              <a:t>sources</a:t>
            </a:r>
            <a:r>
              <a:rPr spc="65"/>
              <a:t> </a:t>
            </a:r>
            <a:r>
              <a:rPr spc="69"/>
              <a:t>and</a:t>
            </a:r>
            <a:r>
              <a:rPr spc="60"/>
              <a:t> </a:t>
            </a:r>
            <a:r>
              <a:rPr spc="-75"/>
              <a:t>its</a:t>
            </a:r>
            <a:r>
              <a:rPr spc="65"/>
              <a:t> </a:t>
            </a:r>
            <a:r>
              <a:rPr spc="-55"/>
              <a:t>relationships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Screenshot 2022-12-11 at 7.26.41 PM.png" descr="Screenshot 2022-12-11 at 7.26.41 PM.png"/>
          <p:cNvPicPr>
            <a:picLocks noChangeAspect="1"/>
          </p:cNvPicPr>
          <p:nvPr/>
        </p:nvPicPr>
        <p:blipFill>
          <a:blip r:embed="rId2"/>
          <a:stretch>
            <a:fillRect/>
          </a:stretch>
        </p:blipFill>
        <p:spPr>
          <a:xfrm>
            <a:off x="13313761" y="-1"/>
            <a:ext cx="4354831" cy="10287001"/>
          </a:xfrm>
          <a:prstGeom prst="rect">
            <a:avLst/>
          </a:prstGeom>
          <a:ln w="12700">
            <a:miter lim="400000"/>
          </a:ln>
        </p:spPr>
      </p:pic>
      <p:sp>
        <p:nvSpPr>
          <p:cNvPr id="82" name="Present Visual Workflow Representation"/>
          <p:cNvSpPr txBox="1"/>
          <p:nvPr/>
        </p:nvSpPr>
        <p:spPr>
          <a:xfrm>
            <a:off x="2366469" y="4367865"/>
            <a:ext cx="8326284" cy="1925374"/>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a:solidFill>
              <a:srgbClr val="7D60A0"/>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lvl="1">
              <a:defRPr sz="6500"/>
            </a:pPr>
            <a:r>
              <a:t>Present Visual Workflow Representation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Screenshot 2022-12-11 at 7.27.49 PM.png" descr="Screenshot 2022-12-11 at 7.27.49 PM.png"/>
          <p:cNvPicPr>
            <a:picLocks noChangeAspect="1"/>
          </p:cNvPicPr>
          <p:nvPr/>
        </p:nvPicPr>
        <p:blipFill>
          <a:blip r:embed="rId2"/>
          <a:stretch>
            <a:fillRect/>
          </a:stretch>
        </p:blipFill>
        <p:spPr>
          <a:xfrm>
            <a:off x="13306494" y="-1"/>
            <a:ext cx="4343401" cy="10287001"/>
          </a:xfrm>
          <a:prstGeom prst="rect">
            <a:avLst/>
          </a:prstGeom>
          <a:ln w="12700">
            <a:miter lim="400000"/>
          </a:ln>
        </p:spPr>
      </p:pic>
      <p:sp>
        <p:nvSpPr>
          <p:cNvPr id="85" name="Present Phase Workflow Representation"/>
          <p:cNvSpPr txBox="1"/>
          <p:nvPr/>
        </p:nvSpPr>
        <p:spPr>
          <a:xfrm>
            <a:off x="2389750" y="3929276"/>
            <a:ext cx="8709770" cy="1896054"/>
          </a:xfrm>
          <a:prstGeom prst="rect">
            <a:avLst/>
          </a:prstGeom>
          <a:gradFill>
            <a:gsLst>
              <a:gs pos="0">
                <a:srgbClr val="FF953E"/>
              </a:gs>
              <a:gs pos="100000">
                <a:schemeClr val="accent6">
                  <a:hueOff val="-456778"/>
                  <a:satOff val="8290"/>
                  <a:lumOff val="24503"/>
                </a:schemeClr>
              </a:gs>
            </a:gsLst>
            <a:lin ang="16200000"/>
          </a:gradFill>
          <a:ln w="25400">
            <a:solidFill>
              <a:schemeClr val="accent1"/>
            </a:solidFill>
          </a:ln>
          <a:effectLst>
            <a:outerShdw blurRad="38100" dist="20000" dir="5400000" rotWithShape="0">
              <a:srgbClr val="000000">
                <a:alpha val="38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6300">
                <a:solidFill>
                  <a:srgbClr val="FFFFFF"/>
                </a:solidFill>
              </a:defRPr>
            </a:lvl1pPr>
          </a:lstStyle>
          <a:p>
            <a:r>
              <a:t>Present Phase Workflow Representation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object 2" descr="object 2"/>
          <p:cNvPicPr>
            <a:picLocks noChangeAspect="1"/>
          </p:cNvPicPr>
          <p:nvPr/>
        </p:nvPicPr>
        <p:blipFill>
          <a:blip r:embed="rId2"/>
          <a:stretch>
            <a:fillRect/>
          </a:stretch>
        </p:blipFill>
        <p:spPr>
          <a:xfrm>
            <a:off x="9368469" y="3352076"/>
            <a:ext cx="7210426" cy="6753226"/>
          </a:xfrm>
          <a:prstGeom prst="rect">
            <a:avLst/>
          </a:prstGeom>
          <a:ln w="12700">
            <a:miter lim="400000"/>
          </a:ln>
        </p:spPr>
      </p:pic>
      <p:sp>
        <p:nvSpPr>
          <p:cNvPr id="88" name="object 3"/>
          <p:cNvSpPr txBox="1">
            <a:spLocks noGrp="1"/>
          </p:cNvSpPr>
          <p:nvPr>
            <p:ph type="title"/>
          </p:nvPr>
        </p:nvSpPr>
        <p:spPr>
          <a:xfrm>
            <a:off x="128400" y="174411"/>
            <a:ext cx="4991103" cy="482603"/>
          </a:xfrm>
          <a:prstGeom prst="rect">
            <a:avLst/>
          </a:prstGeom>
        </p:spPr>
        <p:txBody>
          <a:bodyPr/>
          <a:lstStyle>
            <a:lvl1pPr indent="12700">
              <a:spcBef>
                <a:spcPts val="100"/>
              </a:spcBef>
            </a:lvl1pPr>
          </a:lstStyle>
          <a:p>
            <a:r>
              <a:t>Present Tasks that are done</a:t>
            </a:r>
          </a:p>
        </p:txBody>
      </p:sp>
      <p:pic>
        <p:nvPicPr>
          <p:cNvPr id="89" name="object 4" descr="object 4"/>
          <p:cNvPicPr>
            <a:picLocks noChangeAspect="1"/>
          </p:cNvPicPr>
          <p:nvPr/>
        </p:nvPicPr>
        <p:blipFill>
          <a:blip r:embed="rId3"/>
          <a:stretch>
            <a:fillRect/>
          </a:stretch>
        </p:blipFill>
        <p:spPr>
          <a:xfrm>
            <a:off x="240043" y="844758"/>
            <a:ext cx="67214" cy="67214"/>
          </a:xfrm>
          <a:prstGeom prst="rect">
            <a:avLst/>
          </a:prstGeom>
          <a:ln w="12700">
            <a:miter lim="400000"/>
          </a:ln>
        </p:spPr>
      </p:pic>
      <p:pic>
        <p:nvPicPr>
          <p:cNvPr id="90" name="object 5" descr="object 5"/>
          <p:cNvPicPr>
            <a:picLocks noChangeAspect="1"/>
          </p:cNvPicPr>
          <p:nvPr/>
        </p:nvPicPr>
        <p:blipFill>
          <a:blip r:embed="rId3"/>
          <a:stretch>
            <a:fillRect/>
          </a:stretch>
        </p:blipFill>
        <p:spPr>
          <a:xfrm>
            <a:off x="240043" y="1200025"/>
            <a:ext cx="67214" cy="67214"/>
          </a:xfrm>
          <a:prstGeom prst="rect">
            <a:avLst/>
          </a:prstGeom>
          <a:ln w="12700">
            <a:miter lim="400000"/>
          </a:ln>
        </p:spPr>
      </p:pic>
      <p:pic>
        <p:nvPicPr>
          <p:cNvPr id="91" name="object 6" descr="object 6"/>
          <p:cNvPicPr>
            <a:picLocks noChangeAspect="1"/>
          </p:cNvPicPr>
          <p:nvPr/>
        </p:nvPicPr>
        <p:blipFill>
          <a:blip r:embed="rId4"/>
          <a:stretch>
            <a:fillRect/>
          </a:stretch>
        </p:blipFill>
        <p:spPr>
          <a:xfrm>
            <a:off x="240043" y="1555294"/>
            <a:ext cx="67214" cy="67214"/>
          </a:xfrm>
          <a:prstGeom prst="rect">
            <a:avLst/>
          </a:prstGeom>
          <a:ln w="12700">
            <a:miter lim="400000"/>
          </a:ln>
        </p:spPr>
      </p:pic>
      <p:pic>
        <p:nvPicPr>
          <p:cNvPr id="92" name="object 7" descr="object 7"/>
          <p:cNvPicPr>
            <a:picLocks noChangeAspect="1"/>
          </p:cNvPicPr>
          <p:nvPr/>
        </p:nvPicPr>
        <p:blipFill>
          <a:blip r:embed="rId3"/>
          <a:stretch>
            <a:fillRect/>
          </a:stretch>
        </p:blipFill>
        <p:spPr>
          <a:xfrm>
            <a:off x="240043" y="1910562"/>
            <a:ext cx="67214" cy="67214"/>
          </a:xfrm>
          <a:prstGeom prst="rect">
            <a:avLst/>
          </a:prstGeom>
          <a:ln w="12700">
            <a:miter lim="400000"/>
          </a:ln>
        </p:spPr>
      </p:pic>
      <p:pic>
        <p:nvPicPr>
          <p:cNvPr id="93" name="object 8" descr="object 8"/>
          <p:cNvPicPr>
            <a:picLocks noChangeAspect="1"/>
          </p:cNvPicPr>
          <p:nvPr/>
        </p:nvPicPr>
        <p:blipFill>
          <a:blip r:embed="rId3"/>
          <a:stretch>
            <a:fillRect/>
          </a:stretch>
        </p:blipFill>
        <p:spPr>
          <a:xfrm>
            <a:off x="240043" y="2265828"/>
            <a:ext cx="67214" cy="67214"/>
          </a:xfrm>
          <a:prstGeom prst="rect">
            <a:avLst/>
          </a:prstGeom>
          <a:ln w="12700">
            <a:miter lim="400000"/>
          </a:ln>
        </p:spPr>
      </p:pic>
      <p:pic>
        <p:nvPicPr>
          <p:cNvPr id="94" name="object 9" descr="object 9"/>
          <p:cNvPicPr>
            <a:picLocks noChangeAspect="1"/>
          </p:cNvPicPr>
          <p:nvPr/>
        </p:nvPicPr>
        <p:blipFill>
          <a:blip r:embed="rId3"/>
          <a:stretch>
            <a:fillRect/>
          </a:stretch>
        </p:blipFill>
        <p:spPr>
          <a:xfrm>
            <a:off x="240043" y="2621096"/>
            <a:ext cx="67214" cy="67214"/>
          </a:xfrm>
          <a:prstGeom prst="rect">
            <a:avLst/>
          </a:prstGeom>
          <a:ln w="12700">
            <a:miter lim="400000"/>
          </a:ln>
        </p:spPr>
      </p:pic>
      <p:sp>
        <p:nvSpPr>
          <p:cNvPr id="95" name="object 10"/>
          <p:cNvSpPr txBox="1"/>
          <p:nvPr/>
        </p:nvSpPr>
        <p:spPr>
          <a:xfrm>
            <a:off x="118876" y="686561"/>
            <a:ext cx="12814935" cy="50940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313690">
              <a:spcBef>
                <a:spcPts val="400"/>
              </a:spcBef>
              <a:defRPr sz="2000" spc="4">
                <a:latin typeface="Microsoft Sans Serif"/>
                <a:ea typeface="Microsoft Sans Serif"/>
                <a:cs typeface="Microsoft Sans Serif"/>
                <a:sym typeface="Microsoft Sans Serif"/>
              </a:defRPr>
            </a:pPr>
            <a:r>
              <a:t>Explore</a:t>
            </a:r>
            <a:r>
              <a:rPr spc="95"/>
              <a:t> </a:t>
            </a:r>
            <a:r>
              <a:rPr spc="45"/>
              <a:t>and</a:t>
            </a:r>
            <a:r>
              <a:rPr spc="95"/>
              <a:t> </a:t>
            </a:r>
            <a:r>
              <a:rPr spc="0"/>
              <a:t>Analyze</a:t>
            </a:r>
            <a:r>
              <a:rPr spc="95"/>
              <a:t> </a:t>
            </a:r>
            <a:r>
              <a:rPr spc="30"/>
              <a:t>the</a:t>
            </a:r>
            <a:r>
              <a:rPr spc="95"/>
              <a:t> </a:t>
            </a:r>
            <a:r>
              <a:rPr spc="85"/>
              <a:t>Data</a:t>
            </a:r>
            <a:r>
              <a:rPr spc="95"/>
              <a:t> </a:t>
            </a:r>
            <a:r>
              <a:rPr spc="75"/>
              <a:t>(EDA)</a:t>
            </a:r>
          </a:p>
          <a:p>
            <a:pPr marR="3359150" indent="313690">
              <a:lnSpc>
                <a:spcPts val="2800"/>
              </a:lnSpc>
              <a:spcBef>
                <a:spcPts val="100"/>
              </a:spcBef>
              <a:defRPr sz="2000" spc="-45">
                <a:latin typeface="Microsoft Sans Serif"/>
                <a:ea typeface="Microsoft Sans Serif"/>
                <a:cs typeface="Microsoft Sans Serif"/>
                <a:sym typeface="Microsoft Sans Serif"/>
              </a:defRPr>
            </a:pPr>
            <a:r>
              <a:t>Check</a:t>
            </a:r>
            <a:r>
              <a:rPr spc="95"/>
              <a:t> </a:t>
            </a:r>
            <a:r>
              <a:rPr spc="90"/>
              <a:t>for</a:t>
            </a:r>
            <a:r>
              <a:rPr spc="100"/>
              <a:t> </a:t>
            </a:r>
            <a:r>
              <a:rPr spc="30"/>
              <a:t>the</a:t>
            </a:r>
            <a:r>
              <a:rPr spc="100"/>
              <a:t> </a:t>
            </a:r>
            <a:r>
              <a:rPr spc="-25"/>
              <a:t>possible</a:t>
            </a:r>
            <a:r>
              <a:rPr spc="100"/>
              <a:t> </a:t>
            </a:r>
            <a:r>
              <a:rPr spc="-4"/>
              <a:t>errors</a:t>
            </a:r>
            <a:r>
              <a:rPr spc="100"/>
              <a:t> </a:t>
            </a:r>
            <a:r>
              <a:rPr spc="95"/>
              <a:t>that</a:t>
            </a:r>
            <a:r>
              <a:rPr spc="100"/>
              <a:t> </a:t>
            </a:r>
            <a:r>
              <a:rPr spc="0"/>
              <a:t>could</a:t>
            </a:r>
            <a:r>
              <a:rPr spc="100"/>
              <a:t> </a:t>
            </a:r>
            <a:r>
              <a:rPr spc="15"/>
              <a:t>render</a:t>
            </a:r>
            <a:r>
              <a:rPr spc="100"/>
              <a:t> </a:t>
            </a:r>
            <a:r>
              <a:rPr spc="15"/>
              <a:t>inaccurate</a:t>
            </a:r>
            <a:r>
              <a:rPr spc="100"/>
              <a:t> </a:t>
            </a:r>
            <a:r>
              <a:rPr spc="4"/>
              <a:t>calculations </a:t>
            </a:r>
            <a:r>
              <a:rPr spc="9"/>
              <a:t> </a:t>
            </a:r>
            <a:r>
              <a:rPr spc="19"/>
              <a:t>Standardize</a:t>
            </a:r>
            <a:r>
              <a:rPr spc="110"/>
              <a:t> </a:t>
            </a:r>
            <a:r>
              <a:rPr spc="30"/>
              <a:t>the</a:t>
            </a:r>
            <a:r>
              <a:rPr spc="110"/>
              <a:t> </a:t>
            </a:r>
            <a:r>
              <a:rPr spc="90"/>
              <a:t>data</a:t>
            </a:r>
            <a:r>
              <a:rPr spc="110"/>
              <a:t> </a:t>
            </a:r>
            <a:r>
              <a:rPr spc="30"/>
              <a:t>by</a:t>
            </a:r>
            <a:r>
              <a:rPr spc="110"/>
              <a:t> </a:t>
            </a:r>
            <a:r>
              <a:rPr spc="-4"/>
              <a:t>discovering</a:t>
            </a:r>
            <a:r>
              <a:rPr spc="114"/>
              <a:t> </a:t>
            </a:r>
            <a:r>
              <a:rPr spc="30"/>
              <a:t>the</a:t>
            </a:r>
            <a:r>
              <a:rPr spc="110"/>
              <a:t> </a:t>
            </a:r>
            <a:r>
              <a:rPr spc="-30"/>
              <a:t>missing</a:t>
            </a:r>
            <a:r>
              <a:rPr spc="110"/>
              <a:t> </a:t>
            </a:r>
            <a:r>
              <a:rPr spc="-30"/>
              <a:t>values</a:t>
            </a:r>
            <a:r>
              <a:rPr spc="110"/>
              <a:t> </a:t>
            </a:r>
            <a:r>
              <a:rPr spc="45"/>
              <a:t>and</a:t>
            </a:r>
            <a:r>
              <a:rPr spc="114"/>
              <a:t> </a:t>
            </a:r>
            <a:r>
              <a:rPr spc="25"/>
              <a:t>correlated</a:t>
            </a:r>
            <a:r>
              <a:rPr spc="110"/>
              <a:t> </a:t>
            </a:r>
            <a:r>
              <a:rPr spc="19"/>
              <a:t>features </a:t>
            </a:r>
            <a:r>
              <a:rPr spc="-514"/>
              <a:t> </a:t>
            </a:r>
            <a:r>
              <a:rPr spc="35"/>
              <a:t>Split</a:t>
            </a:r>
            <a:r>
              <a:rPr spc="95"/>
              <a:t> </a:t>
            </a:r>
            <a:r>
              <a:rPr spc="30"/>
              <a:t>the</a:t>
            </a:r>
            <a:r>
              <a:rPr spc="100"/>
              <a:t> </a:t>
            </a:r>
            <a:r>
              <a:rPr spc="90"/>
              <a:t>data</a:t>
            </a:r>
            <a:r>
              <a:rPr spc="100"/>
              <a:t> </a:t>
            </a:r>
            <a:r>
              <a:rPr spc="45"/>
              <a:t>into</a:t>
            </a:r>
            <a:r>
              <a:rPr spc="100"/>
              <a:t> </a:t>
            </a:r>
            <a:r>
              <a:rPr spc="60"/>
              <a:t>training</a:t>
            </a:r>
            <a:r>
              <a:rPr spc="100"/>
              <a:t> </a:t>
            </a:r>
            <a:r>
              <a:rPr spc="45"/>
              <a:t>and</a:t>
            </a:r>
            <a:r>
              <a:rPr spc="100"/>
              <a:t> </a:t>
            </a:r>
            <a:r>
              <a:rPr spc="30"/>
              <a:t>testing</a:t>
            </a:r>
            <a:r>
              <a:rPr spc="100"/>
              <a:t> </a:t>
            </a:r>
            <a:r>
              <a:rPr spc="-70"/>
              <a:t>sets</a:t>
            </a:r>
          </a:p>
          <a:p>
            <a:pPr indent="313690">
              <a:spcBef>
                <a:spcPts val="200"/>
              </a:spcBef>
              <a:defRPr sz="2000" spc="-90">
                <a:latin typeface="Microsoft Sans Serif"/>
                <a:ea typeface="Microsoft Sans Serif"/>
                <a:cs typeface="Microsoft Sans Serif"/>
                <a:sym typeface="Microsoft Sans Serif"/>
              </a:defRPr>
            </a:pPr>
            <a:r>
              <a:t>Process</a:t>
            </a:r>
            <a:r>
              <a:rPr spc="100"/>
              <a:t> </a:t>
            </a:r>
            <a:r>
              <a:rPr spc="30"/>
              <a:t>the</a:t>
            </a:r>
            <a:r>
              <a:rPr spc="104"/>
              <a:t> </a:t>
            </a:r>
            <a:r>
              <a:rPr spc="25"/>
              <a:t>categorical</a:t>
            </a:r>
            <a:r>
              <a:rPr spc="104"/>
              <a:t> </a:t>
            </a:r>
            <a:r>
              <a:rPr spc="45"/>
              <a:t>and</a:t>
            </a:r>
            <a:r>
              <a:rPr spc="104"/>
              <a:t> </a:t>
            </a:r>
            <a:r>
              <a:rPr spc="4"/>
              <a:t>numerical</a:t>
            </a:r>
            <a:r>
              <a:rPr spc="100"/>
              <a:t> </a:t>
            </a:r>
            <a:r>
              <a:rPr spc="15"/>
              <a:t>variables</a:t>
            </a:r>
            <a:r>
              <a:rPr spc="104"/>
              <a:t> </a:t>
            </a:r>
            <a:r>
              <a:rPr spc="15"/>
              <a:t>separately</a:t>
            </a:r>
          </a:p>
          <a:p>
            <a:pPr indent="313690">
              <a:spcBef>
                <a:spcPts val="300"/>
              </a:spcBef>
              <a:defRPr sz="2000" spc="15">
                <a:latin typeface="Microsoft Sans Serif"/>
                <a:ea typeface="Microsoft Sans Serif"/>
                <a:cs typeface="Microsoft Sans Serif"/>
                <a:sym typeface="Microsoft Sans Serif"/>
              </a:defRPr>
            </a:pPr>
            <a:r>
              <a:t>Calculate</a:t>
            </a:r>
            <a:r>
              <a:rPr spc="110"/>
              <a:t> </a:t>
            </a:r>
            <a:r>
              <a:rPr spc="45"/>
              <a:t>and</a:t>
            </a:r>
            <a:r>
              <a:rPr spc="110"/>
              <a:t> </a:t>
            </a:r>
            <a:r>
              <a:rPr spc="45"/>
              <a:t>validate</a:t>
            </a:r>
            <a:r>
              <a:rPr spc="114"/>
              <a:t> </a:t>
            </a:r>
            <a:r>
              <a:rPr spc="30"/>
              <a:t>the</a:t>
            </a:r>
            <a:r>
              <a:rPr spc="110"/>
              <a:t> </a:t>
            </a:r>
            <a:r>
              <a:rPr spc="-25"/>
              <a:t>results</a:t>
            </a:r>
            <a:r>
              <a:rPr spc="114"/>
              <a:t> </a:t>
            </a:r>
            <a:r>
              <a:rPr spc="30"/>
              <a:t>by</a:t>
            </a:r>
            <a:r>
              <a:rPr spc="110"/>
              <a:t> </a:t>
            </a:r>
            <a:r>
              <a:rPr spc="45"/>
              <a:t>building</a:t>
            </a:r>
            <a:r>
              <a:rPr spc="114"/>
              <a:t> </a:t>
            </a:r>
            <a:r>
              <a:rPr spc="-35"/>
              <a:t>Baseline</a:t>
            </a:r>
            <a:r>
              <a:rPr spc="110"/>
              <a:t> </a:t>
            </a:r>
            <a:r>
              <a:rPr spc="4"/>
              <a:t>Models</a:t>
            </a:r>
            <a:r>
              <a:rPr spc="114"/>
              <a:t> </a:t>
            </a:r>
            <a:r>
              <a:rPr spc="-15"/>
              <a:t>using</a:t>
            </a:r>
            <a:r>
              <a:rPr spc="110"/>
              <a:t> </a:t>
            </a:r>
            <a:r>
              <a:rPr spc="25"/>
              <a:t>Logistic</a:t>
            </a:r>
            <a:r>
              <a:rPr spc="114"/>
              <a:t> </a:t>
            </a:r>
            <a:r>
              <a:rPr spc="-45"/>
              <a:t>Regression</a:t>
            </a:r>
            <a:r>
              <a:rPr spc="110"/>
              <a:t> </a:t>
            </a:r>
            <a:r>
              <a:rPr spc="45"/>
              <a:t>and</a:t>
            </a:r>
            <a:r>
              <a:rPr spc="114"/>
              <a:t> </a:t>
            </a:r>
            <a:r>
              <a:rPr spc="-4"/>
              <a:t>Random</a:t>
            </a:r>
            <a:r>
              <a:rPr spc="110"/>
              <a:t> </a:t>
            </a:r>
            <a:r>
              <a:rPr spc="-15"/>
              <a:t>Forest</a:t>
            </a:r>
          </a:p>
          <a:p>
            <a:pPr>
              <a:defRPr sz="2900" spc="-15">
                <a:latin typeface="Microsoft Sans Serif"/>
                <a:ea typeface="Microsoft Sans Serif"/>
                <a:cs typeface="Microsoft Sans Serif"/>
                <a:sym typeface="Microsoft Sans Serif"/>
              </a:defRPr>
            </a:pPr>
            <a:endParaRPr spc="-15"/>
          </a:p>
          <a:p>
            <a:pPr indent="21590">
              <a:defRPr sz="3000" b="1" spc="150">
                <a:latin typeface="Times New Roman"/>
                <a:ea typeface="Times New Roman"/>
                <a:cs typeface="Times New Roman"/>
                <a:sym typeface="Times New Roman"/>
              </a:defRPr>
            </a:pPr>
            <a:r>
              <a:t>Summary</a:t>
            </a:r>
            <a:r>
              <a:rPr spc="35"/>
              <a:t> </a:t>
            </a:r>
            <a:r>
              <a:rPr spc="-70"/>
              <a:t>EDA</a:t>
            </a:r>
            <a:r>
              <a:rPr spc="35"/>
              <a:t> </a:t>
            </a:r>
            <a:r>
              <a:rPr spc="80"/>
              <a:t>(Exploratory</a:t>
            </a:r>
            <a:r>
              <a:rPr spc="40"/>
              <a:t> </a:t>
            </a:r>
            <a:r>
              <a:rPr spc="90"/>
              <a:t>Data</a:t>
            </a:r>
            <a:r>
              <a:rPr spc="35"/>
              <a:t> </a:t>
            </a:r>
            <a:r>
              <a:rPr spc="120"/>
              <a:t>Analysis)</a:t>
            </a:r>
          </a:p>
          <a:p>
            <a:pPr indent="361950">
              <a:spcBef>
                <a:spcPts val="800"/>
              </a:spcBef>
              <a:defRPr sz="2500" spc="-575">
                <a:latin typeface="Microsoft Sans Serif"/>
                <a:ea typeface="Microsoft Sans Serif"/>
                <a:cs typeface="Microsoft Sans Serif"/>
                <a:sym typeface="Microsoft Sans Serif"/>
              </a:defRPr>
            </a:pPr>
            <a:r>
              <a:t>1</a:t>
            </a:r>
            <a:r>
              <a:rPr spc="-275"/>
              <a:t>.</a:t>
            </a:r>
            <a:r>
              <a:rPr spc="-370"/>
              <a:t> </a:t>
            </a:r>
            <a:r>
              <a:rPr b="1" i="1" spc="80">
                <a:latin typeface="Arial"/>
                <a:ea typeface="Arial"/>
                <a:cs typeface="Arial"/>
                <a:sym typeface="Arial"/>
              </a:rPr>
              <a:t>D</a:t>
            </a:r>
            <a:r>
              <a:rPr b="1" i="1" spc="-60">
                <a:latin typeface="Arial"/>
                <a:ea typeface="Arial"/>
                <a:cs typeface="Arial"/>
                <a:sym typeface="Arial"/>
              </a:rPr>
              <a:t>e</a:t>
            </a:r>
            <a:r>
              <a:rPr b="1" i="1" spc="95">
                <a:latin typeface="Arial"/>
                <a:ea typeface="Arial"/>
                <a:cs typeface="Arial"/>
                <a:sym typeface="Arial"/>
              </a:rPr>
              <a:t>t</a:t>
            </a:r>
            <a:r>
              <a:rPr b="1" i="1" spc="-60">
                <a:latin typeface="Arial"/>
                <a:ea typeface="Arial"/>
                <a:cs typeface="Arial"/>
                <a:sym typeface="Arial"/>
              </a:rPr>
              <a:t>e</a:t>
            </a:r>
            <a:r>
              <a:rPr b="1" i="1" spc="0">
                <a:latin typeface="Arial"/>
                <a:ea typeface="Arial"/>
                <a:cs typeface="Arial"/>
                <a:sym typeface="Arial"/>
              </a:rPr>
              <a:t>r</a:t>
            </a:r>
            <a:r>
              <a:rPr b="1" i="1" spc="-130">
                <a:latin typeface="Arial"/>
                <a:ea typeface="Arial"/>
                <a:cs typeface="Arial"/>
                <a:sym typeface="Arial"/>
              </a:rPr>
              <a:t>m</a:t>
            </a:r>
            <a:r>
              <a:rPr b="1" i="1" spc="-30">
                <a:latin typeface="Arial"/>
                <a:ea typeface="Arial"/>
                <a:cs typeface="Arial"/>
                <a:sym typeface="Arial"/>
              </a:rPr>
              <a:t>i</a:t>
            </a:r>
            <a:r>
              <a:rPr b="1" i="1" spc="-110">
                <a:latin typeface="Arial"/>
                <a:ea typeface="Arial"/>
                <a:cs typeface="Arial"/>
                <a:sym typeface="Arial"/>
              </a:rPr>
              <a:t>n</a:t>
            </a:r>
            <a:r>
              <a:rPr b="1" i="1" spc="-30">
                <a:latin typeface="Arial"/>
                <a:ea typeface="Arial"/>
                <a:cs typeface="Arial"/>
                <a:sym typeface="Arial"/>
              </a:rPr>
              <a:t>i</a:t>
            </a:r>
            <a:r>
              <a:rPr b="1" i="1" spc="-110">
                <a:latin typeface="Arial"/>
                <a:ea typeface="Arial"/>
                <a:cs typeface="Arial"/>
                <a:sym typeface="Arial"/>
              </a:rPr>
              <a:t>n</a:t>
            </a:r>
            <a:r>
              <a:rPr b="1" i="1" spc="10">
                <a:latin typeface="Arial"/>
                <a:ea typeface="Arial"/>
                <a:cs typeface="Arial"/>
                <a:sym typeface="Arial"/>
              </a:rPr>
              <a:t>g</a:t>
            </a:r>
            <a:r>
              <a:rPr b="1" i="1" spc="55">
                <a:latin typeface="Arial"/>
                <a:ea typeface="Arial"/>
                <a:cs typeface="Arial"/>
                <a:sym typeface="Arial"/>
              </a:rPr>
              <a:t> </a:t>
            </a:r>
            <a:r>
              <a:rPr b="1" i="1" spc="95">
                <a:latin typeface="Arial"/>
                <a:ea typeface="Arial"/>
                <a:cs typeface="Arial"/>
                <a:sym typeface="Arial"/>
              </a:rPr>
              <a:t>t</a:t>
            </a:r>
            <a:r>
              <a:rPr b="1" i="1" spc="-110">
                <a:latin typeface="Arial"/>
                <a:ea typeface="Arial"/>
                <a:cs typeface="Arial"/>
                <a:sym typeface="Arial"/>
              </a:rPr>
              <a:t>h</a:t>
            </a:r>
            <a:r>
              <a:rPr b="1" i="1" spc="-55">
                <a:latin typeface="Arial"/>
                <a:ea typeface="Arial"/>
                <a:cs typeface="Arial"/>
                <a:sym typeface="Arial"/>
              </a:rPr>
              <a:t>e</a:t>
            </a:r>
            <a:r>
              <a:rPr b="1" i="1" spc="55">
                <a:latin typeface="Arial"/>
                <a:ea typeface="Arial"/>
                <a:cs typeface="Arial"/>
                <a:sym typeface="Arial"/>
              </a:rPr>
              <a:t> </a:t>
            </a:r>
            <a:r>
              <a:rPr b="1" i="1" spc="-340">
                <a:latin typeface="Arial"/>
                <a:ea typeface="Arial"/>
                <a:cs typeface="Arial"/>
                <a:sym typeface="Arial"/>
              </a:rPr>
              <a:t>s</a:t>
            </a:r>
            <a:r>
              <a:rPr b="1" i="1" spc="-110">
                <a:latin typeface="Arial"/>
                <a:ea typeface="Arial"/>
                <a:cs typeface="Arial"/>
                <a:sym typeface="Arial"/>
              </a:rPr>
              <a:t>h</a:t>
            </a:r>
            <a:r>
              <a:rPr b="1" i="1" spc="104">
                <a:latin typeface="Arial"/>
                <a:ea typeface="Arial"/>
                <a:cs typeface="Arial"/>
                <a:sym typeface="Arial"/>
              </a:rPr>
              <a:t>a</a:t>
            </a:r>
            <a:r>
              <a:rPr b="1" i="1" spc="-45">
                <a:latin typeface="Arial"/>
                <a:ea typeface="Arial"/>
                <a:cs typeface="Arial"/>
                <a:sym typeface="Arial"/>
              </a:rPr>
              <a:t>p</a:t>
            </a:r>
            <a:r>
              <a:rPr b="1" i="1" spc="-55">
                <a:latin typeface="Arial"/>
                <a:ea typeface="Arial"/>
                <a:cs typeface="Arial"/>
                <a:sym typeface="Arial"/>
              </a:rPr>
              <a:t>e</a:t>
            </a:r>
            <a:r>
              <a:rPr b="1" i="1" spc="55">
                <a:latin typeface="Arial"/>
                <a:ea typeface="Arial"/>
                <a:cs typeface="Arial"/>
                <a:sym typeface="Arial"/>
              </a:rPr>
              <a:t> </a:t>
            </a:r>
            <a:r>
              <a:rPr b="1" i="1" spc="-140">
                <a:latin typeface="Arial"/>
                <a:ea typeface="Arial"/>
                <a:cs typeface="Arial"/>
                <a:sym typeface="Arial"/>
              </a:rPr>
              <a:t>o</a:t>
            </a:r>
            <a:r>
              <a:rPr b="1" i="1" spc="170">
                <a:latin typeface="Arial"/>
                <a:ea typeface="Arial"/>
                <a:cs typeface="Arial"/>
                <a:sym typeface="Arial"/>
              </a:rPr>
              <a:t>f</a:t>
            </a:r>
            <a:r>
              <a:rPr b="1" i="1" spc="55">
                <a:latin typeface="Arial"/>
                <a:ea typeface="Arial"/>
                <a:cs typeface="Arial"/>
                <a:sym typeface="Arial"/>
              </a:rPr>
              <a:t> </a:t>
            </a:r>
            <a:r>
              <a:rPr b="1" i="1" spc="95">
                <a:latin typeface="Arial"/>
                <a:ea typeface="Arial"/>
                <a:cs typeface="Arial"/>
                <a:sym typeface="Arial"/>
              </a:rPr>
              <a:t>t</a:t>
            </a:r>
            <a:r>
              <a:rPr b="1" i="1" spc="-110">
                <a:latin typeface="Arial"/>
                <a:ea typeface="Arial"/>
                <a:cs typeface="Arial"/>
                <a:sym typeface="Arial"/>
              </a:rPr>
              <a:t>h</a:t>
            </a:r>
            <a:r>
              <a:rPr b="1" i="1" spc="-55">
                <a:latin typeface="Arial"/>
                <a:ea typeface="Arial"/>
                <a:cs typeface="Arial"/>
                <a:sym typeface="Arial"/>
              </a:rPr>
              <a:t>e</a:t>
            </a:r>
            <a:r>
              <a:rPr b="1" i="1" spc="55">
                <a:latin typeface="Arial"/>
                <a:ea typeface="Arial"/>
                <a:cs typeface="Arial"/>
                <a:sym typeface="Arial"/>
              </a:rPr>
              <a:t> </a:t>
            </a:r>
            <a:r>
              <a:rPr b="1" i="1" spc="-15">
                <a:latin typeface="Arial"/>
                <a:ea typeface="Arial"/>
                <a:cs typeface="Arial"/>
                <a:sym typeface="Arial"/>
              </a:rPr>
              <a:t>d</a:t>
            </a:r>
            <a:r>
              <a:rPr b="1" i="1" spc="104">
                <a:latin typeface="Arial"/>
                <a:ea typeface="Arial"/>
                <a:cs typeface="Arial"/>
                <a:sym typeface="Arial"/>
              </a:rPr>
              <a:t>a</a:t>
            </a:r>
            <a:r>
              <a:rPr b="1" i="1" spc="95">
                <a:latin typeface="Arial"/>
                <a:ea typeface="Arial"/>
                <a:cs typeface="Arial"/>
                <a:sym typeface="Arial"/>
              </a:rPr>
              <a:t>t</a:t>
            </a:r>
            <a:r>
              <a:rPr b="1" i="1" spc="110">
                <a:latin typeface="Arial"/>
                <a:ea typeface="Arial"/>
                <a:cs typeface="Arial"/>
                <a:sym typeface="Arial"/>
              </a:rPr>
              <a:t>a</a:t>
            </a:r>
            <a:endParaRPr>
              <a:latin typeface="Arial"/>
              <a:ea typeface="Arial"/>
              <a:cs typeface="Arial"/>
              <a:sym typeface="Arial"/>
            </a:endParaRPr>
          </a:p>
          <a:p>
            <a:pPr marR="5837554" indent="21590">
              <a:lnSpc>
                <a:spcPct val="118300"/>
              </a:lnSpc>
              <a:spcBef>
                <a:spcPts val="400"/>
              </a:spcBef>
              <a:defRPr sz="1900" spc="45">
                <a:latin typeface="Microsoft Sans Serif"/>
                <a:ea typeface="Microsoft Sans Serif"/>
                <a:cs typeface="Microsoft Sans Serif"/>
                <a:sym typeface="Microsoft Sans Serif"/>
              </a:defRPr>
            </a:pPr>
            <a:r>
              <a:t>Initially,</a:t>
            </a:r>
            <a:r>
              <a:rPr spc="110"/>
              <a:t> </a:t>
            </a:r>
            <a:r>
              <a:rPr spc="-58"/>
              <a:t>we</a:t>
            </a:r>
            <a:r>
              <a:rPr spc="114"/>
              <a:t> </a:t>
            </a:r>
            <a:r>
              <a:rPr spc="70"/>
              <a:t>Import</a:t>
            </a:r>
            <a:r>
              <a:rPr spc="110"/>
              <a:t> </a:t>
            </a:r>
            <a:r>
              <a:rPr spc="65"/>
              <a:t>all</a:t>
            </a:r>
            <a:r>
              <a:rPr spc="114"/>
              <a:t> </a:t>
            </a:r>
            <a:r>
              <a:t>the</a:t>
            </a:r>
            <a:r>
              <a:rPr spc="110"/>
              <a:t> </a:t>
            </a:r>
            <a:r>
              <a:rPr spc="10"/>
              <a:t>packages</a:t>
            </a:r>
            <a:r>
              <a:rPr spc="114"/>
              <a:t> </a:t>
            </a:r>
            <a:r>
              <a:rPr spc="58"/>
              <a:t>and</a:t>
            </a:r>
            <a:r>
              <a:rPr spc="110"/>
              <a:t> </a:t>
            </a:r>
            <a:r>
              <a:rPr spc="-25"/>
              <a:t>modules,</a:t>
            </a:r>
            <a:r>
              <a:rPr spc="114"/>
              <a:t> </a:t>
            </a:r>
            <a:r>
              <a:t>the</a:t>
            </a:r>
            <a:r>
              <a:rPr spc="110"/>
              <a:t> </a:t>
            </a:r>
            <a:r>
              <a:rPr spc="104"/>
              <a:t>data</a:t>
            </a:r>
            <a:r>
              <a:rPr spc="114"/>
              <a:t> </a:t>
            </a:r>
            <a:r>
              <a:rPr spc="-55"/>
              <a:t>is </a:t>
            </a:r>
            <a:r>
              <a:rPr spc="-505"/>
              <a:t> </a:t>
            </a:r>
            <a:r>
              <a:rPr spc="58"/>
              <a:t>imported</a:t>
            </a:r>
            <a:r>
              <a:rPr spc="104"/>
              <a:t> </a:t>
            </a:r>
            <a:r>
              <a:rPr spc="58"/>
              <a:t>and</a:t>
            </a:r>
            <a:r>
              <a:rPr spc="110"/>
              <a:t> </a:t>
            </a:r>
            <a:r>
              <a:t>loaded</a:t>
            </a:r>
            <a:r>
              <a:rPr spc="110"/>
              <a:t> </a:t>
            </a:r>
            <a:r>
              <a:rPr spc="58"/>
              <a:t>into</a:t>
            </a:r>
            <a:r>
              <a:rPr spc="110"/>
              <a:t> </a:t>
            </a:r>
            <a:r>
              <a:t>the</a:t>
            </a:r>
            <a:r>
              <a:rPr spc="110"/>
              <a:t> </a:t>
            </a:r>
            <a:r>
              <a:t>database</a:t>
            </a:r>
          </a:p>
          <a:p>
            <a:pPr marR="3985259" indent="12700">
              <a:lnSpc>
                <a:spcPct val="118300"/>
              </a:lnSpc>
              <a:spcBef>
                <a:spcPts val="1100"/>
              </a:spcBef>
              <a:defRPr sz="1900" spc="-25">
                <a:latin typeface="Microsoft Sans Serif"/>
                <a:ea typeface="Microsoft Sans Serif"/>
                <a:cs typeface="Microsoft Sans Serif"/>
                <a:sym typeface="Microsoft Sans Serif"/>
              </a:defRPr>
            </a:pPr>
            <a:r>
              <a:t>The</a:t>
            </a:r>
            <a:r>
              <a:rPr spc="104"/>
              <a:t> </a:t>
            </a:r>
            <a:r>
              <a:rPr spc="29"/>
              <a:t>dimensionality</a:t>
            </a:r>
            <a:r>
              <a:rPr spc="110"/>
              <a:t> </a:t>
            </a:r>
            <a:r>
              <a:rPr spc="104"/>
              <a:t>of</a:t>
            </a:r>
            <a:r>
              <a:rPr spc="110"/>
              <a:t> </a:t>
            </a:r>
            <a:r>
              <a:rPr spc="45"/>
              <a:t>the</a:t>
            </a:r>
            <a:r>
              <a:rPr spc="110"/>
              <a:t> </a:t>
            </a:r>
            <a:r>
              <a:rPr spc="104"/>
              <a:t>of</a:t>
            </a:r>
            <a:r>
              <a:rPr spc="110"/>
              <a:t> </a:t>
            </a:r>
            <a:r>
              <a:rPr spc="45"/>
              <a:t>the</a:t>
            </a:r>
            <a:r>
              <a:rPr spc="104"/>
              <a:t> </a:t>
            </a:r>
            <a:r>
              <a:rPr spc="55"/>
              <a:t>dataset</a:t>
            </a:r>
            <a:r>
              <a:rPr spc="110"/>
              <a:t> </a:t>
            </a:r>
            <a:r>
              <a:rPr spc="0"/>
              <a:t>should</a:t>
            </a:r>
            <a:r>
              <a:rPr spc="110"/>
              <a:t> </a:t>
            </a:r>
            <a:r>
              <a:rPr spc="20"/>
              <a:t>be</a:t>
            </a:r>
            <a:r>
              <a:rPr spc="110"/>
              <a:t> </a:t>
            </a:r>
            <a:r>
              <a:rPr spc="14"/>
              <a:t>comprehended</a:t>
            </a:r>
            <a:r>
              <a:rPr spc="110"/>
              <a:t> </a:t>
            </a:r>
            <a:r>
              <a:rPr spc="50"/>
              <a:t>before </a:t>
            </a:r>
            <a:r>
              <a:rPr spc="55"/>
              <a:t> </a:t>
            </a:r>
            <a:r>
              <a:rPr spc="5"/>
              <a:t>preprocessing</a:t>
            </a:r>
            <a:r>
              <a:rPr spc="110"/>
              <a:t> </a:t>
            </a:r>
            <a:r>
              <a:rPr spc="10"/>
              <a:t>it.</a:t>
            </a:r>
            <a:r>
              <a:rPr spc="114"/>
              <a:t> </a:t>
            </a:r>
            <a:r>
              <a:t>The</a:t>
            </a:r>
            <a:r>
              <a:rPr spc="110"/>
              <a:t> </a:t>
            </a:r>
            <a:r>
              <a:rPr spc="-5"/>
              <a:t>shape</a:t>
            </a:r>
            <a:r>
              <a:rPr spc="114"/>
              <a:t> </a:t>
            </a:r>
            <a:r>
              <a:rPr spc="58"/>
              <a:t>property</a:t>
            </a:r>
            <a:r>
              <a:rPr spc="114"/>
              <a:t> </a:t>
            </a:r>
            <a:r>
              <a:rPr spc="-55"/>
              <a:t>is</a:t>
            </a:r>
            <a:r>
              <a:rPr spc="110"/>
              <a:t> </a:t>
            </a:r>
            <a:r>
              <a:rPr spc="-29"/>
              <a:t>used</a:t>
            </a:r>
            <a:r>
              <a:rPr spc="114"/>
              <a:t> </a:t>
            </a:r>
            <a:r>
              <a:rPr spc="85"/>
              <a:t>to</a:t>
            </a:r>
            <a:r>
              <a:rPr spc="114"/>
              <a:t> </a:t>
            </a:r>
            <a:r>
              <a:rPr spc="29"/>
              <a:t>determine</a:t>
            </a:r>
            <a:r>
              <a:rPr spc="110"/>
              <a:t> </a:t>
            </a:r>
            <a:r>
              <a:rPr spc="45"/>
              <a:t>the</a:t>
            </a:r>
            <a:r>
              <a:rPr spc="114"/>
              <a:t> </a:t>
            </a:r>
            <a:r>
              <a:rPr spc="25"/>
              <a:t>number</a:t>
            </a:r>
            <a:r>
              <a:rPr spc="114"/>
              <a:t> </a:t>
            </a:r>
            <a:r>
              <a:rPr spc="104"/>
              <a:t>of</a:t>
            </a:r>
            <a:r>
              <a:rPr spc="110"/>
              <a:t> </a:t>
            </a:r>
            <a:r>
              <a:rPr spc="-35"/>
              <a:t>rows </a:t>
            </a:r>
            <a:r>
              <a:rPr spc="-500"/>
              <a:t> </a:t>
            </a:r>
            <a:r>
              <a:rPr spc="58"/>
              <a:t>and</a:t>
            </a:r>
            <a:r>
              <a:rPr spc="104"/>
              <a:t> </a:t>
            </a:r>
            <a:r>
              <a:rPr spc="-20"/>
              <a:t>columns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object 2" descr="object 2"/>
          <p:cNvPicPr>
            <a:picLocks noChangeAspect="1"/>
          </p:cNvPicPr>
          <p:nvPr/>
        </p:nvPicPr>
        <p:blipFill>
          <a:blip r:embed="rId2"/>
          <a:stretch>
            <a:fillRect/>
          </a:stretch>
        </p:blipFill>
        <p:spPr>
          <a:xfrm>
            <a:off x="535770" y="2765962"/>
            <a:ext cx="16944976" cy="5000626"/>
          </a:xfrm>
          <a:prstGeom prst="rect">
            <a:avLst/>
          </a:prstGeom>
          <a:ln w="12700">
            <a:miter lim="400000"/>
          </a:ln>
        </p:spPr>
      </p:pic>
      <p:sp>
        <p:nvSpPr>
          <p:cNvPr id="98" name="object 3"/>
          <p:cNvSpPr txBox="1">
            <a:spLocks noGrp="1"/>
          </p:cNvSpPr>
          <p:nvPr>
            <p:ph type="title"/>
          </p:nvPr>
        </p:nvSpPr>
        <p:spPr>
          <a:xfrm>
            <a:off x="337044" y="587407"/>
            <a:ext cx="6003928" cy="406402"/>
          </a:xfrm>
          <a:prstGeom prst="rect">
            <a:avLst/>
          </a:prstGeom>
        </p:spPr>
        <p:txBody>
          <a:bodyPr/>
          <a:lstStyle/>
          <a:p>
            <a:pPr indent="12700">
              <a:spcBef>
                <a:spcPts val="100"/>
              </a:spcBef>
              <a:defRPr sz="2500" b="0" spc="-500">
                <a:latin typeface="Microsoft Sans Serif"/>
                <a:ea typeface="Microsoft Sans Serif"/>
                <a:cs typeface="Microsoft Sans Serif"/>
                <a:sym typeface="Microsoft Sans Serif"/>
              </a:defRPr>
            </a:pPr>
            <a:r>
              <a:t>1.</a:t>
            </a:r>
            <a:r>
              <a:rPr spc="300"/>
              <a:t> </a:t>
            </a:r>
            <a:r>
              <a:rPr b="1" i="1" spc="-100">
                <a:latin typeface="Arial"/>
                <a:ea typeface="Arial"/>
                <a:cs typeface="Arial"/>
                <a:sym typeface="Arial"/>
              </a:rPr>
              <a:t>Determining</a:t>
            </a:r>
            <a:r>
              <a:rPr b="1" i="1" spc="0">
                <a:latin typeface="Arial"/>
                <a:ea typeface="Arial"/>
                <a:cs typeface="Arial"/>
                <a:sym typeface="Arial"/>
              </a:rPr>
              <a:t> </a:t>
            </a:r>
            <a:r>
              <a:rPr b="1" i="1" spc="-100">
                <a:latin typeface="Arial"/>
                <a:ea typeface="Arial"/>
                <a:cs typeface="Arial"/>
                <a:sym typeface="Arial"/>
              </a:rPr>
              <a:t>the</a:t>
            </a:r>
            <a:r>
              <a:rPr b="1" i="1" spc="0">
                <a:latin typeface="Arial"/>
                <a:ea typeface="Arial"/>
                <a:cs typeface="Arial"/>
                <a:sym typeface="Arial"/>
              </a:rPr>
              <a:t> </a:t>
            </a:r>
            <a:r>
              <a:rPr b="1" i="1" spc="-100">
                <a:latin typeface="Arial"/>
                <a:ea typeface="Arial"/>
                <a:cs typeface="Arial"/>
                <a:sym typeface="Arial"/>
              </a:rPr>
              <a:t>statistical</a:t>
            </a:r>
            <a:r>
              <a:rPr b="1" i="1" spc="0">
                <a:latin typeface="Arial"/>
                <a:ea typeface="Arial"/>
                <a:cs typeface="Arial"/>
                <a:sym typeface="Arial"/>
              </a:rPr>
              <a:t> </a:t>
            </a:r>
            <a:r>
              <a:rPr b="1" i="1" spc="-100">
                <a:latin typeface="Arial"/>
                <a:ea typeface="Arial"/>
                <a:cs typeface="Arial"/>
                <a:sym typeface="Arial"/>
              </a:rPr>
              <a:t>information</a:t>
            </a:r>
          </a:p>
        </p:txBody>
      </p:sp>
      <p:sp>
        <p:nvSpPr>
          <p:cNvPr id="99" name="object 4"/>
          <p:cNvSpPr txBox="1"/>
          <p:nvPr/>
        </p:nvSpPr>
        <p:spPr>
          <a:xfrm>
            <a:off x="523070" y="1344300"/>
            <a:ext cx="17351378" cy="609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ct val="118300"/>
              </a:lnSpc>
              <a:defRPr sz="1900" spc="-25">
                <a:latin typeface="Microsoft Sans Serif"/>
                <a:ea typeface="Microsoft Sans Serif"/>
                <a:cs typeface="Microsoft Sans Serif"/>
                <a:sym typeface="Microsoft Sans Serif"/>
              </a:defRPr>
            </a:pPr>
            <a:r>
              <a:t>The</a:t>
            </a:r>
            <a:r>
              <a:rPr spc="114"/>
              <a:t> </a:t>
            </a:r>
            <a:r>
              <a:rPr spc="40"/>
              <a:t>central</a:t>
            </a:r>
            <a:r>
              <a:rPr spc="119"/>
              <a:t> </a:t>
            </a:r>
            <a:r>
              <a:rPr spc="-5"/>
              <a:t>tendencies</a:t>
            </a:r>
            <a:r>
              <a:rPr spc="114"/>
              <a:t> </a:t>
            </a:r>
            <a:r>
              <a:rPr spc="104"/>
              <a:t>of</a:t>
            </a:r>
            <a:r>
              <a:rPr spc="119"/>
              <a:t> </a:t>
            </a:r>
            <a:r>
              <a:rPr spc="45"/>
              <a:t>the</a:t>
            </a:r>
            <a:r>
              <a:rPr spc="114"/>
              <a:t> </a:t>
            </a:r>
            <a:r>
              <a:rPr spc="104"/>
              <a:t>data</a:t>
            </a:r>
            <a:r>
              <a:rPr spc="119"/>
              <a:t> </a:t>
            </a:r>
            <a:r>
              <a:rPr spc="35"/>
              <a:t>in</a:t>
            </a:r>
            <a:r>
              <a:rPr spc="114"/>
              <a:t> </a:t>
            </a:r>
            <a:r>
              <a:rPr spc="45"/>
              <a:t>the</a:t>
            </a:r>
            <a:r>
              <a:rPr spc="119"/>
              <a:t> </a:t>
            </a:r>
            <a:r>
              <a:rPr spc="55"/>
              <a:t>dataset</a:t>
            </a:r>
            <a:r>
              <a:rPr spc="114"/>
              <a:t> </a:t>
            </a:r>
            <a:r>
              <a:rPr spc="-55"/>
              <a:t>is</a:t>
            </a:r>
            <a:r>
              <a:rPr spc="119"/>
              <a:t> </a:t>
            </a:r>
            <a:r>
              <a:rPr spc="0"/>
              <a:t>measured</a:t>
            </a:r>
            <a:r>
              <a:rPr spc="114"/>
              <a:t> </a:t>
            </a:r>
            <a:r>
              <a:rPr spc="85"/>
              <a:t>to</a:t>
            </a:r>
            <a:r>
              <a:rPr spc="119"/>
              <a:t> </a:t>
            </a:r>
            <a:r>
              <a:rPr spc="-10"/>
              <a:t>know</a:t>
            </a:r>
            <a:r>
              <a:rPr spc="114"/>
              <a:t> </a:t>
            </a:r>
            <a:r>
              <a:rPr spc="45"/>
              <a:t>the</a:t>
            </a:r>
            <a:r>
              <a:rPr spc="119"/>
              <a:t> </a:t>
            </a:r>
            <a:r>
              <a:rPr spc="35"/>
              <a:t>average</a:t>
            </a:r>
            <a:r>
              <a:rPr spc="114"/>
              <a:t> </a:t>
            </a:r>
            <a:r>
              <a:rPr spc="20"/>
              <a:t>value</a:t>
            </a:r>
            <a:r>
              <a:rPr spc="119"/>
              <a:t> </a:t>
            </a:r>
            <a:r>
              <a:rPr spc="104"/>
              <a:t>of</a:t>
            </a:r>
            <a:r>
              <a:rPr spc="114"/>
              <a:t> </a:t>
            </a:r>
            <a:r>
              <a:rPr spc="45"/>
              <a:t>the</a:t>
            </a:r>
            <a:r>
              <a:rPr spc="119"/>
              <a:t> </a:t>
            </a:r>
            <a:r>
              <a:rPr spc="45"/>
              <a:t>data.</a:t>
            </a:r>
            <a:r>
              <a:rPr spc="114"/>
              <a:t> </a:t>
            </a:r>
            <a:r>
              <a:rPr spc="0"/>
              <a:t>describe</a:t>
            </a:r>
            <a:r>
              <a:rPr spc="119"/>
              <a:t> </a:t>
            </a:r>
            <a:r>
              <a:rPr spc="58"/>
              <a:t>property</a:t>
            </a:r>
            <a:r>
              <a:rPr spc="114"/>
              <a:t> </a:t>
            </a:r>
            <a:r>
              <a:rPr spc="-55"/>
              <a:t>is</a:t>
            </a:r>
            <a:r>
              <a:rPr spc="119"/>
              <a:t> </a:t>
            </a:r>
            <a:r>
              <a:rPr spc="-29"/>
              <a:t>used</a:t>
            </a:r>
            <a:r>
              <a:rPr spc="114"/>
              <a:t> </a:t>
            </a:r>
            <a:r>
              <a:rPr spc="35"/>
              <a:t>understand</a:t>
            </a:r>
            <a:r>
              <a:rPr spc="119"/>
              <a:t> </a:t>
            </a:r>
            <a:r>
              <a:rPr spc="45"/>
              <a:t>the</a:t>
            </a:r>
            <a:r>
              <a:rPr spc="114"/>
              <a:t> </a:t>
            </a:r>
            <a:r>
              <a:rPr spc="14"/>
              <a:t>statistics </a:t>
            </a:r>
            <a:r>
              <a:rPr spc="-500"/>
              <a:t> </a:t>
            </a:r>
            <a:r>
              <a:rPr spc="110"/>
              <a:t>that</a:t>
            </a:r>
            <a:r>
              <a:rPr spc="104"/>
              <a:t> </a:t>
            </a:r>
            <a:r>
              <a:rPr spc="0"/>
              <a:t>summarize</a:t>
            </a:r>
            <a:r>
              <a:rPr spc="110"/>
              <a:t> </a:t>
            </a:r>
            <a:r>
              <a:rPr spc="45"/>
              <a:t>the</a:t>
            </a:r>
            <a:r>
              <a:rPr spc="110"/>
              <a:t> </a:t>
            </a:r>
            <a:r>
              <a:rPr spc="40"/>
              <a:t>central</a:t>
            </a:r>
            <a:r>
              <a:rPr spc="110"/>
              <a:t> </a:t>
            </a:r>
            <a:r>
              <a:rPr spc="-10"/>
              <a:t>tendency.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title"/>
          </p:nvPr>
        </p:nvSpPr>
        <p:spPr>
          <a:xfrm>
            <a:off x="128400" y="174410"/>
            <a:ext cx="4991103" cy="554002"/>
          </a:xfrm>
          <a:prstGeom prst="rect">
            <a:avLst/>
          </a:prstGeom>
        </p:spPr>
        <p:txBody>
          <a:bodyPr/>
          <a:lstStyle>
            <a:lvl1pPr>
              <a:defRPr sz="3600"/>
            </a:lvl1pPr>
          </a:lstStyle>
          <a:p>
            <a:r>
              <a:t>Visual EDA</a:t>
            </a:r>
          </a:p>
        </p:txBody>
      </p:sp>
      <p:sp>
        <p:nvSpPr>
          <p:cNvPr id="102" name="Text Placeholder 2"/>
          <p:cNvSpPr txBox="1">
            <a:spLocks noGrp="1"/>
          </p:cNvSpPr>
          <p:nvPr>
            <p:ph type="body" sz="quarter" idx="1"/>
          </p:nvPr>
        </p:nvSpPr>
        <p:spPr>
          <a:xfrm>
            <a:off x="128400" y="1693408"/>
            <a:ext cx="18031200" cy="984887"/>
          </a:xfrm>
          <a:prstGeom prst="rect">
            <a:avLst/>
          </a:prstGeom>
        </p:spPr>
        <p:txBody>
          <a:bodyPr/>
          <a:lstStyle/>
          <a:p>
            <a:pPr>
              <a:defRPr sz="3200"/>
            </a:pPr>
            <a:r>
              <a:t>Understanding the distribution of people’s age.</a:t>
            </a:r>
          </a:p>
          <a:p>
            <a:pPr>
              <a:defRPr sz="3200"/>
            </a:pPr>
            <a:r>
              <a:t>Introspecting the total count of applicants based on their occupation</a:t>
            </a:r>
          </a:p>
        </p:txBody>
      </p:sp>
      <p:pic>
        <p:nvPicPr>
          <p:cNvPr id="103" name="Picture 4" descr="Picture 4"/>
          <p:cNvPicPr>
            <a:picLocks noChangeAspect="1"/>
          </p:cNvPicPr>
          <p:nvPr/>
        </p:nvPicPr>
        <p:blipFill>
          <a:blip r:embed="rId2"/>
          <a:stretch>
            <a:fillRect/>
          </a:stretch>
        </p:blipFill>
        <p:spPr>
          <a:xfrm>
            <a:off x="838200" y="3619500"/>
            <a:ext cx="6934200" cy="4604762"/>
          </a:xfrm>
          <a:prstGeom prst="rect">
            <a:avLst/>
          </a:prstGeom>
          <a:ln w="12700">
            <a:miter lim="400000"/>
          </a:ln>
        </p:spPr>
      </p:pic>
      <p:pic>
        <p:nvPicPr>
          <p:cNvPr id="104" name="Picture 6" descr="Picture 6"/>
          <p:cNvPicPr>
            <a:picLocks noChangeAspect="1"/>
          </p:cNvPicPr>
          <p:nvPr/>
        </p:nvPicPr>
        <p:blipFill>
          <a:blip r:embed="rId3"/>
          <a:stretch>
            <a:fillRect/>
          </a:stretch>
        </p:blipFill>
        <p:spPr>
          <a:xfrm>
            <a:off x="9829800" y="3619500"/>
            <a:ext cx="6705600" cy="459884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
          <p:cNvSpPr txBox="1">
            <a:spLocks noGrp="1"/>
          </p:cNvSpPr>
          <p:nvPr>
            <p:ph type="title"/>
          </p:nvPr>
        </p:nvSpPr>
        <p:spPr>
          <a:xfrm>
            <a:off x="128400" y="71171"/>
            <a:ext cx="4991103" cy="554002"/>
          </a:xfrm>
          <a:prstGeom prst="rect">
            <a:avLst/>
          </a:prstGeom>
        </p:spPr>
        <p:txBody>
          <a:bodyPr/>
          <a:lstStyle>
            <a:lvl1pPr>
              <a:defRPr sz="3600"/>
            </a:lvl1pPr>
          </a:lstStyle>
          <a:p>
            <a:r>
              <a:t>Visual EDA (cont.)</a:t>
            </a:r>
          </a:p>
        </p:txBody>
      </p:sp>
      <p:sp>
        <p:nvSpPr>
          <p:cNvPr id="107" name="Text Placeholder 2"/>
          <p:cNvSpPr txBox="1">
            <a:spLocks noGrp="1"/>
          </p:cNvSpPr>
          <p:nvPr>
            <p:ph type="body" sz="quarter" idx="1"/>
          </p:nvPr>
        </p:nvSpPr>
        <p:spPr>
          <a:xfrm>
            <a:off x="128400" y="952499"/>
            <a:ext cx="18031200" cy="492446"/>
          </a:xfrm>
          <a:prstGeom prst="rect">
            <a:avLst/>
          </a:prstGeom>
        </p:spPr>
        <p:txBody>
          <a:bodyPr/>
          <a:lstStyle>
            <a:lvl1pPr>
              <a:defRPr sz="3200"/>
            </a:lvl1pPr>
          </a:lstStyle>
          <a:p>
            <a:r>
              <a:t>Total Annual Credit depending on gender.</a:t>
            </a:r>
          </a:p>
        </p:txBody>
      </p:sp>
      <p:pic>
        <p:nvPicPr>
          <p:cNvPr id="108" name="Picture 5" descr="Picture 5"/>
          <p:cNvPicPr>
            <a:picLocks noChangeAspect="1"/>
          </p:cNvPicPr>
          <p:nvPr/>
        </p:nvPicPr>
        <p:blipFill>
          <a:blip r:embed="rId2"/>
          <a:stretch>
            <a:fillRect/>
          </a:stretch>
        </p:blipFill>
        <p:spPr>
          <a:xfrm>
            <a:off x="1435798" y="1943100"/>
            <a:ext cx="15416402" cy="783551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180</TotalTime>
  <Words>1735</Words>
  <Application>Microsoft Office PowerPoint</Application>
  <PresentationFormat>Custom</PresentationFormat>
  <Paragraphs>87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Lucida Sans Unicode</vt:lpstr>
      <vt:lpstr>Microsoft Sans Serif</vt:lpstr>
      <vt:lpstr>Tahoma</vt:lpstr>
      <vt:lpstr>Times New Roman</vt:lpstr>
      <vt:lpstr>Trebuchet MS</vt:lpstr>
      <vt:lpstr>Office Theme</vt:lpstr>
      <vt:lpstr>Project Name:  Final Project HCDR - FP Phase 4 (Neural Networks) Group Name: FP_GroupN_9</vt:lpstr>
      <vt:lpstr>Project Abstract</vt:lpstr>
      <vt:lpstr>Project Description (Contd)</vt:lpstr>
      <vt:lpstr>PowerPoint Presentation</vt:lpstr>
      <vt:lpstr>PowerPoint Presentation</vt:lpstr>
      <vt:lpstr>Present Tasks that are done</vt:lpstr>
      <vt:lpstr>1. Determining the statistical information</vt:lpstr>
      <vt:lpstr>Visual EDA</vt:lpstr>
      <vt:lpstr>Visual EDA (cont.)</vt:lpstr>
      <vt:lpstr>Models Used &amp; Overview of Modeling Pipelines</vt:lpstr>
      <vt:lpstr>Log Loss Values &amp; Confusion Matrix for the Model Used</vt:lpstr>
      <vt:lpstr>Feature Engineering</vt:lpstr>
      <vt:lpstr>New features we engineered</vt:lpstr>
      <vt:lpstr>Hyperparameter tuning</vt:lpstr>
      <vt:lpstr>Neural Networks used:</vt:lpstr>
      <vt:lpstr>Data Leakage:</vt:lpstr>
      <vt:lpstr>Results</vt:lpstr>
      <vt:lpstr>Results</vt:lpstr>
      <vt:lpstr>Results – Kaggle Submission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Final Project HCDR - FP Phase 4 (Neural Networks) Group Name: FP_GroupN_9</dc:title>
  <cp:lastModifiedBy>P B, Hrithik</cp:lastModifiedBy>
  <cp:revision>10</cp:revision>
  <dcterms:modified xsi:type="dcterms:W3CDTF">2022-12-15T06:57:22Z</dcterms:modified>
</cp:coreProperties>
</file>