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7BA8F841-924A-4B19-A18E-8AAB2777EF60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9C6A00C0-9C2F-4E1F-95F0-695CB43ACE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4167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8F841-924A-4B19-A18E-8AAB2777EF60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A00C0-9C2F-4E1F-95F0-695CB43ACE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0977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8F841-924A-4B19-A18E-8AAB2777EF60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A00C0-9C2F-4E1F-95F0-695CB43ACE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9878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8F841-924A-4B19-A18E-8AAB2777EF60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A00C0-9C2F-4E1F-95F0-695CB43ACE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15715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8F841-924A-4B19-A18E-8AAB2777EF60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A00C0-9C2F-4E1F-95F0-695CB43ACE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2687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8F841-924A-4B19-A18E-8AAB2777EF60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A00C0-9C2F-4E1F-95F0-695CB43ACE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96294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8F841-924A-4B19-A18E-8AAB2777EF60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A00C0-9C2F-4E1F-95F0-695CB43ACE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91762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7BA8F841-924A-4B19-A18E-8AAB2777EF60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A00C0-9C2F-4E1F-95F0-695CB43ACE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68272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7BA8F841-924A-4B19-A18E-8AAB2777EF60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A00C0-9C2F-4E1F-95F0-695CB43ACE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8374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8F841-924A-4B19-A18E-8AAB2777EF60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A00C0-9C2F-4E1F-95F0-695CB43ACE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0151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8F841-924A-4B19-A18E-8AAB2777EF60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A00C0-9C2F-4E1F-95F0-695CB43ACE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2878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8F841-924A-4B19-A18E-8AAB2777EF60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A00C0-9C2F-4E1F-95F0-695CB43ACE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8439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8F841-924A-4B19-A18E-8AAB2777EF60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A00C0-9C2F-4E1F-95F0-695CB43ACE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6023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8F841-924A-4B19-A18E-8AAB2777EF60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A00C0-9C2F-4E1F-95F0-695CB43ACE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0562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8F841-924A-4B19-A18E-8AAB2777EF60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A00C0-9C2F-4E1F-95F0-695CB43ACE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1670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8F841-924A-4B19-A18E-8AAB2777EF60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A00C0-9C2F-4E1F-95F0-695CB43ACE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8313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8F841-924A-4B19-A18E-8AAB2777EF60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A00C0-9C2F-4E1F-95F0-695CB43ACE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0359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BA8F841-924A-4B19-A18E-8AAB2777EF60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9C6A00C0-9C2F-4E1F-95F0-695CB43ACE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1275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24021-BE19-8AB0-7B48-94F9BE1238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496" y="504016"/>
            <a:ext cx="7720104" cy="1118596"/>
          </a:xfrm>
        </p:spPr>
        <p:txBody>
          <a:bodyPr/>
          <a:lstStyle/>
          <a:p>
            <a:r>
              <a:rPr lang="en-IN" sz="4000" b="1" dirty="0">
                <a:solidFill>
                  <a:schemeClr val="bg1"/>
                </a:solidFill>
              </a:rPr>
              <a:t>PROBLEM STATEMENT</a:t>
            </a:r>
            <a:br>
              <a:rPr lang="en-IN" sz="4000" b="1" dirty="0">
                <a:solidFill>
                  <a:schemeClr val="bg1"/>
                </a:solidFill>
              </a:rPr>
            </a:br>
            <a:r>
              <a:rPr lang="en-IN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KPI’s required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27C09C-DAD7-E9E8-EBEF-A349949744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496" y="1622612"/>
            <a:ext cx="11173008" cy="4580964"/>
          </a:xfrm>
        </p:spPr>
        <p:txBody>
          <a:bodyPr>
            <a:normAutofit fontScale="77500" lnSpcReduction="20000"/>
          </a:bodyPr>
          <a:lstStyle/>
          <a:p>
            <a:pPr algn="l">
              <a:lnSpc>
                <a:spcPct val="150000"/>
              </a:lnSpc>
            </a:pPr>
            <a:r>
              <a:rPr lang="en-US" b="1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</a:rPr>
              <a:t>1. Total Vehicles:</a:t>
            </a:r>
            <a:endParaRPr lang="en-US" b="0" i="0" dirty="0"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Understand the overall landscape of electric vehicles, encompassing both BEVs and PHEVs, to assess the market's size and growth.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2. Average Electric Range: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Determine the average electric range of the electric vehicles in the dataset to gauge the technological advancements and efficiency of the EVs.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3. Total BEV Vehicles and % of Total BEV Vehicles: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Identify and analyze the total number of Battery Electric Vehicles (BEVs) in the dataset.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Calculate the percentage of BEVs relative to the total number of electric vehicles, providing insights into the dominance of fully electric models.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4. Total PHEV Vehicles and % of Total PHEV Vehicles: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Identify and analyze the total number of Plug-in Hybrid Electric Vehicles (PHEVs) in the dataset.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Calculate the percentage of PHEVs relative to the total number of electric vehicles, offering insights into the market share of plug-in hybrid models.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4282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D7172C-CA2A-963A-7217-0F875941E4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8D7BB-1259-11A7-928F-CA33EF5AB6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2" y="71719"/>
            <a:ext cx="11001186" cy="1497106"/>
          </a:xfrm>
        </p:spPr>
        <p:txBody>
          <a:bodyPr/>
          <a:lstStyle/>
          <a:p>
            <a:r>
              <a:rPr lang="en-IN" sz="4000" b="1" dirty="0">
                <a:solidFill>
                  <a:schemeClr val="bg1"/>
                </a:solidFill>
              </a:rPr>
              <a:t>PROBLEM STATEMENT           </a:t>
            </a:r>
            <a:r>
              <a:rPr lang="en-IN" sz="24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Visualization required</a:t>
            </a:r>
            <a:r>
              <a:rPr lang="en-IN"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        </a:t>
            </a:r>
            <a:br>
              <a:rPr lang="en-IN" sz="4000" b="1" dirty="0">
                <a:solidFill>
                  <a:schemeClr val="bg1"/>
                </a:solidFill>
              </a:rPr>
            </a:br>
            <a:endParaRPr lang="en-IN" sz="28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34CD12-F86D-9CA3-EBF1-3A93418677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496" y="1102659"/>
            <a:ext cx="11173008" cy="5253317"/>
          </a:xfrm>
        </p:spPr>
        <p:txBody>
          <a:bodyPr>
            <a:normAutofit fontScale="55000" lnSpcReduction="20000"/>
          </a:bodyPr>
          <a:lstStyle/>
          <a:p>
            <a:pPr algn="l"/>
            <a:r>
              <a:rPr lang="en-US" sz="2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1. Total Vehicles by Model Year (From 2010 Onwards):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2200" b="0" i="0" dirty="0">
                <a:solidFill>
                  <a:schemeClr val="bg1"/>
                </a:solidFill>
                <a:effectLst/>
              </a:rPr>
              <a:t>Visualization: Line/ Area Chart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2200" b="0" i="0" dirty="0">
                <a:solidFill>
                  <a:schemeClr val="bg1"/>
                </a:solidFill>
                <a:effectLst/>
              </a:rPr>
              <a:t>Description: This chart will illustrate the distribution of electric vehicles over the years, starting from 2010, providing insights into the growth pattern and adoption trends.</a:t>
            </a:r>
          </a:p>
          <a:p>
            <a:r>
              <a:rPr lang="en-US" sz="2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2. Total Vehicles by State: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2200" b="0" i="0" dirty="0">
                <a:solidFill>
                  <a:schemeClr val="bg1"/>
                </a:solidFill>
                <a:effectLst/>
              </a:rPr>
              <a:t>Visualization: Map Chart 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2200" b="0" i="0" dirty="0">
                <a:solidFill>
                  <a:schemeClr val="bg1"/>
                </a:solidFill>
                <a:effectLst/>
              </a:rPr>
              <a:t>Description: This chart will showcase the geographical distribution of electric vehicles across different states, allowing for the identification of regions with higher adoption rates.</a:t>
            </a:r>
          </a:p>
          <a:p>
            <a:r>
              <a:rPr lang="en-US" sz="2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3. Top 10 Total Vehicles by Make: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2200" b="0" i="0" dirty="0">
                <a:solidFill>
                  <a:schemeClr val="bg1"/>
                </a:solidFill>
                <a:effectLst/>
              </a:rPr>
              <a:t>Visualization: Bar Chart 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2200" b="0" i="0" dirty="0">
                <a:solidFill>
                  <a:schemeClr val="bg1"/>
                </a:solidFill>
                <a:effectLst/>
              </a:rPr>
              <a:t>Description: Highlight the top 10 electric vehicle manufacturers based on the total number of vehicles, providing insights into the market dominance of specific brands.</a:t>
            </a:r>
          </a:p>
          <a:p>
            <a:r>
              <a:rPr lang="en-US" sz="2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4. Total Vehicles by CAFV Eligibility: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2200" b="0" i="0" dirty="0">
                <a:solidFill>
                  <a:schemeClr val="bg1"/>
                </a:solidFill>
                <a:effectLst/>
              </a:rPr>
              <a:t>Visualization: Pie Chart or Donut Chart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2200" b="0" i="0" dirty="0">
                <a:solidFill>
                  <a:schemeClr val="bg1"/>
                </a:solidFill>
                <a:effectLst/>
              </a:rPr>
              <a:t>Description: Illustrate the proportion of electric vehicles that are eligible for Clean Alternative Fuel Vehicle (CAFV) incentives, aiding in understanding the impact of incentives on vehicle adoption.</a:t>
            </a:r>
          </a:p>
          <a:p>
            <a:r>
              <a:rPr lang="en-US" sz="2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5. Top 10 Total Vehicles by Model: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2200" b="0" i="0" dirty="0">
                <a:solidFill>
                  <a:schemeClr val="bg1"/>
                </a:solidFill>
                <a:effectLst/>
              </a:rPr>
              <a:t>Visualization: Tree map</a:t>
            </a:r>
            <a:endParaRPr lang="en-US" sz="2200" dirty="0">
              <a:solidFill>
                <a:schemeClr val="bg1"/>
              </a:solidFill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2200" b="0" i="0" dirty="0">
                <a:solidFill>
                  <a:schemeClr val="bg1"/>
                </a:solidFill>
                <a:effectLst/>
              </a:rPr>
              <a:t>Description: Highlight the top 10 electric vehicle models based on the total number of vehicles, offering insights into consumer preferences and popular models in the market.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02863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10</TotalTime>
  <Words>388</Words>
  <Application>Microsoft Office PowerPoint</Application>
  <PresentationFormat>Widescreen</PresentationFormat>
  <Paragraphs>27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Ion Boardroom</vt:lpstr>
      <vt:lpstr>PROBLEM STATEMENT KPI’s required</vt:lpstr>
      <vt:lpstr>PROBLEM STATEMENT           Visualization required      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 KPI’s required</dc:title>
  <dc:creator>Chiranth Pujar</dc:creator>
  <cp:lastModifiedBy>Chiranth Pujar</cp:lastModifiedBy>
  <cp:revision>1</cp:revision>
  <dcterms:created xsi:type="dcterms:W3CDTF">2024-03-07T09:30:45Z</dcterms:created>
  <dcterms:modified xsi:type="dcterms:W3CDTF">2024-03-07T09:41:41Z</dcterms:modified>
</cp:coreProperties>
</file>