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7" r:id="rId9"/>
    <p:sldId id="268" r:id="rId10"/>
    <p:sldId id="269" r:id="rId11"/>
    <p:sldId id="270" r:id="rId12"/>
    <p:sldId id="273" r:id="rId13"/>
    <p:sldId id="274" r:id="rId14"/>
    <p:sldId id="271" r:id="rId15"/>
    <p:sldId id="272" r:id="rId16"/>
    <p:sldId id="279" r:id="rId17"/>
    <p:sldId id="276" r:id="rId18"/>
    <p:sldId id="277" r:id="rId19"/>
    <p:sldId id="262" r:id="rId20"/>
    <p:sldId id="263" r:id="rId21"/>
    <p:sldId id="264" r:id="rId22"/>
    <p:sldId id="278" r:id="rId23"/>
    <p:sldId id="265" r:id="rId24"/>
  </p:sldIdLst>
  <p:sldSz cx="12192000" cy="6858000"/>
  <p:notesSz cx="6858000" cy="9144000"/>
  <p:defaultTextStyle>
    <a:defPPr>
      <a:defRPr lang="si-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6"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50CC-39DF-2161-6770-857B5845F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i-LK"/>
          </a:p>
        </p:txBody>
      </p:sp>
      <p:sp>
        <p:nvSpPr>
          <p:cNvPr id="3" name="Subtitle 2">
            <a:extLst>
              <a:ext uri="{FF2B5EF4-FFF2-40B4-BE49-F238E27FC236}">
                <a16:creationId xmlns:a16="http://schemas.microsoft.com/office/drawing/2014/main" id="{A61D4721-61C6-70BB-C2DA-711C9EDF5B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i-LK"/>
          </a:p>
        </p:txBody>
      </p:sp>
      <p:sp>
        <p:nvSpPr>
          <p:cNvPr id="4" name="Date Placeholder 3">
            <a:extLst>
              <a:ext uri="{FF2B5EF4-FFF2-40B4-BE49-F238E27FC236}">
                <a16:creationId xmlns:a16="http://schemas.microsoft.com/office/drawing/2014/main" id="{0207CF3E-187E-A6CD-2F60-765612E6F240}"/>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5" name="Footer Placeholder 4">
            <a:extLst>
              <a:ext uri="{FF2B5EF4-FFF2-40B4-BE49-F238E27FC236}">
                <a16:creationId xmlns:a16="http://schemas.microsoft.com/office/drawing/2014/main" id="{325E4FC7-17E8-C9DF-1A9C-6380C70CD5CB}"/>
              </a:ext>
            </a:extLst>
          </p:cNvPr>
          <p:cNvSpPr>
            <a:spLocks noGrp="1"/>
          </p:cNvSpPr>
          <p:nvPr>
            <p:ph type="ftr" sz="quarter" idx="11"/>
          </p:nvPr>
        </p:nvSpPr>
        <p:spPr/>
        <p:txBody>
          <a:bodyPr/>
          <a:lstStyle/>
          <a:p>
            <a:endParaRPr lang="si-LK"/>
          </a:p>
        </p:txBody>
      </p:sp>
      <p:sp>
        <p:nvSpPr>
          <p:cNvPr id="6" name="Slide Number Placeholder 5">
            <a:extLst>
              <a:ext uri="{FF2B5EF4-FFF2-40B4-BE49-F238E27FC236}">
                <a16:creationId xmlns:a16="http://schemas.microsoft.com/office/drawing/2014/main" id="{EE8A67DE-098B-8FB8-C757-903A687993B6}"/>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231436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7A20-DB4F-2DAD-9C3E-71F385937ECE}"/>
              </a:ext>
            </a:extLst>
          </p:cNvPr>
          <p:cNvSpPr>
            <a:spLocks noGrp="1"/>
          </p:cNvSpPr>
          <p:nvPr>
            <p:ph type="title"/>
          </p:nvPr>
        </p:nvSpPr>
        <p:spPr/>
        <p:txBody>
          <a:bodyPr/>
          <a:lstStyle/>
          <a:p>
            <a:r>
              <a:rPr lang="en-US"/>
              <a:t>Click to edit Master title style</a:t>
            </a:r>
            <a:endParaRPr lang="si-LK"/>
          </a:p>
        </p:txBody>
      </p:sp>
      <p:sp>
        <p:nvSpPr>
          <p:cNvPr id="3" name="Vertical Text Placeholder 2">
            <a:extLst>
              <a:ext uri="{FF2B5EF4-FFF2-40B4-BE49-F238E27FC236}">
                <a16:creationId xmlns:a16="http://schemas.microsoft.com/office/drawing/2014/main" id="{28563CA0-F9B5-8452-925D-08A59E9A4F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i-LK"/>
          </a:p>
        </p:txBody>
      </p:sp>
      <p:sp>
        <p:nvSpPr>
          <p:cNvPr id="4" name="Date Placeholder 3">
            <a:extLst>
              <a:ext uri="{FF2B5EF4-FFF2-40B4-BE49-F238E27FC236}">
                <a16:creationId xmlns:a16="http://schemas.microsoft.com/office/drawing/2014/main" id="{AD7F2002-D1AD-F4A5-403D-4F910723B7DC}"/>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5" name="Footer Placeholder 4">
            <a:extLst>
              <a:ext uri="{FF2B5EF4-FFF2-40B4-BE49-F238E27FC236}">
                <a16:creationId xmlns:a16="http://schemas.microsoft.com/office/drawing/2014/main" id="{2D5B1CBA-6EFF-E1C0-FF7A-2F1EDB21D24B}"/>
              </a:ext>
            </a:extLst>
          </p:cNvPr>
          <p:cNvSpPr>
            <a:spLocks noGrp="1"/>
          </p:cNvSpPr>
          <p:nvPr>
            <p:ph type="ftr" sz="quarter" idx="11"/>
          </p:nvPr>
        </p:nvSpPr>
        <p:spPr/>
        <p:txBody>
          <a:bodyPr/>
          <a:lstStyle/>
          <a:p>
            <a:endParaRPr lang="si-LK"/>
          </a:p>
        </p:txBody>
      </p:sp>
      <p:sp>
        <p:nvSpPr>
          <p:cNvPr id="6" name="Slide Number Placeholder 5">
            <a:extLst>
              <a:ext uri="{FF2B5EF4-FFF2-40B4-BE49-F238E27FC236}">
                <a16:creationId xmlns:a16="http://schemas.microsoft.com/office/drawing/2014/main" id="{AF358B0C-59B6-E8C6-C484-41732510C0B0}"/>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269263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6DE8BE-D61D-3245-8232-54074A9533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i-LK"/>
          </a:p>
        </p:txBody>
      </p:sp>
      <p:sp>
        <p:nvSpPr>
          <p:cNvPr id="3" name="Vertical Text Placeholder 2">
            <a:extLst>
              <a:ext uri="{FF2B5EF4-FFF2-40B4-BE49-F238E27FC236}">
                <a16:creationId xmlns:a16="http://schemas.microsoft.com/office/drawing/2014/main" id="{5BE1942B-E018-22E5-76EA-5D900F40BD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i-LK"/>
          </a:p>
        </p:txBody>
      </p:sp>
      <p:sp>
        <p:nvSpPr>
          <p:cNvPr id="4" name="Date Placeholder 3">
            <a:extLst>
              <a:ext uri="{FF2B5EF4-FFF2-40B4-BE49-F238E27FC236}">
                <a16:creationId xmlns:a16="http://schemas.microsoft.com/office/drawing/2014/main" id="{0491D05D-5BE6-F96C-310F-D10BC4B1171A}"/>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5" name="Footer Placeholder 4">
            <a:extLst>
              <a:ext uri="{FF2B5EF4-FFF2-40B4-BE49-F238E27FC236}">
                <a16:creationId xmlns:a16="http://schemas.microsoft.com/office/drawing/2014/main" id="{CF363E08-D02B-1DC7-39F3-D9F0B672FAEF}"/>
              </a:ext>
            </a:extLst>
          </p:cNvPr>
          <p:cNvSpPr>
            <a:spLocks noGrp="1"/>
          </p:cNvSpPr>
          <p:nvPr>
            <p:ph type="ftr" sz="quarter" idx="11"/>
          </p:nvPr>
        </p:nvSpPr>
        <p:spPr/>
        <p:txBody>
          <a:bodyPr/>
          <a:lstStyle/>
          <a:p>
            <a:endParaRPr lang="si-LK"/>
          </a:p>
        </p:txBody>
      </p:sp>
      <p:sp>
        <p:nvSpPr>
          <p:cNvPr id="6" name="Slide Number Placeholder 5">
            <a:extLst>
              <a:ext uri="{FF2B5EF4-FFF2-40B4-BE49-F238E27FC236}">
                <a16:creationId xmlns:a16="http://schemas.microsoft.com/office/drawing/2014/main" id="{90E40E24-48D6-50CF-D63F-275E51BC40BE}"/>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282502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9C1A-22F4-08E8-DAD8-63AD023E1B4B}"/>
              </a:ext>
            </a:extLst>
          </p:cNvPr>
          <p:cNvSpPr>
            <a:spLocks noGrp="1"/>
          </p:cNvSpPr>
          <p:nvPr>
            <p:ph type="title"/>
          </p:nvPr>
        </p:nvSpPr>
        <p:spPr/>
        <p:txBody>
          <a:bodyPr/>
          <a:lstStyle/>
          <a:p>
            <a:r>
              <a:rPr lang="en-US"/>
              <a:t>Click to edit Master title style</a:t>
            </a:r>
            <a:endParaRPr lang="si-LK"/>
          </a:p>
        </p:txBody>
      </p:sp>
      <p:sp>
        <p:nvSpPr>
          <p:cNvPr id="3" name="Content Placeholder 2">
            <a:extLst>
              <a:ext uri="{FF2B5EF4-FFF2-40B4-BE49-F238E27FC236}">
                <a16:creationId xmlns:a16="http://schemas.microsoft.com/office/drawing/2014/main" id="{D15243A8-D24C-3E8D-C1FD-924D9B6F72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i-LK"/>
          </a:p>
        </p:txBody>
      </p:sp>
      <p:sp>
        <p:nvSpPr>
          <p:cNvPr id="4" name="Date Placeholder 3">
            <a:extLst>
              <a:ext uri="{FF2B5EF4-FFF2-40B4-BE49-F238E27FC236}">
                <a16:creationId xmlns:a16="http://schemas.microsoft.com/office/drawing/2014/main" id="{206DB5ED-1B25-7507-E4C0-509FB1125FDB}"/>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5" name="Footer Placeholder 4">
            <a:extLst>
              <a:ext uri="{FF2B5EF4-FFF2-40B4-BE49-F238E27FC236}">
                <a16:creationId xmlns:a16="http://schemas.microsoft.com/office/drawing/2014/main" id="{DCCCE2F7-1ADC-77A9-30B8-9A83E28E3655}"/>
              </a:ext>
            </a:extLst>
          </p:cNvPr>
          <p:cNvSpPr>
            <a:spLocks noGrp="1"/>
          </p:cNvSpPr>
          <p:nvPr>
            <p:ph type="ftr" sz="quarter" idx="11"/>
          </p:nvPr>
        </p:nvSpPr>
        <p:spPr/>
        <p:txBody>
          <a:bodyPr/>
          <a:lstStyle/>
          <a:p>
            <a:endParaRPr lang="si-LK"/>
          </a:p>
        </p:txBody>
      </p:sp>
      <p:sp>
        <p:nvSpPr>
          <p:cNvPr id="6" name="Slide Number Placeholder 5">
            <a:extLst>
              <a:ext uri="{FF2B5EF4-FFF2-40B4-BE49-F238E27FC236}">
                <a16:creationId xmlns:a16="http://schemas.microsoft.com/office/drawing/2014/main" id="{E8A348C2-0D25-C044-FEB8-529EC06B2A41}"/>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261643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60A2-B20A-9E8C-C9E2-D0256CC4E6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i-LK"/>
          </a:p>
        </p:txBody>
      </p:sp>
      <p:sp>
        <p:nvSpPr>
          <p:cNvPr id="3" name="Text Placeholder 2">
            <a:extLst>
              <a:ext uri="{FF2B5EF4-FFF2-40B4-BE49-F238E27FC236}">
                <a16:creationId xmlns:a16="http://schemas.microsoft.com/office/drawing/2014/main" id="{9C62764E-7E2D-E93D-0614-6C6D1DA90B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72A063-B6CD-7FCD-5CB2-A0E00EB529A2}"/>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5" name="Footer Placeholder 4">
            <a:extLst>
              <a:ext uri="{FF2B5EF4-FFF2-40B4-BE49-F238E27FC236}">
                <a16:creationId xmlns:a16="http://schemas.microsoft.com/office/drawing/2014/main" id="{72B8CD8A-D063-D6FB-77B7-6E31E53C73A1}"/>
              </a:ext>
            </a:extLst>
          </p:cNvPr>
          <p:cNvSpPr>
            <a:spLocks noGrp="1"/>
          </p:cNvSpPr>
          <p:nvPr>
            <p:ph type="ftr" sz="quarter" idx="11"/>
          </p:nvPr>
        </p:nvSpPr>
        <p:spPr/>
        <p:txBody>
          <a:bodyPr/>
          <a:lstStyle/>
          <a:p>
            <a:endParaRPr lang="si-LK"/>
          </a:p>
        </p:txBody>
      </p:sp>
      <p:sp>
        <p:nvSpPr>
          <p:cNvPr id="6" name="Slide Number Placeholder 5">
            <a:extLst>
              <a:ext uri="{FF2B5EF4-FFF2-40B4-BE49-F238E27FC236}">
                <a16:creationId xmlns:a16="http://schemas.microsoft.com/office/drawing/2014/main" id="{5A7DF4FC-6DEE-62E7-3328-5735C3479306}"/>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2430240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1643-9FBF-34F4-3067-5898CF56939D}"/>
              </a:ext>
            </a:extLst>
          </p:cNvPr>
          <p:cNvSpPr>
            <a:spLocks noGrp="1"/>
          </p:cNvSpPr>
          <p:nvPr>
            <p:ph type="title"/>
          </p:nvPr>
        </p:nvSpPr>
        <p:spPr/>
        <p:txBody>
          <a:bodyPr/>
          <a:lstStyle/>
          <a:p>
            <a:r>
              <a:rPr lang="en-US"/>
              <a:t>Click to edit Master title style</a:t>
            </a:r>
            <a:endParaRPr lang="si-LK"/>
          </a:p>
        </p:txBody>
      </p:sp>
      <p:sp>
        <p:nvSpPr>
          <p:cNvPr id="3" name="Content Placeholder 2">
            <a:extLst>
              <a:ext uri="{FF2B5EF4-FFF2-40B4-BE49-F238E27FC236}">
                <a16:creationId xmlns:a16="http://schemas.microsoft.com/office/drawing/2014/main" id="{2E9B08E8-7420-E39E-279F-C9EF98D2A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i-LK"/>
          </a:p>
        </p:txBody>
      </p:sp>
      <p:sp>
        <p:nvSpPr>
          <p:cNvPr id="4" name="Content Placeholder 3">
            <a:extLst>
              <a:ext uri="{FF2B5EF4-FFF2-40B4-BE49-F238E27FC236}">
                <a16:creationId xmlns:a16="http://schemas.microsoft.com/office/drawing/2014/main" id="{00FE4864-8201-0089-5158-44F416F298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i-LK"/>
          </a:p>
        </p:txBody>
      </p:sp>
      <p:sp>
        <p:nvSpPr>
          <p:cNvPr id="5" name="Date Placeholder 4">
            <a:extLst>
              <a:ext uri="{FF2B5EF4-FFF2-40B4-BE49-F238E27FC236}">
                <a16:creationId xmlns:a16="http://schemas.microsoft.com/office/drawing/2014/main" id="{21693C15-5607-8F1F-DD91-A022DB8755E4}"/>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6" name="Footer Placeholder 5">
            <a:extLst>
              <a:ext uri="{FF2B5EF4-FFF2-40B4-BE49-F238E27FC236}">
                <a16:creationId xmlns:a16="http://schemas.microsoft.com/office/drawing/2014/main" id="{4E6652AB-55E3-AB56-7C69-4FF6AB59D2BF}"/>
              </a:ext>
            </a:extLst>
          </p:cNvPr>
          <p:cNvSpPr>
            <a:spLocks noGrp="1"/>
          </p:cNvSpPr>
          <p:nvPr>
            <p:ph type="ftr" sz="quarter" idx="11"/>
          </p:nvPr>
        </p:nvSpPr>
        <p:spPr/>
        <p:txBody>
          <a:bodyPr/>
          <a:lstStyle/>
          <a:p>
            <a:endParaRPr lang="si-LK"/>
          </a:p>
        </p:txBody>
      </p:sp>
      <p:sp>
        <p:nvSpPr>
          <p:cNvPr id="7" name="Slide Number Placeholder 6">
            <a:extLst>
              <a:ext uri="{FF2B5EF4-FFF2-40B4-BE49-F238E27FC236}">
                <a16:creationId xmlns:a16="http://schemas.microsoft.com/office/drawing/2014/main" id="{BBD211C4-8D15-0440-4E8C-C083776053ED}"/>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318908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BF34-D03E-96FC-2E85-B0A3CF51AA55}"/>
              </a:ext>
            </a:extLst>
          </p:cNvPr>
          <p:cNvSpPr>
            <a:spLocks noGrp="1"/>
          </p:cNvSpPr>
          <p:nvPr>
            <p:ph type="title"/>
          </p:nvPr>
        </p:nvSpPr>
        <p:spPr>
          <a:xfrm>
            <a:off x="839788" y="365125"/>
            <a:ext cx="10515600" cy="1325563"/>
          </a:xfrm>
        </p:spPr>
        <p:txBody>
          <a:bodyPr/>
          <a:lstStyle/>
          <a:p>
            <a:r>
              <a:rPr lang="en-US"/>
              <a:t>Click to edit Master title style</a:t>
            </a:r>
            <a:endParaRPr lang="si-LK"/>
          </a:p>
        </p:txBody>
      </p:sp>
      <p:sp>
        <p:nvSpPr>
          <p:cNvPr id="3" name="Text Placeholder 2">
            <a:extLst>
              <a:ext uri="{FF2B5EF4-FFF2-40B4-BE49-F238E27FC236}">
                <a16:creationId xmlns:a16="http://schemas.microsoft.com/office/drawing/2014/main" id="{665FB04A-7F7E-B0F1-83AE-EF02AE43F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D05524-1AFA-2E85-E83E-7AA84F6C39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i-LK"/>
          </a:p>
        </p:txBody>
      </p:sp>
      <p:sp>
        <p:nvSpPr>
          <p:cNvPr id="5" name="Text Placeholder 4">
            <a:extLst>
              <a:ext uri="{FF2B5EF4-FFF2-40B4-BE49-F238E27FC236}">
                <a16:creationId xmlns:a16="http://schemas.microsoft.com/office/drawing/2014/main" id="{C8D7048C-547F-BFCA-93D5-A025DC58A4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24A2AC-E9A2-30E5-4995-DC09121FF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i-LK"/>
          </a:p>
        </p:txBody>
      </p:sp>
      <p:sp>
        <p:nvSpPr>
          <p:cNvPr id="7" name="Date Placeholder 6">
            <a:extLst>
              <a:ext uri="{FF2B5EF4-FFF2-40B4-BE49-F238E27FC236}">
                <a16:creationId xmlns:a16="http://schemas.microsoft.com/office/drawing/2014/main" id="{6248B1CA-52BD-F864-7E8D-C670A1768C53}"/>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8" name="Footer Placeholder 7">
            <a:extLst>
              <a:ext uri="{FF2B5EF4-FFF2-40B4-BE49-F238E27FC236}">
                <a16:creationId xmlns:a16="http://schemas.microsoft.com/office/drawing/2014/main" id="{EB30564A-683D-AE1C-780F-BFED17FE0488}"/>
              </a:ext>
            </a:extLst>
          </p:cNvPr>
          <p:cNvSpPr>
            <a:spLocks noGrp="1"/>
          </p:cNvSpPr>
          <p:nvPr>
            <p:ph type="ftr" sz="quarter" idx="11"/>
          </p:nvPr>
        </p:nvSpPr>
        <p:spPr/>
        <p:txBody>
          <a:bodyPr/>
          <a:lstStyle/>
          <a:p>
            <a:endParaRPr lang="si-LK"/>
          </a:p>
        </p:txBody>
      </p:sp>
      <p:sp>
        <p:nvSpPr>
          <p:cNvPr id="9" name="Slide Number Placeholder 8">
            <a:extLst>
              <a:ext uri="{FF2B5EF4-FFF2-40B4-BE49-F238E27FC236}">
                <a16:creationId xmlns:a16="http://schemas.microsoft.com/office/drawing/2014/main" id="{D115BD8A-C139-4E33-5C26-D907031D722F}"/>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383505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CE41-BEFC-1ACF-5BF7-FDCC53702A94}"/>
              </a:ext>
            </a:extLst>
          </p:cNvPr>
          <p:cNvSpPr>
            <a:spLocks noGrp="1"/>
          </p:cNvSpPr>
          <p:nvPr>
            <p:ph type="title"/>
          </p:nvPr>
        </p:nvSpPr>
        <p:spPr/>
        <p:txBody>
          <a:bodyPr/>
          <a:lstStyle/>
          <a:p>
            <a:r>
              <a:rPr lang="en-US"/>
              <a:t>Click to edit Master title style</a:t>
            </a:r>
            <a:endParaRPr lang="si-LK"/>
          </a:p>
        </p:txBody>
      </p:sp>
      <p:sp>
        <p:nvSpPr>
          <p:cNvPr id="3" name="Date Placeholder 2">
            <a:extLst>
              <a:ext uri="{FF2B5EF4-FFF2-40B4-BE49-F238E27FC236}">
                <a16:creationId xmlns:a16="http://schemas.microsoft.com/office/drawing/2014/main" id="{A7A0AD57-8075-6CD9-6621-6C7E57E85C28}"/>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4" name="Footer Placeholder 3">
            <a:extLst>
              <a:ext uri="{FF2B5EF4-FFF2-40B4-BE49-F238E27FC236}">
                <a16:creationId xmlns:a16="http://schemas.microsoft.com/office/drawing/2014/main" id="{0FB4C93B-5068-A5D6-54CA-107A861472BD}"/>
              </a:ext>
            </a:extLst>
          </p:cNvPr>
          <p:cNvSpPr>
            <a:spLocks noGrp="1"/>
          </p:cNvSpPr>
          <p:nvPr>
            <p:ph type="ftr" sz="quarter" idx="11"/>
          </p:nvPr>
        </p:nvSpPr>
        <p:spPr/>
        <p:txBody>
          <a:bodyPr/>
          <a:lstStyle/>
          <a:p>
            <a:endParaRPr lang="si-LK"/>
          </a:p>
        </p:txBody>
      </p:sp>
      <p:sp>
        <p:nvSpPr>
          <p:cNvPr id="5" name="Slide Number Placeholder 4">
            <a:extLst>
              <a:ext uri="{FF2B5EF4-FFF2-40B4-BE49-F238E27FC236}">
                <a16:creationId xmlns:a16="http://schemas.microsoft.com/office/drawing/2014/main" id="{9302D7DF-B73B-1A98-505E-C098B2750111}"/>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412172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84A2F-075C-E3CB-B326-ED6D0DB6BFEC}"/>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3" name="Footer Placeholder 2">
            <a:extLst>
              <a:ext uri="{FF2B5EF4-FFF2-40B4-BE49-F238E27FC236}">
                <a16:creationId xmlns:a16="http://schemas.microsoft.com/office/drawing/2014/main" id="{EC721350-172B-D32E-F6C5-AEF2757A0B69}"/>
              </a:ext>
            </a:extLst>
          </p:cNvPr>
          <p:cNvSpPr>
            <a:spLocks noGrp="1"/>
          </p:cNvSpPr>
          <p:nvPr>
            <p:ph type="ftr" sz="quarter" idx="11"/>
          </p:nvPr>
        </p:nvSpPr>
        <p:spPr/>
        <p:txBody>
          <a:bodyPr/>
          <a:lstStyle/>
          <a:p>
            <a:endParaRPr lang="si-LK"/>
          </a:p>
        </p:txBody>
      </p:sp>
      <p:sp>
        <p:nvSpPr>
          <p:cNvPr id="4" name="Slide Number Placeholder 3">
            <a:extLst>
              <a:ext uri="{FF2B5EF4-FFF2-40B4-BE49-F238E27FC236}">
                <a16:creationId xmlns:a16="http://schemas.microsoft.com/office/drawing/2014/main" id="{4C6CDB1C-FA20-2E5E-7FE5-11A524BF199B}"/>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95131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4BD7-3CED-0B9A-EDA1-8FF490C8A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i-LK"/>
          </a:p>
        </p:txBody>
      </p:sp>
      <p:sp>
        <p:nvSpPr>
          <p:cNvPr id="3" name="Content Placeholder 2">
            <a:extLst>
              <a:ext uri="{FF2B5EF4-FFF2-40B4-BE49-F238E27FC236}">
                <a16:creationId xmlns:a16="http://schemas.microsoft.com/office/drawing/2014/main" id="{30D92005-BBFD-D6C4-5272-EFDE752DA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i-LK"/>
          </a:p>
        </p:txBody>
      </p:sp>
      <p:sp>
        <p:nvSpPr>
          <p:cNvPr id="4" name="Text Placeholder 3">
            <a:extLst>
              <a:ext uri="{FF2B5EF4-FFF2-40B4-BE49-F238E27FC236}">
                <a16:creationId xmlns:a16="http://schemas.microsoft.com/office/drawing/2014/main" id="{28821676-8892-4454-9D44-7AA8AB477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9F147-20EC-829A-C9D5-652B16AFEC67}"/>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6" name="Footer Placeholder 5">
            <a:extLst>
              <a:ext uri="{FF2B5EF4-FFF2-40B4-BE49-F238E27FC236}">
                <a16:creationId xmlns:a16="http://schemas.microsoft.com/office/drawing/2014/main" id="{42F7051F-BBDD-9BB3-376B-F6E58C774F29}"/>
              </a:ext>
            </a:extLst>
          </p:cNvPr>
          <p:cNvSpPr>
            <a:spLocks noGrp="1"/>
          </p:cNvSpPr>
          <p:nvPr>
            <p:ph type="ftr" sz="quarter" idx="11"/>
          </p:nvPr>
        </p:nvSpPr>
        <p:spPr/>
        <p:txBody>
          <a:bodyPr/>
          <a:lstStyle/>
          <a:p>
            <a:endParaRPr lang="si-LK"/>
          </a:p>
        </p:txBody>
      </p:sp>
      <p:sp>
        <p:nvSpPr>
          <p:cNvPr id="7" name="Slide Number Placeholder 6">
            <a:extLst>
              <a:ext uri="{FF2B5EF4-FFF2-40B4-BE49-F238E27FC236}">
                <a16:creationId xmlns:a16="http://schemas.microsoft.com/office/drawing/2014/main" id="{759189F9-0025-1A42-2777-D9B37D80402E}"/>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281063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82A0-4631-D61F-DAD0-5DA1DE5C5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i-LK"/>
          </a:p>
        </p:txBody>
      </p:sp>
      <p:sp>
        <p:nvSpPr>
          <p:cNvPr id="3" name="Picture Placeholder 2">
            <a:extLst>
              <a:ext uri="{FF2B5EF4-FFF2-40B4-BE49-F238E27FC236}">
                <a16:creationId xmlns:a16="http://schemas.microsoft.com/office/drawing/2014/main" id="{B33A9B76-8D02-3C16-6FD5-1A09D7FD71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i-LK"/>
          </a:p>
        </p:txBody>
      </p:sp>
      <p:sp>
        <p:nvSpPr>
          <p:cNvPr id="4" name="Text Placeholder 3">
            <a:extLst>
              <a:ext uri="{FF2B5EF4-FFF2-40B4-BE49-F238E27FC236}">
                <a16:creationId xmlns:a16="http://schemas.microsoft.com/office/drawing/2014/main" id="{6B2C87C4-9063-B2BA-D92E-9B7B5C018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80E1A-68A6-BD09-9A85-6C7C22FB5B1F}"/>
              </a:ext>
            </a:extLst>
          </p:cNvPr>
          <p:cNvSpPr>
            <a:spLocks noGrp="1"/>
          </p:cNvSpPr>
          <p:nvPr>
            <p:ph type="dt" sz="half" idx="10"/>
          </p:nvPr>
        </p:nvSpPr>
        <p:spPr/>
        <p:txBody>
          <a:bodyPr/>
          <a:lstStyle/>
          <a:p>
            <a:fld id="{24D5C74B-AD62-40AA-999A-150E4FA4F56B}" type="datetimeFigureOut">
              <a:rPr lang="si-LK" smtClean="0"/>
              <a:t>2024-10-20</a:t>
            </a:fld>
            <a:endParaRPr lang="si-LK"/>
          </a:p>
        </p:txBody>
      </p:sp>
      <p:sp>
        <p:nvSpPr>
          <p:cNvPr id="6" name="Footer Placeholder 5">
            <a:extLst>
              <a:ext uri="{FF2B5EF4-FFF2-40B4-BE49-F238E27FC236}">
                <a16:creationId xmlns:a16="http://schemas.microsoft.com/office/drawing/2014/main" id="{D4701340-CB11-93B1-7569-C9F542BFACF3}"/>
              </a:ext>
            </a:extLst>
          </p:cNvPr>
          <p:cNvSpPr>
            <a:spLocks noGrp="1"/>
          </p:cNvSpPr>
          <p:nvPr>
            <p:ph type="ftr" sz="quarter" idx="11"/>
          </p:nvPr>
        </p:nvSpPr>
        <p:spPr/>
        <p:txBody>
          <a:bodyPr/>
          <a:lstStyle/>
          <a:p>
            <a:endParaRPr lang="si-LK"/>
          </a:p>
        </p:txBody>
      </p:sp>
      <p:sp>
        <p:nvSpPr>
          <p:cNvPr id="7" name="Slide Number Placeholder 6">
            <a:extLst>
              <a:ext uri="{FF2B5EF4-FFF2-40B4-BE49-F238E27FC236}">
                <a16:creationId xmlns:a16="http://schemas.microsoft.com/office/drawing/2014/main" id="{F58E5B95-0451-903A-D3DA-CB15CA96F112}"/>
              </a:ext>
            </a:extLst>
          </p:cNvPr>
          <p:cNvSpPr>
            <a:spLocks noGrp="1"/>
          </p:cNvSpPr>
          <p:nvPr>
            <p:ph type="sldNum" sz="quarter" idx="12"/>
          </p:nvPr>
        </p:nvSpPr>
        <p:spPr/>
        <p:txBody>
          <a:bodyPr/>
          <a:lstStyle/>
          <a:p>
            <a:fld id="{E8774011-0C74-4E03-8016-84C745D85483}" type="slidenum">
              <a:rPr lang="si-LK" smtClean="0"/>
              <a:t>‹#›</a:t>
            </a:fld>
            <a:endParaRPr lang="si-LK"/>
          </a:p>
        </p:txBody>
      </p:sp>
    </p:spTree>
    <p:extLst>
      <p:ext uri="{BB962C8B-B14F-4D97-AF65-F5344CB8AC3E}">
        <p14:creationId xmlns:p14="http://schemas.microsoft.com/office/powerpoint/2010/main" val="163814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t="-8000" b="-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373C63-BF8D-9958-756F-873301675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i-LK"/>
          </a:p>
        </p:txBody>
      </p:sp>
      <p:sp>
        <p:nvSpPr>
          <p:cNvPr id="3" name="Text Placeholder 2">
            <a:extLst>
              <a:ext uri="{FF2B5EF4-FFF2-40B4-BE49-F238E27FC236}">
                <a16:creationId xmlns:a16="http://schemas.microsoft.com/office/drawing/2014/main" id="{F591CF7E-15F5-158E-333C-1C6DF0AC8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i-LK"/>
          </a:p>
        </p:txBody>
      </p:sp>
      <p:sp>
        <p:nvSpPr>
          <p:cNvPr id="4" name="Date Placeholder 3">
            <a:extLst>
              <a:ext uri="{FF2B5EF4-FFF2-40B4-BE49-F238E27FC236}">
                <a16:creationId xmlns:a16="http://schemas.microsoft.com/office/drawing/2014/main" id="{CF26E7F1-0D68-F9AC-21DE-29CEFD65C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D5C74B-AD62-40AA-999A-150E4FA4F56B}" type="datetimeFigureOut">
              <a:rPr lang="si-LK" smtClean="0"/>
              <a:t>2024-10-20</a:t>
            </a:fld>
            <a:endParaRPr lang="si-LK"/>
          </a:p>
        </p:txBody>
      </p:sp>
      <p:sp>
        <p:nvSpPr>
          <p:cNvPr id="5" name="Footer Placeholder 4">
            <a:extLst>
              <a:ext uri="{FF2B5EF4-FFF2-40B4-BE49-F238E27FC236}">
                <a16:creationId xmlns:a16="http://schemas.microsoft.com/office/drawing/2014/main" id="{2FDCA4B5-E5C3-78BB-0C61-74676DCD9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i-LK"/>
          </a:p>
        </p:txBody>
      </p:sp>
      <p:sp>
        <p:nvSpPr>
          <p:cNvPr id="6" name="Slide Number Placeholder 5">
            <a:extLst>
              <a:ext uri="{FF2B5EF4-FFF2-40B4-BE49-F238E27FC236}">
                <a16:creationId xmlns:a16="http://schemas.microsoft.com/office/drawing/2014/main" id="{951364AE-C0D5-C70A-93BC-930C6F9D4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774011-0C74-4E03-8016-84C745D85483}" type="slidenum">
              <a:rPr lang="si-LK" smtClean="0"/>
              <a:t>‹#›</a:t>
            </a:fld>
            <a:endParaRPr lang="si-LK"/>
          </a:p>
        </p:txBody>
      </p:sp>
    </p:spTree>
    <p:extLst>
      <p:ext uri="{BB962C8B-B14F-4D97-AF65-F5344CB8AC3E}">
        <p14:creationId xmlns:p14="http://schemas.microsoft.com/office/powerpoint/2010/main" val="2866610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i-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6327-237F-E552-CFA5-3283112D0F48}"/>
              </a:ext>
            </a:extLst>
          </p:cNvPr>
          <p:cNvSpPr>
            <a:spLocks noGrp="1"/>
          </p:cNvSpPr>
          <p:nvPr>
            <p:ph type="ctrTitle"/>
          </p:nvPr>
        </p:nvSpPr>
        <p:spPr>
          <a:xfrm>
            <a:off x="1524000" y="626817"/>
            <a:ext cx="9144000" cy="1835029"/>
          </a:xfrm>
        </p:spPr>
        <p:txBody>
          <a:bodyPr>
            <a:noAutofit/>
          </a:bodyPr>
          <a:lstStyle/>
          <a:p>
            <a:r>
              <a:rPr lang="en-US" sz="5400" b="1" dirty="0">
                <a:solidFill>
                  <a:schemeClr val="accent5"/>
                </a:solidFill>
              </a:rPr>
              <a:t>Real Estate Market Analysis Sydney &amp; Melbourne</a:t>
            </a:r>
            <a:endParaRPr lang="si-LK" sz="5400" b="1" dirty="0">
              <a:solidFill>
                <a:schemeClr val="accent5"/>
              </a:solidFill>
            </a:endParaRPr>
          </a:p>
        </p:txBody>
      </p:sp>
      <p:sp>
        <p:nvSpPr>
          <p:cNvPr id="3" name="Subtitle 2">
            <a:extLst>
              <a:ext uri="{FF2B5EF4-FFF2-40B4-BE49-F238E27FC236}">
                <a16:creationId xmlns:a16="http://schemas.microsoft.com/office/drawing/2014/main" id="{5B955BAF-BDF0-9ED8-2758-B884B3AB5826}"/>
              </a:ext>
            </a:extLst>
          </p:cNvPr>
          <p:cNvSpPr>
            <a:spLocks noGrp="1"/>
          </p:cNvSpPr>
          <p:nvPr>
            <p:ph type="subTitle" idx="1"/>
          </p:nvPr>
        </p:nvSpPr>
        <p:spPr>
          <a:xfrm>
            <a:off x="1324807" y="5021771"/>
            <a:ext cx="9144000" cy="1655762"/>
          </a:xfrm>
        </p:spPr>
        <p:txBody>
          <a:bodyPr>
            <a:normAutofit/>
          </a:bodyPr>
          <a:lstStyle/>
          <a:p>
            <a:r>
              <a:rPr lang="en-US" sz="3600" b="1" dirty="0"/>
              <a:t>STAT 31631</a:t>
            </a:r>
          </a:p>
          <a:p>
            <a:r>
              <a:rPr lang="en-US" sz="3600" b="1" dirty="0"/>
              <a:t>Statistical Modelling Project</a:t>
            </a:r>
            <a:endParaRPr lang="si-LK" sz="3600" b="1" dirty="0"/>
          </a:p>
        </p:txBody>
      </p:sp>
      <p:sp>
        <p:nvSpPr>
          <p:cNvPr id="4" name="TextBox 3">
            <a:extLst>
              <a:ext uri="{FF2B5EF4-FFF2-40B4-BE49-F238E27FC236}">
                <a16:creationId xmlns:a16="http://schemas.microsoft.com/office/drawing/2014/main" id="{4CB60720-4C09-031E-98C3-C323042FA3CD}"/>
              </a:ext>
            </a:extLst>
          </p:cNvPr>
          <p:cNvSpPr txBox="1"/>
          <p:nvPr/>
        </p:nvSpPr>
        <p:spPr>
          <a:xfrm>
            <a:off x="4896501" y="5750004"/>
            <a:ext cx="2000612" cy="1107996"/>
          </a:xfrm>
          <a:prstGeom prst="rect">
            <a:avLst/>
          </a:prstGeom>
          <a:noFill/>
        </p:spPr>
        <p:txBody>
          <a:bodyPr wrap="none" rtlCol="0">
            <a:spAutoFit/>
          </a:bodyPr>
          <a:lstStyle/>
          <a:p>
            <a:endParaRPr lang="en-US" sz="2400" b="1" dirty="0"/>
          </a:p>
          <a:p>
            <a:r>
              <a:rPr lang="en-US" sz="2400" b="1" dirty="0"/>
              <a:t>Group No: 11</a:t>
            </a:r>
          </a:p>
          <a:p>
            <a:endParaRPr lang="si-LK" dirty="0"/>
          </a:p>
        </p:txBody>
      </p:sp>
    </p:spTree>
    <p:extLst>
      <p:ext uri="{BB962C8B-B14F-4D97-AF65-F5344CB8AC3E}">
        <p14:creationId xmlns:p14="http://schemas.microsoft.com/office/powerpoint/2010/main" val="3640629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401F5A-0423-1CEF-75C9-AEE93694397B}"/>
              </a:ext>
            </a:extLst>
          </p:cNvPr>
          <p:cNvSpPr>
            <a:spLocks noGrp="1"/>
          </p:cNvSpPr>
          <p:nvPr>
            <p:ph type="subTitle" idx="1"/>
          </p:nvPr>
        </p:nvSpPr>
        <p:spPr>
          <a:xfrm>
            <a:off x="984738" y="407963"/>
            <a:ext cx="10222524" cy="5936566"/>
          </a:xfrm>
        </p:spPr>
        <p:txBody>
          <a:bodyPr/>
          <a:lstStyle/>
          <a:p>
            <a:pPr algn="l"/>
            <a:r>
              <a:rPr lang="en-US" sz="3200" b="1" dirty="0">
                <a:solidFill>
                  <a:schemeClr val="accent1"/>
                </a:solidFill>
              </a:rPr>
              <a:t>4) Feature Engineering</a:t>
            </a:r>
          </a:p>
          <a:p>
            <a:pPr algn="l"/>
            <a:endParaRPr lang="en-US" sz="3200" b="1" dirty="0">
              <a:solidFill>
                <a:schemeClr val="accent1"/>
              </a:solidFill>
            </a:endParaRPr>
          </a:p>
          <a:p>
            <a:pPr marL="342900" indent="-342900" algn="l">
              <a:buFont typeface="Arial" panose="020B0604020202020204" pitchFamily="34" charset="0"/>
              <a:buChar char="•"/>
            </a:pPr>
            <a:r>
              <a:rPr lang="en-US" b="1" dirty="0"/>
              <a:t>Derived Features</a:t>
            </a:r>
            <a:r>
              <a:rPr lang="en-US" dirty="0"/>
              <a:t>: Property and renovation age.</a:t>
            </a:r>
          </a:p>
          <a:p>
            <a:pPr marL="342900" indent="-342900" algn="l">
              <a:buFont typeface="Arial" panose="020B0604020202020204" pitchFamily="34" charset="0"/>
              <a:buChar char="•"/>
            </a:pPr>
            <a:r>
              <a:rPr lang="en-US" b="1" dirty="0"/>
              <a:t>Categorical Encoding</a:t>
            </a:r>
            <a:r>
              <a:rPr lang="en-US" dirty="0"/>
              <a:t>: One-hot or label encoding for variables like City, </a:t>
            </a:r>
            <a:r>
              <a:rPr lang="en-US" dirty="0" err="1"/>
              <a:t>Statezip</a:t>
            </a:r>
            <a:r>
              <a:rPr lang="en-US" dirty="0"/>
              <a:t>.</a:t>
            </a:r>
          </a:p>
          <a:p>
            <a:endParaRPr lang="en-US" dirty="0"/>
          </a:p>
        </p:txBody>
      </p:sp>
      <p:pic>
        <p:nvPicPr>
          <p:cNvPr id="5" name="Picture 4">
            <a:extLst>
              <a:ext uri="{FF2B5EF4-FFF2-40B4-BE49-F238E27FC236}">
                <a16:creationId xmlns:a16="http://schemas.microsoft.com/office/drawing/2014/main" id="{C21D20E5-EA16-3547-B44B-01F317444858}"/>
              </a:ext>
            </a:extLst>
          </p:cNvPr>
          <p:cNvPicPr>
            <a:picLocks noChangeAspect="1"/>
          </p:cNvPicPr>
          <p:nvPr/>
        </p:nvPicPr>
        <p:blipFill>
          <a:blip r:embed="rId2"/>
          <a:stretch>
            <a:fillRect/>
          </a:stretch>
        </p:blipFill>
        <p:spPr>
          <a:xfrm>
            <a:off x="778715" y="2989642"/>
            <a:ext cx="10634569" cy="1807181"/>
          </a:xfrm>
          <a:prstGeom prst="rect">
            <a:avLst/>
          </a:prstGeom>
        </p:spPr>
      </p:pic>
    </p:spTree>
    <p:extLst>
      <p:ext uri="{BB962C8B-B14F-4D97-AF65-F5344CB8AC3E}">
        <p14:creationId xmlns:p14="http://schemas.microsoft.com/office/powerpoint/2010/main" val="292296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D69395-03C6-3635-6C8F-3464217CFD43}"/>
              </a:ext>
            </a:extLst>
          </p:cNvPr>
          <p:cNvSpPr>
            <a:spLocks noGrp="1"/>
          </p:cNvSpPr>
          <p:nvPr>
            <p:ph type="subTitle" idx="1"/>
          </p:nvPr>
        </p:nvSpPr>
        <p:spPr>
          <a:xfrm>
            <a:off x="205911" y="284201"/>
            <a:ext cx="9144000" cy="4976446"/>
          </a:xfrm>
        </p:spPr>
        <p:txBody>
          <a:bodyPr>
            <a:normAutofit/>
          </a:bodyPr>
          <a:lstStyle/>
          <a:p>
            <a:pPr algn="l"/>
            <a:r>
              <a:rPr lang="en-US" sz="3200" b="1" dirty="0">
                <a:solidFill>
                  <a:schemeClr val="accent1"/>
                </a:solidFill>
              </a:rPr>
              <a:t>5) Regression Analysis</a:t>
            </a:r>
            <a:endParaRPr lang="en-US" sz="3200" dirty="0">
              <a:solidFill>
                <a:schemeClr val="accent1"/>
              </a:solidFill>
            </a:endParaRPr>
          </a:p>
          <a:p>
            <a:pPr algn="l">
              <a:buFont typeface="Arial" panose="020B0604020202020204" pitchFamily="34" charset="0"/>
              <a:buChar char="•"/>
            </a:pPr>
            <a:r>
              <a:rPr lang="en-US" b="1" dirty="0"/>
              <a:t>Model Selection</a:t>
            </a:r>
            <a:r>
              <a:rPr lang="en-US" dirty="0"/>
              <a:t>: Linear, Multiple Regression, Lasso, Ridge.</a:t>
            </a:r>
          </a:p>
          <a:p>
            <a:pPr algn="l"/>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US" b="1" dirty="0"/>
          </a:p>
          <a:p>
            <a:pPr algn="l">
              <a:buFont typeface="Arial" panose="020B0604020202020204" pitchFamily="34" charset="0"/>
              <a:buChar char="•"/>
            </a:pPr>
            <a:endParaRPr lang="en-US" b="1" dirty="0"/>
          </a:p>
          <a:p>
            <a:pPr algn="l">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5E8B7D3E-A133-03BE-B868-312C1A32EB2F}"/>
              </a:ext>
            </a:extLst>
          </p:cNvPr>
          <p:cNvPicPr>
            <a:picLocks noChangeAspect="1"/>
          </p:cNvPicPr>
          <p:nvPr/>
        </p:nvPicPr>
        <p:blipFill>
          <a:blip r:embed="rId2"/>
          <a:stretch>
            <a:fillRect/>
          </a:stretch>
        </p:blipFill>
        <p:spPr>
          <a:xfrm>
            <a:off x="750490" y="1289074"/>
            <a:ext cx="4183197" cy="1343825"/>
          </a:xfrm>
          <a:prstGeom prst="rect">
            <a:avLst/>
          </a:prstGeom>
        </p:spPr>
      </p:pic>
      <p:pic>
        <p:nvPicPr>
          <p:cNvPr id="7" name="Picture 6">
            <a:extLst>
              <a:ext uri="{FF2B5EF4-FFF2-40B4-BE49-F238E27FC236}">
                <a16:creationId xmlns:a16="http://schemas.microsoft.com/office/drawing/2014/main" id="{3FD95A78-D47B-4A97-93D4-F54508540479}"/>
              </a:ext>
            </a:extLst>
          </p:cNvPr>
          <p:cNvPicPr>
            <a:picLocks noChangeAspect="1"/>
          </p:cNvPicPr>
          <p:nvPr/>
        </p:nvPicPr>
        <p:blipFill>
          <a:blip r:embed="rId3"/>
          <a:stretch>
            <a:fillRect/>
          </a:stretch>
        </p:blipFill>
        <p:spPr>
          <a:xfrm>
            <a:off x="205911" y="2790414"/>
            <a:ext cx="4989400" cy="3783385"/>
          </a:xfrm>
          <a:prstGeom prst="rect">
            <a:avLst/>
          </a:prstGeom>
        </p:spPr>
      </p:pic>
      <p:pic>
        <p:nvPicPr>
          <p:cNvPr id="9" name="Picture 8">
            <a:extLst>
              <a:ext uri="{FF2B5EF4-FFF2-40B4-BE49-F238E27FC236}">
                <a16:creationId xmlns:a16="http://schemas.microsoft.com/office/drawing/2014/main" id="{71A26A3E-7818-4BE7-9C44-2E558832A7BB}"/>
              </a:ext>
            </a:extLst>
          </p:cNvPr>
          <p:cNvPicPr>
            <a:picLocks noChangeAspect="1"/>
          </p:cNvPicPr>
          <p:nvPr/>
        </p:nvPicPr>
        <p:blipFill>
          <a:blip r:embed="rId4"/>
          <a:stretch>
            <a:fillRect/>
          </a:stretch>
        </p:blipFill>
        <p:spPr>
          <a:xfrm>
            <a:off x="6479604" y="1281247"/>
            <a:ext cx="4081397" cy="1276096"/>
          </a:xfrm>
          <a:prstGeom prst="rect">
            <a:avLst/>
          </a:prstGeom>
        </p:spPr>
      </p:pic>
      <p:pic>
        <p:nvPicPr>
          <p:cNvPr id="11" name="Picture 10">
            <a:extLst>
              <a:ext uri="{FF2B5EF4-FFF2-40B4-BE49-F238E27FC236}">
                <a16:creationId xmlns:a16="http://schemas.microsoft.com/office/drawing/2014/main" id="{CB75B483-D0CA-AA4C-B66D-E24B77C8DD8D}"/>
              </a:ext>
            </a:extLst>
          </p:cNvPr>
          <p:cNvPicPr>
            <a:picLocks noChangeAspect="1"/>
          </p:cNvPicPr>
          <p:nvPr/>
        </p:nvPicPr>
        <p:blipFill>
          <a:blip r:embed="rId5"/>
          <a:stretch>
            <a:fillRect/>
          </a:stretch>
        </p:blipFill>
        <p:spPr>
          <a:xfrm>
            <a:off x="6025603" y="2632899"/>
            <a:ext cx="4989400" cy="3979400"/>
          </a:xfrm>
          <a:prstGeom prst="rect">
            <a:avLst/>
          </a:prstGeom>
        </p:spPr>
      </p:pic>
    </p:spTree>
    <p:extLst>
      <p:ext uri="{BB962C8B-B14F-4D97-AF65-F5344CB8AC3E}">
        <p14:creationId xmlns:p14="http://schemas.microsoft.com/office/powerpoint/2010/main" val="399187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C82FC-A97E-3FD3-39C7-B01FF1E19FDC}"/>
              </a:ext>
            </a:extLst>
          </p:cNvPr>
          <p:cNvSpPr>
            <a:spLocks noGrp="1"/>
          </p:cNvSpPr>
          <p:nvPr>
            <p:ph type="subTitle" idx="1"/>
          </p:nvPr>
        </p:nvSpPr>
        <p:spPr>
          <a:xfrm>
            <a:off x="140677" y="126609"/>
            <a:ext cx="11394831" cy="6217920"/>
          </a:xfrm>
        </p:spPr>
        <p:txBody>
          <a:bodyPr/>
          <a:lstStyle/>
          <a:p>
            <a:pPr algn="l"/>
            <a:r>
              <a:rPr lang="en-US" sz="3200" b="1" dirty="0">
                <a:solidFill>
                  <a:schemeClr val="accent1"/>
                </a:solidFill>
              </a:rPr>
              <a:t>Regression Analysis</a:t>
            </a:r>
            <a:endParaRPr lang="en-US" sz="3200" dirty="0">
              <a:solidFill>
                <a:schemeClr val="accent1"/>
              </a:solidFill>
            </a:endParaRPr>
          </a:p>
          <a:p>
            <a:pPr marL="342900" indent="-342900" algn="l">
              <a:buFont typeface="Arial" panose="020B0604020202020204" pitchFamily="34" charset="0"/>
              <a:buChar char="•"/>
            </a:pPr>
            <a:r>
              <a:rPr lang="en-US" b="1" dirty="0"/>
              <a:t>Training &amp; Evaluation</a:t>
            </a:r>
            <a:r>
              <a:rPr lang="en-US" dirty="0"/>
              <a:t>: R-squared, CP, BIC, MSE to assess model performance.</a:t>
            </a:r>
          </a:p>
          <a:p>
            <a:endParaRPr lang="en-US" dirty="0"/>
          </a:p>
        </p:txBody>
      </p:sp>
      <p:pic>
        <p:nvPicPr>
          <p:cNvPr id="5" name="Picture 4">
            <a:extLst>
              <a:ext uri="{FF2B5EF4-FFF2-40B4-BE49-F238E27FC236}">
                <a16:creationId xmlns:a16="http://schemas.microsoft.com/office/drawing/2014/main" id="{939CD326-B1F6-8A2A-85B3-C553D8C72EE2}"/>
              </a:ext>
            </a:extLst>
          </p:cNvPr>
          <p:cNvPicPr>
            <a:picLocks noChangeAspect="1"/>
          </p:cNvPicPr>
          <p:nvPr/>
        </p:nvPicPr>
        <p:blipFill>
          <a:blip r:embed="rId2"/>
          <a:stretch>
            <a:fillRect/>
          </a:stretch>
        </p:blipFill>
        <p:spPr>
          <a:xfrm>
            <a:off x="2796594" y="1125417"/>
            <a:ext cx="6082995" cy="2968735"/>
          </a:xfrm>
          <a:prstGeom prst="rect">
            <a:avLst/>
          </a:prstGeom>
        </p:spPr>
      </p:pic>
      <p:sp>
        <p:nvSpPr>
          <p:cNvPr id="4" name="TextBox 3">
            <a:extLst>
              <a:ext uri="{FF2B5EF4-FFF2-40B4-BE49-F238E27FC236}">
                <a16:creationId xmlns:a16="http://schemas.microsoft.com/office/drawing/2014/main" id="{399A1B80-A512-6F6B-4D16-58B07F91F5F6}"/>
              </a:ext>
            </a:extLst>
          </p:cNvPr>
          <p:cNvSpPr txBox="1"/>
          <p:nvPr/>
        </p:nvSpPr>
        <p:spPr>
          <a:xfrm>
            <a:off x="0" y="3995678"/>
            <a:ext cx="12192000" cy="2862322"/>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accent5">
                    <a:lumMod val="50000"/>
                  </a:schemeClr>
                </a:solidFill>
              </a:rPr>
              <a:t>Residual standard error: 325400, indicating the typical deviation of the observed price from the predicted price.</a:t>
            </a:r>
          </a:p>
          <a:p>
            <a:pPr marL="342900" indent="-342900">
              <a:buFont typeface="Arial" panose="020B0604020202020204" pitchFamily="34" charset="0"/>
              <a:buChar char="•"/>
            </a:pPr>
            <a:r>
              <a:rPr lang="en-US" sz="2000" b="1" dirty="0">
                <a:solidFill>
                  <a:schemeClr val="accent5">
                    <a:lumMod val="50000"/>
                  </a:schemeClr>
                </a:solidFill>
              </a:rPr>
              <a:t>R-squared: 0.4233, meaning the model explains about 42.33% of the variance in house prices. This indicates a moderate fit, meaning other factors not included in the model could also explain price variations. </a:t>
            </a:r>
          </a:p>
          <a:p>
            <a:pPr marL="342900" indent="-342900">
              <a:buFont typeface="Arial" panose="020B0604020202020204" pitchFamily="34" charset="0"/>
              <a:buChar char="•"/>
            </a:pPr>
            <a:r>
              <a:rPr lang="en-US" sz="2000" b="1" dirty="0">
                <a:solidFill>
                  <a:schemeClr val="accent5">
                    <a:lumMod val="50000"/>
                  </a:schemeClr>
                </a:solidFill>
              </a:rPr>
              <a:t>Adjusted R-squared: 0.4304, which adjusts the R-squared value for the number of predictors in the model. </a:t>
            </a:r>
          </a:p>
          <a:p>
            <a:pPr marL="342900" indent="-342900">
              <a:buFont typeface="Arial" panose="020B0604020202020204" pitchFamily="34" charset="0"/>
              <a:buChar char="•"/>
            </a:pPr>
            <a:r>
              <a:rPr lang="en-US" sz="2000" b="1" dirty="0">
                <a:solidFill>
                  <a:schemeClr val="accent5">
                    <a:lumMod val="50000"/>
                  </a:schemeClr>
                </a:solidFill>
              </a:rPr>
              <a:t>F-statistic: 225.8 on 11 and 3261 DF, with a p-value &lt; 2.2e-16, indicating that the overall model is statistically significant. </a:t>
            </a:r>
          </a:p>
        </p:txBody>
      </p:sp>
    </p:spTree>
    <p:extLst>
      <p:ext uri="{BB962C8B-B14F-4D97-AF65-F5344CB8AC3E}">
        <p14:creationId xmlns:p14="http://schemas.microsoft.com/office/powerpoint/2010/main" val="333783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87BA8C-4953-7808-CB7B-319260771E2A}"/>
              </a:ext>
            </a:extLst>
          </p:cNvPr>
          <p:cNvSpPr>
            <a:spLocks noGrp="1"/>
          </p:cNvSpPr>
          <p:nvPr>
            <p:ph type="subTitle" idx="1"/>
          </p:nvPr>
        </p:nvSpPr>
        <p:spPr>
          <a:xfrm>
            <a:off x="506437" y="225083"/>
            <a:ext cx="11099409" cy="6527409"/>
          </a:xfrm>
        </p:spPr>
        <p:txBody>
          <a:bodyPr/>
          <a:lstStyle/>
          <a:p>
            <a:pPr algn="l"/>
            <a:r>
              <a:rPr lang="en-US" sz="3200" b="1" dirty="0">
                <a:solidFill>
                  <a:schemeClr val="accent1"/>
                </a:solidFill>
              </a:rPr>
              <a:t>Regression Analysis</a:t>
            </a:r>
            <a:endParaRPr lang="en-US" sz="3200" dirty="0">
              <a:solidFill>
                <a:schemeClr val="accent1"/>
              </a:solidFill>
            </a:endParaRPr>
          </a:p>
          <a:p>
            <a:pPr marL="342900" indent="-342900" algn="l">
              <a:buFont typeface="Arial" panose="020B0604020202020204" pitchFamily="34" charset="0"/>
              <a:buChar char="•"/>
            </a:pPr>
            <a:r>
              <a:rPr lang="en-US" b="1" dirty="0"/>
              <a:t>Feature Selection</a:t>
            </a:r>
            <a:r>
              <a:rPr lang="en-US" dirty="0"/>
              <a:t>: Backward elimination, forward selection, regularization.</a:t>
            </a:r>
          </a:p>
          <a:p>
            <a:endParaRPr lang="en-US" dirty="0"/>
          </a:p>
        </p:txBody>
      </p:sp>
      <p:pic>
        <p:nvPicPr>
          <p:cNvPr id="5" name="Picture 4">
            <a:extLst>
              <a:ext uri="{FF2B5EF4-FFF2-40B4-BE49-F238E27FC236}">
                <a16:creationId xmlns:a16="http://schemas.microsoft.com/office/drawing/2014/main" id="{424E4714-0A08-6C51-EB43-DB22CAA0E46A}"/>
              </a:ext>
            </a:extLst>
          </p:cNvPr>
          <p:cNvPicPr>
            <a:picLocks noChangeAspect="1"/>
          </p:cNvPicPr>
          <p:nvPr/>
        </p:nvPicPr>
        <p:blipFill>
          <a:blip r:embed="rId2"/>
          <a:stretch>
            <a:fillRect/>
          </a:stretch>
        </p:blipFill>
        <p:spPr>
          <a:xfrm>
            <a:off x="901043" y="2008098"/>
            <a:ext cx="10310196" cy="1207048"/>
          </a:xfrm>
          <a:prstGeom prst="rect">
            <a:avLst/>
          </a:prstGeom>
        </p:spPr>
      </p:pic>
      <p:sp>
        <p:nvSpPr>
          <p:cNvPr id="4" name="TextBox 3">
            <a:extLst>
              <a:ext uri="{FF2B5EF4-FFF2-40B4-BE49-F238E27FC236}">
                <a16:creationId xmlns:a16="http://schemas.microsoft.com/office/drawing/2014/main" id="{E60AEB3B-541D-EACA-43C9-9C0371B9BF5B}"/>
              </a:ext>
            </a:extLst>
          </p:cNvPr>
          <p:cNvSpPr txBox="1"/>
          <p:nvPr/>
        </p:nvSpPr>
        <p:spPr>
          <a:xfrm>
            <a:off x="586154" y="3670313"/>
            <a:ext cx="10680897" cy="1938992"/>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accent5">
                    <a:lumMod val="50000"/>
                  </a:schemeClr>
                </a:solidFill>
              </a:rPr>
              <a:t>The output suggests that the forward selection process started with an empty model and iteratively added variables that improved the model's fit. The best subset of variables for each model size is presented, allowing you to choose the appropriate number of variables based on your needs (e.g. balancing model complexity and predictive performance) </a:t>
            </a:r>
          </a:p>
        </p:txBody>
      </p:sp>
    </p:spTree>
    <p:extLst>
      <p:ext uri="{BB962C8B-B14F-4D97-AF65-F5344CB8AC3E}">
        <p14:creationId xmlns:p14="http://schemas.microsoft.com/office/powerpoint/2010/main" val="3076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ED2703-7AE3-37D9-6191-FFB970EE1C85}"/>
              </a:ext>
            </a:extLst>
          </p:cNvPr>
          <p:cNvSpPr>
            <a:spLocks noGrp="1" noChangeArrowheads="1"/>
          </p:cNvSpPr>
          <p:nvPr>
            <p:ph type="subTitle" idx="1"/>
          </p:nvPr>
        </p:nvSpPr>
        <p:spPr bwMode="auto">
          <a:xfrm>
            <a:off x="223105" y="174657"/>
            <a:ext cx="990365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accent1"/>
                </a:solidFill>
                <a:effectLst/>
                <a:latin typeface="Arial" panose="020B0604020202020204" pitchFamily="34" charset="0"/>
              </a:rPr>
              <a:t>6) Model Validation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Cross-Validation</a:t>
            </a:r>
            <a:r>
              <a:rPr kumimoji="0" lang="en-US" altLang="en-US" sz="2000" b="0" i="0" u="none" strike="noStrike" cap="none" normalizeH="0" baseline="0" dirty="0">
                <a:ln>
                  <a:noFill/>
                </a:ln>
                <a:solidFill>
                  <a:schemeClr val="tx1"/>
                </a:solidFill>
                <a:effectLst/>
                <a:latin typeface="Arial" panose="020B0604020202020204" pitchFamily="34" charset="0"/>
              </a:rPr>
              <a:t>: K-fold to ensure robustness.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Residual Analysis</a:t>
            </a:r>
            <a:r>
              <a:rPr kumimoji="0" lang="en-US" altLang="en-US" sz="2000" b="0" i="0" u="none" strike="noStrike" cap="none" normalizeH="0" baseline="0" dirty="0">
                <a:ln>
                  <a:noFill/>
                </a:ln>
                <a:solidFill>
                  <a:schemeClr val="tx1"/>
                </a:solidFill>
                <a:effectLst/>
                <a:latin typeface="Arial" panose="020B0604020202020204" pitchFamily="34" charset="0"/>
              </a:rPr>
              <a:t>: Check for homoscedasticity and distribution assumptions.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CA199A5-A37F-4F0E-7F55-C48BC74CA1D6}"/>
              </a:ext>
            </a:extLst>
          </p:cNvPr>
          <p:cNvPicPr>
            <a:picLocks noChangeAspect="1"/>
          </p:cNvPicPr>
          <p:nvPr/>
        </p:nvPicPr>
        <p:blipFill>
          <a:blip r:embed="rId2"/>
          <a:stretch>
            <a:fillRect/>
          </a:stretch>
        </p:blipFill>
        <p:spPr>
          <a:xfrm>
            <a:off x="217294" y="2798081"/>
            <a:ext cx="6654018" cy="956388"/>
          </a:xfrm>
          <a:prstGeom prst="rect">
            <a:avLst/>
          </a:prstGeom>
        </p:spPr>
      </p:pic>
      <p:pic>
        <p:nvPicPr>
          <p:cNvPr id="9" name="Picture 8">
            <a:extLst>
              <a:ext uri="{FF2B5EF4-FFF2-40B4-BE49-F238E27FC236}">
                <a16:creationId xmlns:a16="http://schemas.microsoft.com/office/drawing/2014/main" id="{113ABDF7-6A51-7B57-9C01-3C92C13A82F9}"/>
              </a:ext>
            </a:extLst>
          </p:cNvPr>
          <p:cNvPicPr>
            <a:picLocks noChangeAspect="1"/>
          </p:cNvPicPr>
          <p:nvPr/>
        </p:nvPicPr>
        <p:blipFill>
          <a:blip r:embed="rId3"/>
          <a:stretch>
            <a:fillRect/>
          </a:stretch>
        </p:blipFill>
        <p:spPr>
          <a:xfrm>
            <a:off x="217294" y="1320753"/>
            <a:ext cx="4763479" cy="1432997"/>
          </a:xfrm>
          <a:prstGeom prst="rect">
            <a:avLst/>
          </a:prstGeom>
        </p:spPr>
      </p:pic>
      <p:pic>
        <p:nvPicPr>
          <p:cNvPr id="11" name="Picture 10">
            <a:extLst>
              <a:ext uri="{FF2B5EF4-FFF2-40B4-BE49-F238E27FC236}">
                <a16:creationId xmlns:a16="http://schemas.microsoft.com/office/drawing/2014/main" id="{A3F7ACB0-F100-F726-D02B-350CB704A63A}"/>
              </a:ext>
            </a:extLst>
          </p:cNvPr>
          <p:cNvPicPr>
            <a:picLocks noChangeAspect="1"/>
          </p:cNvPicPr>
          <p:nvPr/>
        </p:nvPicPr>
        <p:blipFill>
          <a:blip r:embed="rId4"/>
          <a:stretch>
            <a:fillRect/>
          </a:stretch>
        </p:blipFill>
        <p:spPr>
          <a:xfrm>
            <a:off x="6962774" y="1368228"/>
            <a:ext cx="5006121" cy="4121544"/>
          </a:xfrm>
          <a:prstGeom prst="rect">
            <a:avLst/>
          </a:prstGeom>
        </p:spPr>
      </p:pic>
      <p:sp>
        <p:nvSpPr>
          <p:cNvPr id="3" name="TextBox 2">
            <a:extLst>
              <a:ext uri="{FF2B5EF4-FFF2-40B4-BE49-F238E27FC236}">
                <a16:creationId xmlns:a16="http://schemas.microsoft.com/office/drawing/2014/main" id="{5B9B4583-4BA3-B98C-7E6D-226BEACEB0FE}"/>
              </a:ext>
            </a:extLst>
          </p:cNvPr>
          <p:cNvSpPr txBox="1"/>
          <p:nvPr/>
        </p:nvSpPr>
        <p:spPr>
          <a:xfrm>
            <a:off x="125832" y="3702492"/>
            <a:ext cx="6745480" cy="3170099"/>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chemeClr val="accent5">
                    <a:lumMod val="50000"/>
                  </a:schemeClr>
                </a:solidFill>
              </a:rPr>
              <a:t>Initial Models (1-3)*: In the early stages, the metrics indicate that simpler models are likely better (lower BIC, higher Adjusted R-squared ). </a:t>
            </a:r>
          </a:p>
          <a:p>
            <a:pPr marL="285750" indent="-285750">
              <a:buFont typeface="Arial" panose="020B0604020202020204" pitchFamily="34" charset="0"/>
              <a:buChar char="•"/>
            </a:pPr>
            <a:r>
              <a:rPr lang="en-US" sz="2000" b="1" dirty="0">
                <a:solidFill>
                  <a:schemeClr val="accent5">
                    <a:lumMod val="50000"/>
                  </a:schemeClr>
                </a:solidFill>
              </a:rPr>
              <a:t>Mid-range Models (3-6)*: The metrics seem to stabilize, with Adjusted R-squared declining, and BIC increasing, possibly indicating diminishing returns from adding more predictors.</a:t>
            </a:r>
          </a:p>
          <a:p>
            <a:pPr marL="285750" indent="-285750">
              <a:buFont typeface="Arial" panose="020B0604020202020204" pitchFamily="34" charset="0"/>
              <a:buChar char="•"/>
            </a:pPr>
            <a:r>
              <a:rPr lang="en-US" sz="2000" b="1" dirty="0">
                <a:solidFill>
                  <a:schemeClr val="accent5">
                    <a:lumMod val="50000"/>
                  </a:schemeClr>
                </a:solidFill>
              </a:rPr>
              <a:t> Complex Models (6-9)*: The metrics suggest that more complex models might be overfitting the data (increasing BIC, and possibly decreasing CP).</a:t>
            </a:r>
          </a:p>
        </p:txBody>
      </p:sp>
    </p:spTree>
    <p:extLst>
      <p:ext uri="{BB962C8B-B14F-4D97-AF65-F5344CB8AC3E}">
        <p14:creationId xmlns:p14="http://schemas.microsoft.com/office/powerpoint/2010/main" val="100605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18A5AB-3CF2-BC8C-D6B8-D29C0D9FF442}"/>
              </a:ext>
            </a:extLst>
          </p:cNvPr>
          <p:cNvSpPr>
            <a:spLocks noGrp="1"/>
          </p:cNvSpPr>
          <p:nvPr>
            <p:ph type="subTitle" idx="1"/>
          </p:nvPr>
        </p:nvSpPr>
        <p:spPr>
          <a:xfrm>
            <a:off x="1237957" y="548640"/>
            <a:ext cx="9430043" cy="4709160"/>
          </a:xfrm>
        </p:spPr>
        <p:txBody>
          <a:bodyPr/>
          <a:lstStyle/>
          <a:p>
            <a:pPr algn="l"/>
            <a:r>
              <a:rPr lang="en-US" sz="3200" b="1" dirty="0">
                <a:solidFill>
                  <a:schemeClr val="accent1"/>
                </a:solidFill>
              </a:rPr>
              <a:t>7) Sensitivity Analysis</a:t>
            </a:r>
          </a:p>
          <a:p>
            <a:pPr marL="342900" indent="-342900" algn="l">
              <a:buFont typeface="Arial" panose="020B0604020202020204" pitchFamily="34" charset="0"/>
              <a:buChar char="•"/>
            </a:pPr>
            <a:r>
              <a:rPr lang="en-US" b="1" dirty="0"/>
              <a:t>Scenario Testing</a:t>
            </a:r>
            <a:r>
              <a:rPr lang="en-US" dirty="0"/>
              <a:t>: Change variables to observe price impacts.</a:t>
            </a:r>
          </a:p>
          <a:p>
            <a:pPr marL="342900" indent="-342900">
              <a:buFont typeface="Arial" panose="020B0604020202020204" pitchFamily="34" charset="0"/>
              <a:buChar char="•"/>
            </a:pPr>
            <a:r>
              <a:rPr lang="en-US" b="1" dirty="0"/>
              <a:t>Elasticity Measurement</a:t>
            </a:r>
            <a:r>
              <a:rPr lang="en-US" dirty="0"/>
              <a:t>: Gauge sensitivity of price to key variables.</a:t>
            </a:r>
          </a:p>
          <a:p>
            <a:endParaRPr lang="en-US" dirty="0"/>
          </a:p>
        </p:txBody>
      </p:sp>
      <p:pic>
        <p:nvPicPr>
          <p:cNvPr id="5" name="Picture 4">
            <a:extLst>
              <a:ext uri="{FF2B5EF4-FFF2-40B4-BE49-F238E27FC236}">
                <a16:creationId xmlns:a16="http://schemas.microsoft.com/office/drawing/2014/main" id="{32B1C539-D070-2149-31F6-67FC3446403A}"/>
              </a:ext>
            </a:extLst>
          </p:cNvPr>
          <p:cNvPicPr>
            <a:picLocks noChangeAspect="1"/>
          </p:cNvPicPr>
          <p:nvPr/>
        </p:nvPicPr>
        <p:blipFill>
          <a:blip r:embed="rId2"/>
          <a:stretch>
            <a:fillRect/>
          </a:stretch>
        </p:blipFill>
        <p:spPr>
          <a:xfrm>
            <a:off x="1367284" y="2292155"/>
            <a:ext cx="9457432" cy="2273690"/>
          </a:xfrm>
          <a:prstGeom prst="rect">
            <a:avLst/>
          </a:prstGeom>
        </p:spPr>
      </p:pic>
    </p:spTree>
    <p:extLst>
      <p:ext uri="{BB962C8B-B14F-4D97-AF65-F5344CB8AC3E}">
        <p14:creationId xmlns:p14="http://schemas.microsoft.com/office/powerpoint/2010/main" val="11465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5DDD-2A71-A74E-3D96-55D18373ABBF}"/>
              </a:ext>
            </a:extLst>
          </p:cNvPr>
          <p:cNvSpPr>
            <a:spLocks noGrp="1"/>
          </p:cNvSpPr>
          <p:nvPr>
            <p:ph type="ctrTitle"/>
          </p:nvPr>
        </p:nvSpPr>
        <p:spPr>
          <a:xfrm>
            <a:off x="1425526" y="281354"/>
            <a:ext cx="9144000" cy="640153"/>
          </a:xfrm>
        </p:spPr>
        <p:txBody>
          <a:bodyPr>
            <a:normAutofit/>
          </a:bodyPr>
          <a:lstStyle/>
          <a:p>
            <a:pPr algn="l"/>
            <a:r>
              <a:rPr lang="en-US" sz="3200" b="1" dirty="0">
                <a:solidFill>
                  <a:schemeClr val="accent1"/>
                </a:solidFill>
              </a:rPr>
              <a:t>Residuals vs Fitted</a:t>
            </a:r>
          </a:p>
        </p:txBody>
      </p:sp>
      <p:pic>
        <p:nvPicPr>
          <p:cNvPr id="4" name="Picture 3">
            <a:extLst>
              <a:ext uri="{FF2B5EF4-FFF2-40B4-BE49-F238E27FC236}">
                <a16:creationId xmlns:a16="http://schemas.microsoft.com/office/drawing/2014/main" id="{9FAB344E-B4C6-D234-5E8C-5BC070A05528}"/>
              </a:ext>
            </a:extLst>
          </p:cNvPr>
          <p:cNvPicPr>
            <a:picLocks noChangeAspect="1"/>
          </p:cNvPicPr>
          <p:nvPr/>
        </p:nvPicPr>
        <p:blipFill>
          <a:blip r:embed="rId2"/>
          <a:stretch>
            <a:fillRect/>
          </a:stretch>
        </p:blipFill>
        <p:spPr>
          <a:xfrm>
            <a:off x="1425526" y="970299"/>
            <a:ext cx="6743866" cy="5606347"/>
          </a:xfrm>
          <a:prstGeom prst="rect">
            <a:avLst/>
          </a:prstGeom>
        </p:spPr>
      </p:pic>
    </p:spTree>
    <p:extLst>
      <p:ext uri="{BB962C8B-B14F-4D97-AF65-F5344CB8AC3E}">
        <p14:creationId xmlns:p14="http://schemas.microsoft.com/office/powerpoint/2010/main" val="287328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3B77-DE87-05FA-CEA0-92DA8B3C109A}"/>
              </a:ext>
            </a:extLst>
          </p:cNvPr>
          <p:cNvSpPr>
            <a:spLocks noGrp="1"/>
          </p:cNvSpPr>
          <p:nvPr>
            <p:ph type="ctrTitle"/>
          </p:nvPr>
        </p:nvSpPr>
        <p:spPr>
          <a:xfrm>
            <a:off x="1524000" y="295409"/>
            <a:ext cx="9144000" cy="820202"/>
          </a:xfrm>
        </p:spPr>
        <p:txBody>
          <a:bodyPr>
            <a:normAutofit/>
          </a:bodyPr>
          <a:lstStyle/>
          <a:p>
            <a:pPr algn="l"/>
            <a:r>
              <a:rPr lang="en-US" sz="3200" b="1" dirty="0">
                <a:solidFill>
                  <a:schemeClr val="accent1"/>
                </a:solidFill>
              </a:rPr>
              <a:t>Q-Q Residuals</a:t>
            </a:r>
          </a:p>
        </p:txBody>
      </p:sp>
      <p:pic>
        <p:nvPicPr>
          <p:cNvPr id="5" name="Picture 4">
            <a:extLst>
              <a:ext uri="{FF2B5EF4-FFF2-40B4-BE49-F238E27FC236}">
                <a16:creationId xmlns:a16="http://schemas.microsoft.com/office/drawing/2014/main" id="{5562129E-2B10-D7E5-D337-B7F362AF4CDE}"/>
              </a:ext>
            </a:extLst>
          </p:cNvPr>
          <p:cNvPicPr>
            <a:picLocks noChangeAspect="1"/>
          </p:cNvPicPr>
          <p:nvPr/>
        </p:nvPicPr>
        <p:blipFill>
          <a:blip r:embed="rId2"/>
          <a:stretch>
            <a:fillRect/>
          </a:stretch>
        </p:blipFill>
        <p:spPr>
          <a:xfrm>
            <a:off x="1620865" y="1115611"/>
            <a:ext cx="5056454" cy="926746"/>
          </a:xfrm>
          <a:prstGeom prst="rect">
            <a:avLst/>
          </a:prstGeom>
        </p:spPr>
      </p:pic>
      <p:pic>
        <p:nvPicPr>
          <p:cNvPr id="7" name="Picture 6">
            <a:extLst>
              <a:ext uri="{FF2B5EF4-FFF2-40B4-BE49-F238E27FC236}">
                <a16:creationId xmlns:a16="http://schemas.microsoft.com/office/drawing/2014/main" id="{BAD610CA-BBAB-6AED-AB61-3A9B1F8F3ABE}"/>
              </a:ext>
            </a:extLst>
          </p:cNvPr>
          <p:cNvPicPr>
            <a:picLocks noChangeAspect="1"/>
          </p:cNvPicPr>
          <p:nvPr/>
        </p:nvPicPr>
        <p:blipFill>
          <a:blip r:embed="rId3"/>
          <a:stretch>
            <a:fillRect/>
          </a:stretch>
        </p:blipFill>
        <p:spPr>
          <a:xfrm>
            <a:off x="1620865" y="2085928"/>
            <a:ext cx="6665006" cy="4476663"/>
          </a:xfrm>
          <a:prstGeom prst="rect">
            <a:avLst/>
          </a:prstGeom>
        </p:spPr>
      </p:pic>
    </p:spTree>
    <p:extLst>
      <p:ext uri="{BB962C8B-B14F-4D97-AF65-F5344CB8AC3E}">
        <p14:creationId xmlns:p14="http://schemas.microsoft.com/office/powerpoint/2010/main" val="1080398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3148-05C3-6DAF-382F-ED2C3C8D343C}"/>
              </a:ext>
            </a:extLst>
          </p:cNvPr>
          <p:cNvSpPr>
            <a:spLocks noGrp="1"/>
          </p:cNvSpPr>
          <p:nvPr>
            <p:ph type="ctrTitle"/>
          </p:nvPr>
        </p:nvSpPr>
        <p:spPr>
          <a:xfrm>
            <a:off x="1524000" y="299047"/>
            <a:ext cx="9144000" cy="768071"/>
          </a:xfrm>
        </p:spPr>
        <p:txBody>
          <a:bodyPr>
            <a:normAutofit/>
          </a:bodyPr>
          <a:lstStyle/>
          <a:p>
            <a:pPr algn="l"/>
            <a:r>
              <a:rPr lang="en-US" sz="3200" b="1" dirty="0">
                <a:solidFill>
                  <a:schemeClr val="accent1"/>
                </a:solidFill>
              </a:rPr>
              <a:t>Scale Location</a:t>
            </a:r>
          </a:p>
        </p:txBody>
      </p:sp>
      <p:pic>
        <p:nvPicPr>
          <p:cNvPr id="5" name="Picture 4">
            <a:extLst>
              <a:ext uri="{FF2B5EF4-FFF2-40B4-BE49-F238E27FC236}">
                <a16:creationId xmlns:a16="http://schemas.microsoft.com/office/drawing/2014/main" id="{86FDF6C2-320D-FAB6-11DC-9515EAC6C23F}"/>
              </a:ext>
            </a:extLst>
          </p:cNvPr>
          <p:cNvPicPr>
            <a:picLocks noChangeAspect="1"/>
          </p:cNvPicPr>
          <p:nvPr/>
        </p:nvPicPr>
        <p:blipFill>
          <a:blip r:embed="rId2"/>
          <a:stretch>
            <a:fillRect/>
          </a:stretch>
        </p:blipFill>
        <p:spPr>
          <a:xfrm>
            <a:off x="1742850" y="1162028"/>
            <a:ext cx="4992463" cy="768071"/>
          </a:xfrm>
          <a:prstGeom prst="rect">
            <a:avLst/>
          </a:prstGeom>
        </p:spPr>
      </p:pic>
      <p:pic>
        <p:nvPicPr>
          <p:cNvPr id="7" name="Picture 6">
            <a:extLst>
              <a:ext uri="{FF2B5EF4-FFF2-40B4-BE49-F238E27FC236}">
                <a16:creationId xmlns:a16="http://schemas.microsoft.com/office/drawing/2014/main" id="{4A1A82CA-4762-98FC-F533-289DC06BEDE3}"/>
              </a:ext>
            </a:extLst>
          </p:cNvPr>
          <p:cNvPicPr>
            <a:picLocks noChangeAspect="1"/>
          </p:cNvPicPr>
          <p:nvPr/>
        </p:nvPicPr>
        <p:blipFill>
          <a:blip r:embed="rId3"/>
          <a:stretch>
            <a:fillRect/>
          </a:stretch>
        </p:blipFill>
        <p:spPr>
          <a:xfrm>
            <a:off x="1742850" y="2031869"/>
            <a:ext cx="6768104" cy="4527084"/>
          </a:xfrm>
          <a:prstGeom prst="rect">
            <a:avLst/>
          </a:prstGeom>
        </p:spPr>
      </p:pic>
    </p:spTree>
    <p:extLst>
      <p:ext uri="{BB962C8B-B14F-4D97-AF65-F5344CB8AC3E}">
        <p14:creationId xmlns:p14="http://schemas.microsoft.com/office/powerpoint/2010/main" val="68349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5D05-67C3-6A39-CC75-96CAB7547D67}"/>
              </a:ext>
            </a:extLst>
          </p:cNvPr>
          <p:cNvSpPr>
            <a:spLocks noGrp="1"/>
          </p:cNvSpPr>
          <p:nvPr>
            <p:ph type="title"/>
          </p:nvPr>
        </p:nvSpPr>
        <p:spPr/>
        <p:txBody>
          <a:bodyPr>
            <a:normAutofit/>
          </a:bodyPr>
          <a:lstStyle/>
          <a:p>
            <a:pPr algn="ctr"/>
            <a:r>
              <a:rPr lang="en-US" sz="6600" b="1" dirty="0">
                <a:solidFill>
                  <a:schemeClr val="accent5"/>
                </a:solidFill>
              </a:rPr>
              <a:t>Results and Discussion</a:t>
            </a:r>
            <a:endParaRPr lang="si-LK" sz="6600" b="1" dirty="0">
              <a:solidFill>
                <a:schemeClr val="accent5"/>
              </a:solidFill>
            </a:endParaRPr>
          </a:p>
        </p:txBody>
      </p:sp>
      <p:sp>
        <p:nvSpPr>
          <p:cNvPr id="3" name="Content Placeholder 2">
            <a:extLst>
              <a:ext uri="{FF2B5EF4-FFF2-40B4-BE49-F238E27FC236}">
                <a16:creationId xmlns:a16="http://schemas.microsoft.com/office/drawing/2014/main" id="{5721358E-31CC-2C17-CA00-C9120A521502}"/>
              </a:ext>
            </a:extLst>
          </p:cNvPr>
          <p:cNvSpPr>
            <a:spLocks noGrp="1"/>
          </p:cNvSpPr>
          <p:nvPr>
            <p:ph idx="1"/>
          </p:nvPr>
        </p:nvSpPr>
        <p:spPr>
          <a:xfrm>
            <a:off x="838200" y="1488001"/>
            <a:ext cx="10515600" cy="5103348"/>
          </a:xfrm>
        </p:spPr>
        <p:txBody>
          <a:bodyPr>
            <a:normAutofit/>
          </a:bodyPr>
          <a:lstStyle/>
          <a:p>
            <a:r>
              <a:rPr lang="en-US" b="1" dirty="0"/>
              <a:t>Key Predictors</a:t>
            </a:r>
            <a:r>
              <a:rPr lang="en-US" dirty="0"/>
              <a:t>: Significant variables include </a:t>
            </a:r>
            <a:r>
              <a:rPr lang="en-US" dirty="0" err="1"/>
              <a:t>Sqft</a:t>
            </a:r>
            <a:r>
              <a:rPr lang="en-US" dirty="0"/>
              <a:t> Living, Bathrooms, Waterfront, and View.</a:t>
            </a:r>
          </a:p>
          <a:p>
            <a:r>
              <a:rPr lang="en-US" b="1" dirty="0"/>
              <a:t>Model Performance</a:t>
            </a:r>
            <a:r>
              <a:rPr lang="en-US" dirty="0"/>
              <a:t>: The model explained about </a:t>
            </a:r>
            <a:r>
              <a:rPr lang="en-US" b="1" dirty="0"/>
              <a:t>42-43%</a:t>
            </a:r>
            <a:r>
              <a:rPr lang="en-US" dirty="0"/>
              <a:t> of the variance in prices, indicating other unmeasured factors at play.</a:t>
            </a:r>
          </a:p>
          <a:p>
            <a:r>
              <a:rPr lang="en-US" b="1" dirty="0"/>
              <a:t>Issues Identified</a:t>
            </a:r>
            <a:r>
              <a:rPr lang="en-US" dirty="0"/>
              <a:t>: Presence of heteroscedasticity and non-normal residuals suggests linear regression may not be the ideal model.</a:t>
            </a:r>
          </a:p>
          <a:p>
            <a:r>
              <a:rPr lang="en-US" b="1" dirty="0"/>
              <a:t>Future Directions</a:t>
            </a:r>
            <a:r>
              <a:rPr lang="en-US" dirty="0"/>
              <a:t>:</a:t>
            </a:r>
          </a:p>
          <a:p>
            <a:pPr lvl="1"/>
            <a:r>
              <a:rPr lang="en-US" dirty="0"/>
              <a:t>Explore </a:t>
            </a:r>
            <a:r>
              <a:rPr lang="en-US" b="1" dirty="0"/>
              <a:t>non-linear models</a:t>
            </a:r>
            <a:r>
              <a:rPr lang="en-US" dirty="0"/>
              <a:t> or machine learning techniques (e.g., random forests, gradient boosting) for better performance.</a:t>
            </a:r>
          </a:p>
          <a:p>
            <a:pPr lvl="1"/>
            <a:r>
              <a:rPr lang="en-US" dirty="0"/>
              <a:t>Improve by adding more predictors, addressing non-linearity, or incorporating external economic indicators.</a:t>
            </a:r>
          </a:p>
          <a:p>
            <a:endParaRPr lang="si-LK" dirty="0"/>
          </a:p>
        </p:txBody>
      </p:sp>
    </p:spTree>
    <p:extLst>
      <p:ext uri="{BB962C8B-B14F-4D97-AF65-F5344CB8AC3E}">
        <p14:creationId xmlns:p14="http://schemas.microsoft.com/office/powerpoint/2010/main" val="172892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68BE-3EEA-FB83-CE55-A466E95345F7}"/>
              </a:ext>
            </a:extLst>
          </p:cNvPr>
          <p:cNvSpPr>
            <a:spLocks noGrp="1"/>
          </p:cNvSpPr>
          <p:nvPr>
            <p:ph type="title"/>
          </p:nvPr>
        </p:nvSpPr>
        <p:spPr/>
        <p:txBody>
          <a:bodyPr>
            <a:normAutofit/>
          </a:bodyPr>
          <a:lstStyle/>
          <a:p>
            <a:pPr algn="ctr"/>
            <a:r>
              <a:rPr lang="en-US" sz="6600" b="1" dirty="0">
                <a:solidFill>
                  <a:schemeClr val="accent5"/>
                </a:solidFill>
              </a:rPr>
              <a:t>Group Members</a:t>
            </a:r>
          </a:p>
        </p:txBody>
      </p:sp>
      <p:sp>
        <p:nvSpPr>
          <p:cNvPr id="3" name="Content Placeholder 2">
            <a:extLst>
              <a:ext uri="{FF2B5EF4-FFF2-40B4-BE49-F238E27FC236}">
                <a16:creationId xmlns:a16="http://schemas.microsoft.com/office/drawing/2014/main" id="{BF6A9AE6-8DCB-1F20-053D-6FEF8B044E9B}"/>
              </a:ext>
            </a:extLst>
          </p:cNvPr>
          <p:cNvSpPr>
            <a:spLocks noGrp="1"/>
          </p:cNvSpPr>
          <p:nvPr>
            <p:ph idx="1"/>
          </p:nvPr>
        </p:nvSpPr>
        <p:spPr/>
        <p:txBody>
          <a:bodyPr>
            <a:normAutofit lnSpcReduction="10000"/>
          </a:bodyPr>
          <a:lstStyle/>
          <a:p>
            <a:r>
              <a:rPr lang="en-US" dirty="0"/>
              <a:t>PS/2020/002 – A.S.N. Perera </a:t>
            </a:r>
          </a:p>
          <a:p>
            <a:r>
              <a:rPr lang="en-US" dirty="0"/>
              <a:t>PS/2020/202 - M.A.S.C. </a:t>
            </a:r>
            <a:r>
              <a:rPr lang="en-US" dirty="0" err="1"/>
              <a:t>Siriwardhana</a:t>
            </a:r>
            <a:r>
              <a:rPr lang="en-US" dirty="0"/>
              <a:t> </a:t>
            </a:r>
          </a:p>
          <a:p>
            <a:r>
              <a:rPr lang="en-US" dirty="0"/>
              <a:t>PS/2020/096 – D.A.G. </a:t>
            </a:r>
            <a:r>
              <a:rPr lang="en-US" dirty="0" err="1"/>
              <a:t>Ranthilina</a:t>
            </a:r>
            <a:r>
              <a:rPr lang="en-US" dirty="0"/>
              <a:t> </a:t>
            </a:r>
          </a:p>
          <a:p>
            <a:r>
              <a:rPr lang="en-US" dirty="0"/>
              <a:t>PS/2020/155 - G.K.M. Pathum </a:t>
            </a:r>
          </a:p>
          <a:p>
            <a:r>
              <a:rPr lang="en-US" dirty="0"/>
              <a:t>PS/2020/249 - R.H.R.S. </a:t>
            </a:r>
            <a:r>
              <a:rPr lang="en-US" dirty="0" err="1"/>
              <a:t>Nishshanka</a:t>
            </a:r>
            <a:r>
              <a:rPr lang="en-US" dirty="0"/>
              <a:t> </a:t>
            </a:r>
          </a:p>
          <a:p>
            <a:r>
              <a:rPr lang="en-US" dirty="0"/>
              <a:t>PS/2020/074 - N.C.R. </a:t>
            </a:r>
            <a:r>
              <a:rPr lang="en-US" dirty="0" err="1"/>
              <a:t>Gunarathna</a:t>
            </a:r>
            <a:r>
              <a:rPr lang="en-US" dirty="0"/>
              <a:t> </a:t>
            </a:r>
          </a:p>
          <a:p>
            <a:r>
              <a:rPr lang="en-US" dirty="0"/>
              <a:t>PS/2020/153 - D.M.S. </a:t>
            </a:r>
            <a:r>
              <a:rPr lang="en-US" dirty="0" err="1"/>
              <a:t>Indrashan</a:t>
            </a:r>
            <a:r>
              <a:rPr lang="en-US" dirty="0"/>
              <a:t> </a:t>
            </a:r>
          </a:p>
          <a:p>
            <a:r>
              <a:rPr lang="en-US" dirty="0"/>
              <a:t>PS/2020/156 - C.K. Kariyawasam </a:t>
            </a:r>
          </a:p>
          <a:p>
            <a:r>
              <a:rPr lang="en-US" dirty="0"/>
              <a:t>PS/2020/134 – M.R.R.C. </a:t>
            </a:r>
            <a:r>
              <a:rPr lang="en-US" dirty="0" err="1"/>
              <a:t>Gunarathne</a:t>
            </a:r>
            <a:endParaRPr lang="en-US" dirty="0"/>
          </a:p>
        </p:txBody>
      </p:sp>
    </p:spTree>
    <p:extLst>
      <p:ext uri="{BB962C8B-B14F-4D97-AF65-F5344CB8AC3E}">
        <p14:creationId xmlns:p14="http://schemas.microsoft.com/office/powerpoint/2010/main" val="179159483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B84E-04C6-3349-F264-4CFF9C8B0C2B}"/>
              </a:ext>
            </a:extLst>
          </p:cNvPr>
          <p:cNvSpPr>
            <a:spLocks noGrp="1"/>
          </p:cNvSpPr>
          <p:nvPr>
            <p:ph type="title"/>
          </p:nvPr>
        </p:nvSpPr>
        <p:spPr>
          <a:xfrm>
            <a:off x="838200" y="-99109"/>
            <a:ext cx="10515600" cy="1325563"/>
          </a:xfrm>
        </p:spPr>
        <p:txBody>
          <a:bodyPr>
            <a:normAutofit/>
          </a:bodyPr>
          <a:lstStyle/>
          <a:p>
            <a:pPr algn="ctr"/>
            <a:r>
              <a:rPr lang="en-US" sz="6600" b="1" dirty="0">
                <a:solidFill>
                  <a:schemeClr val="accent5"/>
                </a:solidFill>
              </a:rPr>
              <a:t>Conclusion</a:t>
            </a:r>
            <a:endParaRPr lang="si-LK" sz="6600" b="1" dirty="0">
              <a:solidFill>
                <a:schemeClr val="accent5"/>
              </a:solidFill>
            </a:endParaRPr>
          </a:p>
        </p:txBody>
      </p:sp>
      <p:sp>
        <p:nvSpPr>
          <p:cNvPr id="4" name="Rectangle 1">
            <a:extLst>
              <a:ext uri="{FF2B5EF4-FFF2-40B4-BE49-F238E27FC236}">
                <a16:creationId xmlns:a16="http://schemas.microsoft.com/office/drawing/2014/main" id="{37F03726-2C7F-42FD-2795-87FCE500E40C}"/>
              </a:ext>
            </a:extLst>
          </p:cNvPr>
          <p:cNvSpPr>
            <a:spLocks noGrp="1" noChangeArrowheads="1"/>
          </p:cNvSpPr>
          <p:nvPr>
            <p:ph idx="1"/>
          </p:nvPr>
        </p:nvSpPr>
        <p:spPr bwMode="auto">
          <a:xfrm>
            <a:off x="257908" y="973312"/>
            <a:ext cx="11676184" cy="588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Key Findings</a:t>
            </a:r>
            <a:r>
              <a:rPr lang="en-US" dirty="0"/>
              <a:t>: Significant predictors include living area size, number of bathrooms, waterfront presence, and view quality.</a:t>
            </a:r>
          </a:p>
          <a:p>
            <a:endParaRPr lang="en-US" dirty="0"/>
          </a:p>
          <a:p>
            <a:r>
              <a:rPr lang="en-US" b="1" dirty="0"/>
              <a:t>Model Limitations</a:t>
            </a:r>
            <a:r>
              <a:rPr lang="en-US" dirty="0"/>
              <a:t>: With an R-squared of </a:t>
            </a:r>
            <a:r>
              <a:rPr lang="en-US" b="1" dirty="0"/>
              <a:t>42-43%</a:t>
            </a:r>
            <a:r>
              <a:rPr lang="en-US" dirty="0"/>
              <a:t>, the model only partially explains property price variation, indicating unmeasured factors.</a:t>
            </a:r>
          </a:p>
          <a:p>
            <a:endParaRPr lang="en-US" dirty="0"/>
          </a:p>
          <a:p>
            <a:r>
              <a:rPr lang="en-US" b="1" dirty="0"/>
              <a:t>Challenges</a:t>
            </a:r>
            <a:r>
              <a:rPr lang="en-US" dirty="0"/>
              <a:t>: Issues such as heteroscedasticity and non-normal residuals suggest that linear regression may not be the best fit.</a:t>
            </a:r>
          </a:p>
          <a:p>
            <a:endParaRPr lang="en-US" dirty="0"/>
          </a:p>
          <a:p>
            <a:r>
              <a:rPr lang="en-US" b="1" dirty="0"/>
              <a:t>Future Improvements</a:t>
            </a:r>
            <a:r>
              <a:rPr lang="en-US" dirty="0"/>
              <a:t>: More sophisticated models or additional data could enhance predictive accuracy and capture the full complexity of the real estate market.</a:t>
            </a:r>
          </a:p>
          <a:p>
            <a:pPr marL="0" marR="0" lvl="0" indent="0" algn="l" defTabSz="914400" rtl="0" eaLnBrk="0" fontAlgn="base" latinLnBrk="0" hangingPunct="0">
              <a:lnSpc>
                <a:spcPct val="100000"/>
              </a:lnSpc>
              <a:spcBef>
                <a:spcPct val="0"/>
              </a:spcBef>
              <a:spcAft>
                <a:spcPct val="0"/>
              </a:spcAft>
              <a:buClrTx/>
              <a:buSzTx/>
              <a:buNone/>
              <a:tabLst/>
            </a:pPr>
            <a:endParaRPr kumimoji="0" lang="si-LK" altLang="si-LK"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956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 calcmode="lin" valueType="num">
                                      <p:cBhvr additive="base">
                                        <p:cTn id="3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7A98-C729-65D0-D20F-82872591AE41}"/>
              </a:ext>
            </a:extLst>
          </p:cNvPr>
          <p:cNvSpPr>
            <a:spLocks noGrp="1"/>
          </p:cNvSpPr>
          <p:nvPr>
            <p:ph type="title"/>
          </p:nvPr>
        </p:nvSpPr>
        <p:spPr/>
        <p:txBody>
          <a:bodyPr>
            <a:normAutofit/>
          </a:bodyPr>
          <a:lstStyle/>
          <a:p>
            <a:pPr algn="ctr"/>
            <a:r>
              <a:rPr lang="en-US" sz="6600" b="1" dirty="0">
                <a:solidFill>
                  <a:schemeClr val="accent5"/>
                </a:solidFill>
              </a:rPr>
              <a:t>References</a:t>
            </a:r>
            <a:endParaRPr lang="si-LK" sz="6600" b="1" dirty="0">
              <a:solidFill>
                <a:schemeClr val="accent5"/>
              </a:solidFill>
            </a:endParaRPr>
          </a:p>
        </p:txBody>
      </p:sp>
      <p:sp>
        <p:nvSpPr>
          <p:cNvPr id="4" name="TextBox 3">
            <a:extLst>
              <a:ext uri="{FF2B5EF4-FFF2-40B4-BE49-F238E27FC236}">
                <a16:creationId xmlns:a16="http://schemas.microsoft.com/office/drawing/2014/main" id="{AD2D1B0A-6590-8E4E-CDB8-F2E283464E26}"/>
              </a:ext>
            </a:extLst>
          </p:cNvPr>
          <p:cNvSpPr txBox="1"/>
          <p:nvPr/>
        </p:nvSpPr>
        <p:spPr>
          <a:xfrm>
            <a:off x="1463039" y="2237129"/>
            <a:ext cx="7782950" cy="646331"/>
          </a:xfrm>
          <a:prstGeom prst="rect">
            <a:avLst/>
          </a:prstGeom>
          <a:noFill/>
        </p:spPr>
        <p:txBody>
          <a:bodyPr wrap="square">
            <a:spAutoFit/>
          </a:bodyPr>
          <a:lstStyle/>
          <a:p>
            <a:pPr marL="457200" indent="-457200">
              <a:buFont typeface="Arial" panose="020B0604020202020204" pitchFamily="34" charset="0"/>
              <a:buChar char="•"/>
            </a:pPr>
            <a:r>
              <a:rPr lang="en-US" sz="3600" b="1" dirty="0">
                <a:solidFill>
                  <a:srgbClr val="0070C0"/>
                </a:solidFill>
              </a:rPr>
              <a:t>https://www.kaggle.com/datasets</a:t>
            </a:r>
          </a:p>
        </p:txBody>
      </p:sp>
      <p:sp>
        <p:nvSpPr>
          <p:cNvPr id="7" name="TextBox 6">
            <a:extLst>
              <a:ext uri="{FF2B5EF4-FFF2-40B4-BE49-F238E27FC236}">
                <a16:creationId xmlns:a16="http://schemas.microsoft.com/office/drawing/2014/main" id="{95C41A50-F621-D7AB-20D3-A58B0E4BA5C8}"/>
              </a:ext>
            </a:extLst>
          </p:cNvPr>
          <p:cNvSpPr txBox="1"/>
          <p:nvPr/>
        </p:nvSpPr>
        <p:spPr>
          <a:xfrm>
            <a:off x="1463039" y="3105834"/>
            <a:ext cx="6098344" cy="646331"/>
          </a:xfrm>
          <a:prstGeom prst="rect">
            <a:avLst/>
          </a:prstGeom>
          <a:noFill/>
        </p:spPr>
        <p:txBody>
          <a:bodyPr wrap="square">
            <a:spAutoFit/>
          </a:bodyPr>
          <a:lstStyle/>
          <a:p>
            <a:pPr marL="457200" indent="-457200">
              <a:buFont typeface="Arial" panose="020B0604020202020204" pitchFamily="34" charset="0"/>
              <a:buChar char="•"/>
            </a:pPr>
            <a:r>
              <a:rPr lang="en-US" sz="3600" b="1" dirty="0">
                <a:solidFill>
                  <a:srgbClr val="0070C0"/>
                </a:solidFill>
              </a:rPr>
              <a:t>https://github.com/</a:t>
            </a:r>
          </a:p>
        </p:txBody>
      </p:sp>
    </p:spTree>
    <p:extLst>
      <p:ext uri="{BB962C8B-B14F-4D97-AF65-F5344CB8AC3E}">
        <p14:creationId xmlns:p14="http://schemas.microsoft.com/office/powerpoint/2010/main" val="413105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5190-B525-DDD7-5F95-09153E556621}"/>
              </a:ext>
            </a:extLst>
          </p:cNvPr>
          <p:cNvSpPr>
            <a:spLocks noGrp="1"/>
          </p:cNvSpPr>
          <p:nvPr>
            <p:ph type="ctrTitle"/>
          </p:nvPr>
        </p:nvSpPr>
        <p:spPr>
          <a:xfrm>
            <a:off x="1200405" y="562708"/>
            <a:ext cx="9144000" cy="939018"/>
          </a:xfrm>
        </p:spPr>
        <p:txBody>
          <a:bodyPr>
            <a:normAutofit fontScale="90000"/>
          </a:bodyPr>
          <a:lstStyle/>
          <a:p>
            <a:pPr algn="l"/>
            <a:r>
              <a:rPr lang="en-US" sz="3600" b="1" dirty="0">
                <a:solidFill>
                  <a:schemeClr val="accent1"/>
                </a:solidFill>
              </a:rPr>
              <a:t>GANTT</a:t>
            </a:r>
            <a:r>
              <a:rPr lang="en-US" sz="3200" b="1" dirty="0">
                <a:solidFill>
                  <a:schemeClr val="accent1"/>
                </a:solidFill>
              </a:rPr>
              <a:t> </a:t>
            </a:r>
            <a:r>
              <a:rPr lang="en-US" sz="3600" b="1" dirty="0">
                <a:solidFill>
                  <a:schemeClr val="accent1"/>
                </a:solidFill>
              </a:rPr>
              <a:t>CHART</a:t>
            </a:r>
            <a:br>
              <a:rPr lang="en-US" sz="3200" b="1" dirty="0">
                <a:solidFill>
                  <a:schemeClr val="accent1"/>
                </a:solidFill>
              </a:rPr>
            </a:br>
            <a:endParaRPr lang="en-US" sz="3200" b="1" dirty="0">
              <a:solidFill>
                <a:schemeClr val="accent1"/>
              </a:solidFill>
            </a:endParaRPr>
          </a:p>
        </p:txBody>
      </p:sp>
      <p:pic>
        <p:nvPicPr>
          <p:cNvPr id="5" name="Picture 4">
            <a:extLst>
              <a:ext uri="{FF2B5EF4-FFF2-40B4-BE49-F238E27FC236}">
                <a16:creationId xmlns:a16="http://schemas.microsoft.com/office/drawing/2014/main" id="{D697424E-8439-92CA-A382-B7BC2968CD1C}"/>
              </a:ext>
            </a:extLst>
          </p:cNvPr>
          <p:cNvPicPr>
            <a:picLocks noChangeAspect="1"/>
          </p:cNvPicPr>
          <p:nvPr/>
        </p:nvPicPr>
        <p:blipFill>
          <a:blip r:embed="rId2"/>
          <a:stretch>
            <a:fillRect/>
          </a:stretch>
        </p:blipFill>
        <p:spPr>
          <a:xfrm>
            <a:off x="1847595" y="1501726"/>
            <a:ext cx="8496810" cy="4055012"/>
          </a:xfrm>
          <a:prstGeom prst="rect">
            <a:avLst/>
          </a:prstGeom>
        </p:spPr>
      </p:pic>
    </p:spTree>
    <p:extLst>
      <p:ext uri="{BB962C8B-B14F-4D97-AF65-F5344CB8AC3E}">
        <p14:creationId xmlns:p14="http://schemas.microsoft.com/office/powerpoint/2010/main" val="141479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8A9C-1E70-4E7D-B4D8-C12186744122}"/>
              </a:ext>
            </a:extLst>
          </p:cNvPr>
          <p:cNvSpPr>
            <a:spLocks noGrp="1"/>
          </p:cNvSpPr>
          <p:nvPr>
            <p:ph type="title"/>
          </p:nvPr>
        </p:nvSpPr>
        <p:spPr>
          <a:xfrm>
            <a:off x="838200" y="1870368"/>
            <a:ext cx="10515600" cy="1325563"/>
          </a:xfrm>
        </p:spPr>
        <p:txBody>
          <a:bodyPr>
            <a:normAutofit/>
          </a:bodyPr>
          <a:lstStyle/>
          <a:p>
            <a:pPr algn="ctr"/>
            <a:r>
              <a:rPr lang="en-US" sz="6600" b="1" dirty="0">
                <a:solidFill>
                  <a:schemeClr val="accent5"/>
                </a:solidFill>
              </a:rPr>
              <a:t>Questions and Answers</a:t>
            </a:r>
            <a:endParaRPr lang="si-LK" sz="6600" b="1" dirty="0">
              <a:solidFill>
                <a:schemeClr val="accent5"/>
              </a:solidFill>
            </a:endParaRPr>
          </a:p>
        </p:txBody>
      </p:sp>
    </p:spTree>
    <p:extLst>
      <p:ext uri="{BB962C8B-B14F-4D97-AF65-F5344CB8AC3E}">
        <p14:creationId xmlns:p14="http://schemas.microsoft.com/office/powerpoint/2010/main" val="269048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FC04-A443-96E2-6660-A5CFAEE2671B}"/>
              </a:ext>
            </a:extLst>
          </p:cNvPr>
          <p:cNvSpPr>
            <a:spLocks noGrp="1"/>
          </p:cNvSpPr>
          <p:nvPr>
            <p:ph type="title"/>
          </p:nvPr>
        </p:nvSpPr>
        <p:spPr>
          <a:xfrm>
            <a:off x="838200" y="0"/>
            <a:ext cx="10515600" cy="1325563"/>
          </a:xfrm>
        </p:spPr>
        <p:txBody>
          <a:bodyPr>
            <a:normAutofit/>
          </a:bodyPr>
          <a:lstStyle/>
          <a:p>
            <a:pPr algn="ctr"/>
            <a:r>
              <a:rPr lang="en-US" sz="6600" b="1" dirty="0">
                <a:solidFill>
                  <a:schemeClr val="accent5"/>
                </a:solidFill>
              </a:rPr>
              <a:t>Introduction</a:t>
            </a:r>
            <a:endParaRPr lang="si-LK" sz="6600" b="1" dirty="0">
              <a:solidFill>
                <a:schemeClr val="accent5"/>
              </a:solidFill>
            </a:endParaRPr>
          </a:p>
        </p:txBody>
      </p:sp>
      <p:sp>
        <p:nvSpPr>
          <p:cNvPr id="3" name="Rectangle 1">
            <a:extLst>
              <a:ext uri="{FF2B5EF4-FFF2-40B4-BE49-F238E27FC236}">
                <a16:creationId xmlns:a16="http://schemas.microsoft.com/office/drawing/2014/main" id="{1200C697-A69E-1707-6900-77D25653ABEF}"/>
              </a:ext>
            </a:extLst>
          </p:cNvPr>
          <p:cNvSpPr>
            <a:spLocks noGrp="1" noChangeArrowheads="1"/>
          </p:cNvSpPr>
          <p:nvPr>
            <p:ph idx="1"/>
          </p:nvPr>
        </p:nvSpPr>
        <p:spPr bwMode="auto">
          <a:xfrm>
            <a:off x="567299" y="1110905"/>
            <a:ext cx="11057401"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Sydney and Melbourne have vibrant real estate markets, attracting both local and international investors.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Understanding the factors influencing property prices is crucial for informed investment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Real estate prices are influenced by economic conditions, social trends, and property-specific attributes.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This study uses regression analysis to explore how variables like property size, condition, location, and market trends affect prices.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Beyond financial insights, this analysis can support urban planning, housing policy, and sustainable development. It also contributes to future research in real estate economics</a:t>
            </a:r>
            <a:r>
              <a:rPr kumimoji="0" lang="en-US" altLang="en-US"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90332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A37B-7FC8-1F04-B928-506274D0AEF4}"/>
              </a:ext>
            </a:extLst>
          </p:cNvPr>
          <p:cNvSpPr>
            <a:spLocks noGrp="1"/>
          </p:cNvSpPr>
          <p:nvPr>
            <p:ph type="title"/>
          </p:nvPr>
        </p:nvSpPr>
        <p:spPr>
          <a:xfrm>
            <a:off x="838200" y="0"/>
            <a:ext cx="10515600" cy="1325563"/>
          </a:xfrm>
        </p:spPr>
        <p:txBody>
          <a:bodyPr>
            <a:normAutofit/>
          </a:bodyPr>
          <a:lstStyle/>
          <a:p>
            <a:pPr algn="ctr"/>
            <a:r>
              <a:rPr lang="en-US" sz="6600" b="1" dirty="0">
                <a:solidFill>
                  <a:schemeClr val="accent5"/>
                </a:solidFill>
              </a:rPr>
              <a:t>Problem Statement</a:t>
            </a:r>
            <a:endParaRPr lang="si-LK" sz="6600" b="1" dirty="0">
              <a:solidFill>
                <a:schemeClr val="accent5"/>
              </a:solidFill>
            </a:endParaRPr>
          </a:p>
        </p:txBody>
      </p:sp>
      <p:sp>
        <p:nvSpPr>
          <p:cNvPr id="4" name="Rectangle 1">
            <a:extLst>
              <a:ext uri="{FF2B5EF4-FFF2-40B4-BE49-F238E27FC236}">
                <a16:creationId xmlns:a16="http://schemas.microsoft.com/office/drawing/2014/main" id="{FE7FE0C1-D2E1-7DC1-330D-A129ADC6A8E6}"/>
              </a:ext>
            </a:extLst>
          </p:cNvPr>
          <p:cNvSpPr>
            <a:spLocks noGrp="1" noChangeArrowheads="1"/>
          </p:cNvSpPr>
          <p:nvPr>
            <p:ph idx="1"/>
          </p:nvPr>
        </p:nvSpPr>
        <p:spPr bwMode="auto">
          <a:xfrm>
            <a:off x="838200" y="1043305"/>
            <a:ext cx="105156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Volatility &amp; Complexity</a:t>
            </a:r>
            <a:r>
              <a:rPr kumimoji="0" lang="en-US" altLang="en-US" sz="2400" i="0" u="none" strike="noStrike" cap="none" normalizeH="0" baseline="0" dirty="0">
                <a:ln>
                  <a:noFill/>
                </a:ln>
                <a:effectLst/>
              </a:rPr>
              <a:t>: </a:t>
            </a:r>
            <a:r>
              <a:rPr kumimoji="0" lang="en-US" altLang="en-US" sz="2400" i="0" u="none" strike="noStrike" cap="none" normalizeH="0" baseline="0" dirty="0">
                <a:ln>
                  <a:noFill/>
                </a:ln>
                <a:solidFill>
                  <a:schemeClr val="tx1"/>
                </a:solidFill>
                <a:effectLst/>
              </a:rPr>
              <a:t>Sydney and Melbourne real estate markets are volatile and influenced by numerous economic, social, and property-specific factors.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Challenges</a:t>
            </a:r>
            <a:endParaRPr kumimoji="0" lang="en-US" altLang="en-US" sz="2400" i="0" u="none" strike="noStrike" cap="none" normalizeH="0" baseline="0" dirty="0">
              <a:ln>
                <a:noFill/>
              </a:ln>
              <a:effectLst/>
            </a:endParaRPr>
          </a:p>
          <a:p>
            <a:pPr marL="457200" lvl="1" indent="0" eaLnBrk="0" fontAlgn="base" hangingPunct="0">
              <a:lnSpc>
                <a:spcPct val="100000"/>
              </a:lnSpc>
              <a:spcBef>
                <a:spcPct val="0"/>
              </a:spcBef>
              <a:spcAft>
                <a:spcPct val="0"/>
              </a:spcAft>
              <a:buFontTx/>
              <a:buAutoNum type="arabicPeriod"/>
            </a:pPr>
            <a:r>
              <a:rPr kumimoji="0" lang="en-US" altLang="en-US" b="1" i="0" u="none" strike="noStrike" cap="none" normalizeH="0" baseline="0" dirty="0">
                <a:ln>
                  <a:noFill/>
                </a:ln>
                <a:solidFill>
                  <a:schemeClr val="tx1"/>
                </a:solidFill>
                <a:effectLst/>
              </a:rPr>
              <a:t>Lack of Predictive Insight</a:t>
            </a:r>
            <a:r>
              <a:rPr kumimoji="0" lang="en-US" altLang="en-US" i="0" u="none" strike="noStrike" cap="none" normalizeH="0" baseline="0" dirty="0">
                <a:ln>
                  <a:noFill/>
                </a:ln>
                <a:solidFill>
                  <a:schemeClr val="tx1"/>
                </a:solidFill>
                <a:effectLst/>
              </a:rPr>
              <a:t>: Current models often fail to predict property prices accurately due to the complexity of influencing variables.</a:t>
            </a:r>
          </a:p>
          <a:p>
            <a:pPr marL="457200" lvl="1" indent="0" eaLnBrk="0" fontAlgn="base" hangingPunct="0">
              <a:lnSpc>
                <a:spcPct val="100000"/>
              </a:lnSpc>
              <a:spcBef>
                <a:spcPct val="0"/>
              </a:spcBef>
              <a:spcAft>
                <a:spcPct val="0"/>
              </a:spcAft>
              <a:buFontTx/>
              <a:buAutoNum type="arabicPeriod"/>
            </a:pPr>
            <a:endParaRPr kumimoji="0" lang="en-US" altLang="en-US"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AutoNum type="arabicPeriod"/>
            </a:pPr>
            <a:r>
              <a:rPr kumimoji="0" lang="en-US" altLang="en-US" b="1" i="0" u="none" strike="noStrike" cap="none" normalizeH="0" baseline="0" dirty="0">
                <a:ln>
                  <a:noFill/>
                </a:ln>
                <a:solidFill>
                  <a:schemeClr val="tx1"/>
                </a:solidFill>
                <a:effectLst/>
              </a:rPr>
              <a:t>Uncertainty in Decision-Making</a:t>
            </a:r>
            <a:r>
              <a:rPr kumimoji="0" lang="en-US" altLang="en-US" i="0" u="none" strike="noStrike" cap="none" normalizeH="0" baseline="0" dirty="0">
                <a:ln>
                  <a:noFill/>
                </a:ln>
                <a:solidFill>
                  <a:schemeClr val="tx1"/>
                </a:solidFill>
                <a:effectLst/>
              </a:rPr>
              <a:t>: Without clear insights into property price drivers, stakeholders risk making suboptimal investment and planning decisions</a:t>
            </a:r>
            <a:r>
              <a:rPr kumimoji="0" lang="en-US" altLang="en-US" sz="2000" i="0" u="none" strike="noStrike" cap="none" normalizeH="0" baseline="0" dirty="0">
                <a:ln>
                  <a:noFill/>
                </a:ln>
                <a:solidFill>
                  <a:schemeClr val="tx1"/>
                </a:solidFill>
                <a:effectLst/>
              </a:rPr>
              <a:t>.</a:t>
            </a:r>
          </a:p>
          <a:p>
            <a:pPr marL="457200" lvl="1" indent="0" eaLnBrk="0" fontAlgn="base" hangingPunct="0">
              <a:lnSpc>
                <a:spcPct val="100000"/>
              </a:lnSpc>
              <a:spcBef>
                <a:spcPct val="0"/>
              </a:spcBef>
              <a:spcAft>
                <a:spcPct val="0"/>
              </a:spcAft>
              <a:buFontTx/>
              <a:buAutoNum type="arabicPeriod"/>
            </a:pP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Need</a:t>
            </a:r>
            <a:r>
              <a:rPr kumimoji="0" lang="en-US" altLang="en-US" sz="2400" i="0" u="none" strike="noStrike" cap="none" normalizeH="0" baseline="0" dirty="0">
                <a:ln>
                  <a:noFill/>
                </a:ln>
                <a:effectLst/>
              </a:rPr>
              <a:t>: </a:t>
            </a:r>
            <a:r>
              <a:rPr kumimoji="0" lang="en-US" altLang="en-US" sz="2400" i="0" u="none" strike="noStrike" cap="none" normalizeH="0" baseline="0" dirty="0">
                <a:ln>
                  <a:noFill/>
                </a:ln>
                <a:solidFill>
                  <a:schemeClr val="tx1"/>
                </a:solidFill>
                <a:effectLst/>
              </a:rPr>
              <a:t>A comprehensive regression analysis is necessary to integrate key variables and provide reliable predictions, supporting better decision-making for investors, policymakers, and planners </a:t>
            </a:r>
          </a:p>
        </p:txBody>
      </p:sp>
    </p:spTree>
    <p:extLst>
      <p:ext uri="{BB962C8B-B14F-4D97-AF65-F5344CB8AC3E}">
        <p14:creationId xmlns:p14="http://schemas.microsoft.com/office/powerpoint/2010/main" val="116417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down)">
                                      <p:cBhvr>
                                        <p:cTn id="20" dur="500"/>
                                        <p:tgtEl>
                                          <p:spTgt spid="4">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AD09-1715-B0F7-BE8E-837A9788FF54}"/>
              </a:ext>
            </a:extLst>
          </p:cNvPr>
          <p:cNvSpPr>
            <a:spLocks noGrp="1"/>
          </p:cNvSpPr>
          <p:nvPr>
            <p:ph type="title"/>
          </p:nvPr>
        </p:nvSpPr>
        <p:spPr>
          <a:xfrm>
            <a:off x="838200" y="168177"/>
            <a:ext cx="10515600" cy="1325563"/>
          </a:xfrm>
        </p:spPr>
        <p:txBody>
          <a:bodyPr>
            <a:normAutofit/>
          </a:bodyPr>
          <a:lstStyle/>
          <a:p>
            <a:pPr algn="ctr"/>
            <a:r>
              <a:rPr lang="en-US" sz="6600" b="1" dirty="0">
                <a:solidFill>
                  <a:schemeClr val="accent5"/>
                </a:solidFill>
              </a:rPr>
              <a:t>Significance of the Study</a:t>
            </a:r>
            <a:endParaRPr lang="si-LK" sz="6600" b="1" dirty="0">
              <a:solidFill>
                <a:schemeClr val="accent5"/>
              </a:solidFill>
            </a:endParaRPr>
          </a:p>
        </p:txBody>
      </p:sp>
      <p:sp>
        <p:nvSpPr>
          <p:cNvPr id="8" name="Rectangle 3">
            <a:extLst>
              <a:ext uri="{FF2B5EF4-FFF2-40B4-BE49-F238E27FC236}">
                <a16:creationId xmlns:a16="http://schemas.microsoft.com/office/drawing/2014/main" id="{2CFEF747-7D2F-4070-6957-D9E1F80F7763}"/>
              </a:ext>
            </a:extLst>
          </p:cNvPr>
          <p:cNvSpPr>
            <a:spLocks noGrp="1" noChangeArrowheads="1"/>
          </p:cNvSpPr>
          <p:nvPr>
            <p:ph idx="1"/>
          </p:nvPr>
        </p:nvSpPr>
        <p:spPr bwMode="auto">
          <a:xfrm>
            <a:off x="196948" y="1180623"/>
            <a:ext cx="12192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Economic Impact</a:t>
            </a:r>
            <a:r>
              <a:rPr kumimoji="0" lang="en-US" altLang="en-US" sz="2200" b="0" i="0" u="none" strike="noStrike" cap="none" normalizeH="0" baseline="0" dirty="0">
                <a:ln>
                  <a:noFill/>
                </a:ln>
                <a:solidFill>
                  <a:schemeClr val="tx1"/>
                </a:solidFill>
                <a:effectLst/>
                <a:latin typeface="Arial" panose="020B0604020202020204" pitchFamily="34" charset="0"/>
              </a:rPr>
              <a:t>: Understanding property price fluctuations can guide investment and policy decisions, promoting economic stability and growth.</a:t>
            </a: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Investment Strategies</a:t>
            </a:r>
            <a:r>
              <a:rPr kumimoji="0" lang="en-US" altLang="en-US" sz="2200" b="0" i="0" u="none" strike="noStrike" cap="none" normalizeH="0" baseline="0" dirty="0">
                <a:ln>
                  <a:noFill/>
                </a:ln>
                <a:solidFill>
                  <a:schemeClr val="tx1"/>
                </a:solidFill>
                <a:effectLst/>
                <a:latin typeface="Arial" panose="020B0604020202020204" pitchFamily="34" charset="0"/>
              </a:rPr>
              <a:t>: Insights into price determinants help investors, both individual and institutional, optimize portfolios, reduce risks, and maximize returns.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Urban Planning &amp; Policy Development</a:t>
            </a:r>
            <a:r>
              <a:rPr kumimoji="0" lang="en-US" altLang="en-US" sz="2200" b="0" i="0" u="none" strike="noStrike" cap="none" normalizeH="0" baseline="0" dirty="0">
                <a:ln>
                  <a:noFill/>
                </a:ln>
                <a:solidFill>
                  <a:schemeClr val="tx1"/>
                </a:solidFill>
                <a:effectLst/>
                <a:latin typeface="Arial" panose="020B0604020202020204" pitchFamily="34" charset="0"/>
              </a:rPr>
              <a:t>: Findings support city planners in making data-driven decisions on infrastructure, zoning, and housing policies for sustainable urban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Social &amp; Environmental Considerations</a:t>
            </a:r>
            <a:r>
              <a:rPr kumimoji="0" lang="en-US" altLang="en-US" sz="2200" b="0" i="0" u="none" strike="noStrike" cap="none" normalizeH="0" baseline="0" dirty="0">
                <a:ln>
                  <a:noFill/>
                </a:ln>
                <a:solidFill>
                  <a:schemeClr val="tx1"/>
                </a:solidFill>
                <a:effectLst/>
                <a:latin typeface="Arial" panose="020B0604020202020204" pitchFamily="34" charset="0"/>
              </a:rPr>
              <a:t>: Analysis of factors like property condition and environmental amenities fosters a holistic approach to real estate, benefiting social equity and environmental sustainability.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Broad Influence</a:t>
            </a:r>
            <a:r>
              <a:rPr kumimoji="0" lang="en-US" altLang="en-US" sz="2200" b="0" i="0" u="none" strike="noStrike" cap="none" normalizeH="0" baseline="0" dirty="0">
                <a:ln>
                  <a:noFill/>
                </a:ln>
                <a:solidFill>
                  <a:schemeClr val="tx1"/>
                </a:solidFill>
                <a:effectLst/>
                <a:latin typeface="Arial" panose="020B0604020202020204" pitchFamily="34" charset="0"/>
              </a:rPr>
              <a:t>: This study informs stakeholders across sectors—economics, investment, urban planning, and social policy—by revealing critical drivers of property prices in Sydney and Melbourne. </a:t>
            </a:r>
          </a:p>
        </p:txBody>
      </p:sp>
    </p:spTree>
    <p:extLst>
      <p:ext uri="{BB962C8B-B14F-4D97-AF65-F5344CB8AC3E}">
        <p14:creationId xmlns:p14="http://schemas.microsoft.com/office/powerpoint/2010/main" val="26707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D5F7-0847-2627-5A85-19438C1486D8}"/>
              </a:ext>
            </a:extLst>
          </p:cNvPr>
          <p:cNvSpPr>
            <a:spLocks noGrp="1"/>
          </p:cNvSpPr>
          <p:nvPr>
            <p:ph type="title"/>
          </p:nvPr>
        </p:nvSpPr>
        <p:spPr/>
        <p:txBody>
          <a:bodyPr>
            <a:normAutofit/>
          </a:bodyPr>
          <a:lstStyle/>
          <a:p>
            <a:pPr algn="ctr"/>
            <a:r>
              <a:rPr lang="en-US" sz="6600" b="1" dirty="0">
                <a:solidFill>
                  <a:schemeClr val="accent5"/>
                </a:solidFill>
              </a:rPr>
              <a:t>Objectives</a:t>
            </a:r>
            <a:endParaRPr lang="si-LK" sz="6600" b="1" dirty="0">
              <a:solidFill>
                <a:schemeClr val="accent5"/>
              </a:solidFill>
            </a:endParaRPr>
          </a:p>
        </p:txBody>
      </p:sp>
      <p:sp>
        <p:nvSpPr>
          <p:cNvPr id="3" name="Rectangle 1">
            <a:extLst>
              <a:ext uri="{FF2B5EF4-FFF2-40B4-BE49-F238E27FC236}">
                <a16:creationId xmlns:a16="http://schemas.microsoft.com/office/drawing/2014/main" id="{131C8704-62F6-93D7-768F-1B95D05D5D1A}"/>
              </a:ext>
            </a:extLst>
          </p:cNvPr>
          <p:cNvSpPr>
            <a:spLocks noGrp="1" noChangeArrowheads="1"/>
          </p:cNvSpPr>
          <p:nvPr>
            <p:ph idx="1"/>
          </p:nvPr>
        </p:nvSpPr>
        <p:spPr bwMode="auto">
          <a:xfrm>
            <a:off x="1095741" y="1690688"/>
            <a:ext cx="1000051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Identify Key Factors</a:t>
            </a:r>
            <a:r>
              <a:rPr kumimoji="0" lang="en-US" altLang="en-US" sz="2400" b="0" i="0" u="none" strike="noStrike" cap="none" normalizeH="0" baseline="0" dirty="0">
                <a:ln>
                  <a:noFill/>
                </a:ln>
                <a:solidFill>
                  <a:schemeClr val="tx1"/>
                </a:solidFill>
                <a:effectLst/>
                <a:latin typeface="Arial" panose="020B0604020202020204" pitchFamily="34" charset="0"/>
              </a:rPr>
              <a:t>: Determine the most significant variables affecting property prices in Sydney and Melbourne.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Predict Property Prices</a:t>
            </a:r>
            <a:r>
              <a:rPr kumimoji="0" lang="en-US" altLang="en-US" sz="2400" b="0" i="0" u="none" strike="noStrike" cap="none" normalizeH="0" baseline="0" dirty="0">
                <a:ln>
                  <a:noFill/>
                </a:ln>
                <a:solidFill>
                  <a:schemeClr val="tx1"/>
                </a:solidFill>
                <a:effectLst/>
                <a:latin typeface="Arial" panose="020B0604020202020204" pitchFamily="34" charset="0"/>
              </a:rPr>
              <a:t>: Build a regression model to predict property values using these key factors.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Analyze Trends</a:t>
            </a:r>
            <a:r>
              <a:rPr kumimoji="0" lang="en-US" altLang="en-US" sz="2400" b="0" i="0" u="none" strike="noStrike" cap="none" normalizeH="0" baseline="0" dirty="0">
                <a:ln>
                  <a:noFill/>
                </a:ln>
                <a:solidFill>
                  <a:schemeClr val="tx1"/>
                </a:solidFill>
                <a:effectLst/>
                <a:latin typeface="Arial" panose="020B0604020202020204" pitchFamily="34" charset="0"/>
              </a:rPr>
              <a:t>: Examine temporal trends to understand property market fluctuations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Provide Recommendations</a:t>
            </a:r>
            <a:r>
              <a:rPr kumimoji="0" lang="en-US" altLang="en-US" sz="2400" b="0" i="0" u="none" strike="noStrike" cap="none" normalizeH="0" baseline="0" dirty="0">
                <a:ln>
                  <a:noFill/>
                </a:ln>
                <a:solidFill>
                  <a:schemeClr val="tx1"/>
                </a:solidFill>
                <a:effectLst/>
                <a:latin typeface="Arial" panose="020B0604020202020204" pitchFamily="34" charset="0"/>
              </a:rPr>
              <a:t>: Offer actionable insights for investors and policymakers to inform strategic decision-making. </a:t>
            </a:r>
          </a:p>
        </p:txBody>
      </p:sp>
    </p:spTree>
    <p:extLst>
      <p:ext uri="{BB962C8B-B14F-4D97-AF65-F5344CB8AC3E}">
        <p14:creationId xmlns:p14="http://schemas.microsoft.com/office/powerpoint/2010/main" val="207716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43F3-052F-A73B-71F4-20BD5402B52B}"/>
              </a:ext>
            </a:extLst>
          </p:cNvPr>
          <p:cNvSpPr>
            <a:spLocks noGrp="1"/>
          </p:cNvSpPr>
          <p:nvPr>
            <p:ph type="title"/>
          </p:nvPr>
        </p:nvSpPr>
        <p:spPr/>
        <p:txBody>
          <a:bodyPr>
            <a:normAutofit/>
          </a:bodyPr>
          <a:lstStyle/>
          <a:p>
            <a:pPr algn="ctr"/>
            <a:r>
              <a:rPr lang="en-US" sz="6600" b="1" dirty="0">
                <a:solidFill>
                  <a:schemeClr val="accent5"/>
                </a:solidFill>
              </a:rPr>
              <a:t>Methodology</a:t>
            </a:r>
            <a:endParaRPr lang="si-LK" sz="6600" b="1" dirty="0">
              <a:solidFill>
                <a:schemeClr val="accent5"/>
              </a:solidFill>
            </a:endParaRPr>
          </a:p>
        </p:txBody>
      </p:sp>
      <p:sp>
        <p:nvSpPr>
          <p:cNvPr id="4" name="Rectangle 1">
            <a:extLst>
              <a:ext uri="{FF2B5EF4-FFF2-40B4-BE49-F238E27FC236}">
                <a16:creationId xmlns:a16="http://schemas.microsoft.com/office/drawing/2014/main" id="{880FC46B-D089-CFE1-41B0-F7D47AE488DB}"/>
              </a:ext>
            </a:extLst>
          </p:cNvPr>
          <p:cNvSpPr>
            <a:spLocks noGrp="1" noChangeArrowheads="1"/>
          </p:cNvSpPr>
          <p:nvPr>
            <p:ph idx="1"/>
          </p:nvPr>
        </p:nvSpPr>
        <p:spPr bwMode="auto">
          <a:xfrm>
            <a:off x="684041" y="1304316"/>
            <a:ext cx="10823917" cy="4249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buAutoNum type="arabicParenR"/>
            </a:pPr>
            <a:r>
              <a:rPr lang="en-US" sz="3200" b="1" dirty="0">
                <a:solidFill>
                  <a:schemeClr val="accent1"/>
                </a:solidFill>
              </a:rPr>
              <a:t>Data Collection</a:t>
            </a:r>
          </a:p>
          <a:p>
            <a:pPr marL="514350" indent="-514350">
              <a:buAutoNum type="arabicParenR"/>
            </a:pPr>
            <a:endParaRPr lang="en-US" sz="3200" b="1" dirty="0">
              <a:solidFill>
                <a:schemeClr val="accent1"/>
              </a:solidFill>
            </a:endParaRPr>
          </a:p>
          <a:p>
            <a:pPr>
              <a:buFont typeface="Arial" panose="020B0604020202020204" pitchFamily="34" charset="0"/>
              <a:buChar char="•"/>
            </a:pPr>
            <a:r>
              <a:rPr lang="en-US" b="1" dirty="0"/>
              <a:t>Sources</a:t>
            </a:r>
            <a:r>
              <a:rPr lang="en-US" dirty="0"/>
              <a:t>: Data from government databases, real estate websites, and market reports.</a:t>
            </a:r>
          </a:p>
          <a:p>
            <a:pPr>
              <a:buFont typeface="Arial" panose="020B0604020202020204" pitchFamily="34" charset="0"/>
              <a:buChar char="•"/>
            </a:pPr>
            <a:endParaRPr lang="en-US" dirty="0"/>
          </a:p>
          <a:p>
            <a:pPr>
              <a:buFont typeface="Arial" panose="020B0604020202020204" pitchFamily="34" charset="0"/>
              <a:buChar char="•"/>
            </a:pPr>
            <a:r>
              <a:rPr lang="en-US" b="1" dirty="0"/>
              <a:t>Variables</a:t>
            </a:r>
            <a:r>
              <a:rPr lang="en-US" dirty="0"/>
              <a:t>: Date, Price, Bedrooms, Bathrooms, </a:t>
            </a:r>
            <a:r>
              <a:rPr lang="en-US" dirty="0" err="1"/>
              <a:t>Sqft</a:t>
            </a:r>
            <a:r>
              <a:rPr lang="en-US" dirty="0"/>
              <a:t> Living, </a:t>
            </a:r>
            <a:r>
              <a:rPr lang="en-US" dirty="0" err="1"/>
              <a:t>Sqft</a:t>
            </a:r>
            <a:r>
              <a:rPr lang="en-US" dirty="0"/>
              <a:t> Lot, Floors, Waterfront, View, Condition, </a:t>
            </a:r>
            <a:r>
              <a:rPr lang="en-US" dirty="0" err="1"/>
              <a:t>Sqft</a:t>
            </a:r>
            <a:r>
              <a:rPr lang="en-US" dirty="0"/>
              <a:t> Above, </a:t>
            </a:r>
            <a:r>
              <a:rPr lang="en-US" dirty="0" err="1"/>
              <a:t>Sqft</a:t>
            </a:r>
            <a:r>
              <a:rPr lang="en-US" dirty="0"/>
              <a:t> Basement, Yr Built, Yr Renovated, Street, City, and </a:t>
            </a:r>
            <a:r>
              <a:rPr lang="en-US" dirty="0" err="1"/>
              <a:t>Statezip</a:t>
            </a:r>
            <a:r>
              <a:rPr lang="en-US" dirty="0"/>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si-LK" altLang="si-LK"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28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B75FF4-9C98-0CA3-DB9E-EF38341EF702}"/>
              </a:ext>
            </a:extLst>
          </p:cNvPr>
          <p:cNvSpPr>
            <a:spLocks noGrp="1"/>
          </p:cNvSpPr>
          <p:nvPr>
            <p:ph type="subTitle" idx="1"/>
          </p:nvPr>
        </p:nvSpPr>
        <p:spPr>
          <a:xfrm>
            <a:off x="602566" y="196949"/>
            <a:ext cx="10986868" cy="6661051"/>
          </a:xfrm>
        </p:spPr>
        <p:txBody>
          <a:bodyPr>
            <a:normAutofit/>
          </a:bodyPr>
          <a:lstStyle/>
          <a:p>
            <a:pPr algn="l"/>
            <a:r>
              <a:rPr lang="en-US" sz="3200" b="1" dirty="0">
                <a:solidFill>
                  <a:schemeClr val="accent1"/>
                </a:solidFill>
              </a:rPr>
              <a:t>2) Data Cleaning</a:t>
            </a:r>
            <a:endParaRPr lang="en-US" sz="3600" b="1" dirty="0">
              <a:solidFill>
                <a:schemeClr val="accent1"/>
              </a:solidFill>
            </a:endParaRPr>
          </a:p>
          <a:p>
            <a:pPr marL="457200" indent="-457200" algn="l">
              <a:buFont typeface="Arial" panose="020B0604020202020204" pitchFamily="34" charset="0"/>
              <a:buChar char="•"/>
            </a:pPr>
            <a:r>
              <a:rPr lang="en-US" dirty="0"/>
              <a:t>Address </a:t>
            </a:r>
            <a:r>
              <a:rPr lang="en-US" b="1" dirty="0"/>
              <a:t>missing values</a:t>
            </a:r>
            <a:r>
              <a:rPr lang="en-US" dirty="0"/>
              <a:t> with imputation or removal.</a:t>
            </a:r>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marL="457200" indent="-457200" algn="l">
              <a:buFont typeface="Arial" panose="020B0604020202020204" pitchFamily="34" charset="0"/>
              <a:buChar char="•"/>
            </a:pPr>
            <a:endParaRPr lang="en-US" b="1" dirty="0"/>
          </a:p>
          <a:p>
            <a:pPr marL="457200" indent="-457200" algn="l">
              <a:buFont typeface="Arial" panose="020B0604020202020204" pitchFamily="34" charset="0"/>
              <a:buChar char="•"/>
            </a:pPr>
            <a:r>
              <a:rPr lang="en-US" b="1" dirty="0"/>
              <a:t>Outliers</a:t>
            </a:r>
            <a:r>
              <a:rPr lang="en-US" dirty="0"/>
              <a:t> identified using Z-score and IQR, managed based on impact.</a:t>
            </a:r>
          </a:p>
          <a:p>
            <a:pPr algn="l">
              <a:buFont typeface="Arial" panose="020B0604020202020204" pitchFamily="34" charset="0"/>
              <a:buChar char="•"/>
            </a:pPr>
            <a:endParaRPr lang="en-US" dirty="0"/>
          </a:p>
          <a:p>
            <a:pPr algn="l"/>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endParaRPr lang="en-US" dirty="0"/>
          </a:p>
          <a:p>
            <a:pPr algn="l">
              <a:buFont typeface="Arial" panose="020B0604020202020204" pitchFamily="34" charset="0"/>
              <a:buChar char="•"/>
            </a:pPr>
            <a:r>
              <a:rPr lang="en-US" b="1" dirty="0"/>
              <a:t>Consistency Checks</a:t>
            </a:r>
            <a:r>
              <a:rPr lang="en-US" dirty="0"/>
              <a:t> for accurate formats and ranges.</a:t>
            </a:r>
          </a:p>
          <a:p>
            <a:endParaRPr lang="en-US" dirty="0"/>
          </a:p>
          <a:p>
            <a:endParaRPr lang="en-US" dirty="0"/>
          </a:p>
        </p:txBody>
      </p:sp>
      <p:pic>
        <p:nvPicPr>
          <p:cNvPr id="5" name="Picture 4">
            <a:extLst>
              <a:ext uri="{FF2B5EF4-FFF2-40B4-BE49-F238E27FC236}">
                <a16:creationId xmlns:a16="http://schemas.microsoft.com/office/drawing/2014/main" id="{BB1946FA-CB6C-B204-AAA3-2D9D936A52D3}"/>
              </a:ext>
            </a:extLst>
          </p:cNvPr>
          <p:cNvPicPr>
            <a:picLocks noChangeAspect="1"/>
          </p:cNvPicPr>
          <p:nvPr/>
        </p:nvPicPr>
        <p:blipFill>
          <a:blip r:embed="rId2"/>
          <a:stretch>
            <a:fillRect/>
          </a:stretch>
        </p:blipFill>
        <p:spPr>
          <a:xfrm>
            <a:off x="1106658" y="1192598"/>
            <a:ext cx="6175960" cy="1248159"/>
          </a:xfrm>
          <a:prstGeom prst="rect">
            <a:avLst/>
          </a:prstGeom>
        </p:spPr>
      </p:pic>
      <p:pic>
        <p:nvPicPr>
          <p:cNvPr id="13" name="Picture 12">
            <a:extLst>
              <a:ext uri="{FF2B5EF4-FFF2-40B4-BE49-F238E27FC236}">
                <a16:creationId xmlns:a16="http://schemas.microsoft.com/office/drawing/2014/main" id="{D7FBDC47-261E-550D-A43D-5140FF6F93AC}"/>
              </a:ext>
            </a:extLst>
          </p:cNvPr>
          <p:cNvPicPr>
            <a:picLocks noChangeAspect="1"/>
          </p:cNvPicPr>
          <p:nvPr/>
        </p:nvPicPr>
        <p:blipFill>
          <a:blip r:embed="rId3"/>
          <a:stretch>
            <a:fillRect/>
          </a:stretch>
        </p:blipFill>
        <p:spPr>
          <a:xfrm>
            <a:off x="1106658" y="3723719"/>
            <a:ext cx="4067743" cy="2524477"/>
          </a:xfrm>
          <a:prstGeom prst="rect">
            <a:avLst/>
          </a:prstGeom>
        </p:spPr>
      </p:pic>
      <p:pic>
        <p:nvPicPr>
          <p:cNvPr id="16" name="Picture 15">
            <a:extLst>
              <a:ext uri="{FF2B5EF4-FFF2-40B4-BE49-F238E27FC236}">
                <a16:creationId xmlns:a16="http://schemas.microsoft.com/office/drawing/2014/main" id="{D1FF8EA3-1F42-78B9-FD5A-4EC0D68E28BF}"/>
              </a:ext>
            </a:extLst>
          </p:cNvPr>
          <p:cNvPicPr>
            <a:picLocks noChangeAspect="1"/>
          </p:cNvPicPr>
          <p:nvPr/>
        </p:nvPicPr>
        <p:blipFill>
          <a:blip r:embed="rId4"/>
          <a:stretch>
            <a:fillRect/>
          </a:stretch>
        </p:blipFill>
        <p:spPr>
          <a:xfrm>
            <a:off x="1106658" y="3111101"/>
            <a:ext cx="9516089" cy="609801"/>
          </a:xfrm>
          <a:prstGeom prst="rect">
            <a:avLst/>
          </a:prstGeom>
        </p:spPr>
      </p:pic>
    </p:spTree>
    <p:extLst>
      <p:ext uri="{BB962C8B-B14F-4D97-AF65-F5344CB8AC3E}">
        <p14:creationId xmlns:p14="http://schemas.microsoft.com/office/powerpoint/2010/main" val="40254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CFCA56-3C53-E2C1-F23D-15D6C4777499}"/>
              </a:ext>
            </a:extLst>
          </p:cNvPr>
          <p:cNvSpPr>
            <a:spLocks noGrp="1"/>
          </p:cNvSpPr>
          <p:nvPr>
            <p:ph type="subTitle" idx="1"/>
          </p:nvPr>
        </p:nvSpPr>
        <p:spPr>
          <a:xfrm>
            <a:off x="475957" y="140678"/>
            <a:ext cx="11240086" cy="6249572"/>
          </a:xfrm>
        </p:spPr>
        <p:txBody>
          <a:bodyPr/>
          <a:lstStyle/>
          <a:p>
            <a:pPr algn="l"/>
            <a:r>
              <a:rPr lang="en-US" sz="3200" b="1" dirty="0">
                <a:solidFill>
                  <a:schemeClr val="accent1"/>
                </a:solidFill>
              </a:rPr>
              <a:t>3) Descriptive Analysis</a:t>
            </a:r>
          </a:p>
          <a:p>
            <a:pPr marL="457200" indent="-457200" algn="l">
              <a:buFont typeface="Arial" panose="020B0604020202020204" pitchFamily="34" charset="0"/>
              <a:buChar char="•"/>
            </a:pPr>
            <a:r>
              <a:rPr lang="en-US" b="1" dirty="0"/>
              <a:t>Statistics</a:t>
            </a:r>
            <a:r>
              <a:rPr lang="en-US" dirty="0"/>
              <a:t>: Mean, median, standard deviation, etc.</a:t>
            </a:r>
          </a:p>
          <a:p>
            <a:pPr marL="457200" indent="-457200" algn="l">
              <a:buFont typeface="Arial" panose="020B0604020202020204" pitchFamily="34" charset="0"/>
              <a:buChar char="•"/>
            </a:pPr>
            <a:r>
              <a:rPr lang="en-US" b="1" dirty="0"/>
              <a:t>Visualizations</a:t>
            </a:r>
            <a:r>
              <a:rPr lang="en-US" dirty="0"/>
              <a:t>: Histograms, scatter plots, and correlation matrices.</a:t>
            </a:r>
          </a:p>
          <a:p>
            <a:pPr marL="457200" indent="-457200" algn="l">
              <a:buFont typeface="Arial" panose="020B0604020202020204" pitchFamily="34" charset="0"/>
              <a:buChar char="•"/>
            </a:pPr>
            <a:r>
              <a:rPr lang="en-US" b="1" dirty="0"/>
              <a:t>Categorical Analysis</a:t>
            </a:r>
            <a:r>
              <a:rPr lang="en-US" dirty="0"/>
              <a:t>: Bar charts for variables like Waterfront, Condition</a:t>
            </a:r>
          </a:p>
          <a:p>
            <a:endParaRPr lang="en-US" dirty="0"/>
          </a:p>
        </p:txBody>
      </p:sp>
      <p:pic>
        <p:nvPicPr>
          <p:cNvPr id="5" name="Picture 4">
            <a:extLst>
              <a:ext uri="{FF2B5EF4-FFF2-40B4-BE49-F238E27FC236}">
                <a16:creationId xmlns:a16="http://schemas.microsoft.com/office/drawing/2014/main" id="{DF130AE7-3B73-DAF6-53FC-7D4FEFBB04B6}"/>
              </a:ext>
            </a:extLst>
          </p:cNvPr>
          <p:cNvPicPr>
            <a:picLocks noChangeAspect="1"/>
          </p:cNvPicPr>
          <p:nvPr/>
        </p:nvPicPr>
        <p:blipFill>
          <a:blip r:embed="rId2"/>
          <a:stretch>
            <a:fillRect/>
          </a:stretch>
        </p:blipFill>
        <p:spPr>
          <a:xfrm>
            <a:off x="74510" y="2051082"/>
            <a:ext cx="6058746" cy="3600953"/>
          </a:xfrm>
          <a:prstGeom prst="rect">
            <a:avLst/>
          </a:prstGeom>
        </p:spPr>
      </p:pic>
      <p:pic>
        <p:nvPicPr>
          <p:cNvPr id="7" name="Picture 6">
            <a:extLst>
              <a:ext uri="{FF2B5EF4-FFF2-40B4-BE49-F238E27FC236}">
                <a16:creationId xmlns:a16="http://schemas.microsoft.com/office/drawing/2014/main" id="{5AA6F3A0-7018-519F-928F-27DD0DD86B95}"/>
              </a:ext>
            </a:extLst>
          </p:cNvPr>
          <p:cNvPicPr>
            <a:picLocks noChangeAspect="1"/>
          </p:cNvPicPr>
          <p:nvPr/>
        </p:nvPicPr>
        <p:blipFill>
          <a:blip r:embed="rId3"/>
          <a:stretch>
            <a:fillRect/>
          </a:stretch>
        </p:blipFill>
        <p:spPr>
          <a:xfrm>
            <a:off x="6182587" y="3094550"/>
            <a:ext cx="5934903" cy="3496163"/>
          </a:xfrm>
          <a:prstGeom prst="rect">
            <a:avLst/>
          </a:prstGeom>
        </p:spPr>
      </p:pic>
    </p:spTree>
    <p:extLst>
      <p:ext uri="{BB962C8B-B14F-4D97-AF65-F5344CB8AC3E}">
        <p14:creationId xmlns:p14="http://schemas.microsoft.com/office/powerpoint/2010/main" val="3176734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TotalTime>
  <Words>1227</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Real Estate Market Analysis Sydney &amp; Melbourne</vt:lpstr>
      <vt:lpstr>Group Members</vt:lpstr>
      <vt:lpstr>Introduction</vt:lpstr>
      <vt:lpstr>Problem Statement</vt:lpstr>
      <vt:lpstr>Significance of the Study</vt:lpstr>
      <vt:lpstr>Objectives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Residuals vs Fitted</vt:lpstr>
      <vt:lpstr>Q-Q Residuals</vt:lpstr>
      <vt:lpstr>Scale Location</vt:lpstr>
      <vt:lpstr>Results and Discussion</vt:lpstr>
      <vt:lpstr>Conclusion</vt:lpstr>
      <vt:lpstr>References</vt:lpstr>
      <vt:lpstr>GANTT CHART </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PS/2020/002 - PERERA A.S.N.</dc:creator>
  <cp:lastModifiedBy>Chamath Kariyawasam</cp:lastModifiedBy>
  <cp:revision>6</cp:revision>
  <dcterms:created xsi:type="dcterms:W3CDTF">2024-08-19T10:16:32Z</dcterms:created>
  <dcterms:modified xsi:type="dcterms:W3CDTF">2024-10-20T15:33:17Z</dcterms:modified>
</cp:coreProperties>
</file>