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66" r:id="rId3"/>
    <p:sldId id="265" r:id="rId4"/>
    <p:sldId id="273" r:id="rId5"/>
    <p:sldId id="268" r:id="rId6"/>
    <p:sldId id="267" r:id="rId7"/>
    <p:sldId id="277" r:id="rId8"/>
    <p:sldId id="282" r:id="rId9"/>
    <p:sldId id="278" r:id="rId10"/>
    <p:sldId id="281" r:id="rId11"/>
    <p:sldId id="289" r:id="rId12"/>
    <p:sldId id="290" r:id="rId13"/>
    <p:sldId id="280" r:id="rId14"/>
    <p:sldId id="291" r:id="rId15"/>
    <p:sldId id="279" r:id="rId16"/>
    <p:sldId id="283" r:id="rId17"/>
    <p:sldId id="288" r:id="rId18"/>
    <p:sldId id="286"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guide orient="horz" pos="1008"/>
        <p:guide pos="3840"/>
      </p:guideLst>
    </p:cSldViewPr>
  </p:slideViewPr>
  <p:notesTextViewPr>
    <p:cViewPr>
      <p:scale>
        <a:sx n="1" d="1"/>
        <a:sy n="1" d="1"/>
      </p:scale>
      <p:origin x="0" y="0"/>
    </p:cViewPr>
  </p:notesTextViewPr>
  <p:notesViewPr>
    <p:cSldViewPr snapToGrid="0">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2/23/2024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2/23/2024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2/23/2024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2/23/2024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2/23/2024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2/23/2024</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2/23/2024</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2/23/2024</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2/23/2024</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2/23/2024</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svgsilh.com/image/40739.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lopezcano.blogspot.com/2019/09/las-conclusiones-y-revision-de-la.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ngall.com/sports-png/" TargetMode="External"/><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svgsilh.com/image/40739.html"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hyperlink" Target="https://pixabay.com/illustrations/cup-trophy-award-sport-profit-101564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svgsilh.com/image/40739.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svgsilh.com/image/40739.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895599"/>
          </a:xfrm>
        </p:spPr>
        <p:txBody>
          <a:bodyPr>
            <a:normAutofit/>
          </a:bodyPr>
          <a:lstStyle/>
          <a:p>
            <a:r>
              <a:rPr lang="en-US" sz="4800" dirty="0"/>
              <a:t>Student satisfaction </a:t>
            </a:r>
            <a:r>
              <a:rPr lang="en-US" sz="3200" dirty="0"/>
              <a:t>in quality of sports facilities in university of Kelaniya</a:t>
            </a:r>
          </a:p>
        </p:txBody>
      </p:sp>
      <p:sp>
        <p:nvSpPr>
          <p:cNvPr id="3" name="Subtitle 2"/>
          <p:cNvSpPr>
            <a:spLocks noGrp="1"/>
          </p:cNvSpPr>
          <p:nvPr>
            <p:ph type="subTitle" idx="1"/>
          </p:nvPr>
        </p:nvSpPr>
        <p:spPr>
          <a:xfrm>
            <a:off x="5638800" y="3352800"/>
            <a:ext cx="5486400" cy="1371600"/>
          </a:xfrm>
        </p:spPr>
        <p:txBody>
          <a:bodyPr>
            <a:normAutofit/>
          </a:bodyPr>
          <a:lstStyle/>
          <a:p>
            <a:r>
              <a:rPr lang="en-US" sz="2400" dirty="0">
                <a:solidFill>
                  <a:schemeClr val="tx1"/>
                </a:solidFill>
              </a:rPr>
              <a:t>Survey Method And Sampling Techniques</a:t>
            </a:r>
          </a:p>
          <a:p>
            <a:r>
              <a:rPr lang="en-US" sz="2400" dirty="0"/>
              <a:t>Group 9</a:t>
            </a:r>
          </a:p>
          <a:p>
            <a:endParaRPr lang="en-US" dirty="0"/>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08E87-EF7D-1186-7741-D1156F68E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0543C-350C-707D-270F-71FFE62D70C2}"/>
              </a:ext>
            </a:extLst>
          </p:cNvPr>
          <p:cNvSpPr>
            <a:spLocks noGrp="1"/>
          </p:cNvSpPr>
          <p:nvPr>
            <p:ph type="title"/>
          </p:nvPr>
        </p:nvSpPr>
        <p:spPr>
          <a:xfrm>
            <a:off x="1066800" y="304800"/>
            <a:ext cx="10058400" cy="907983"/>
          </a:xfrm>
        </p:spPr>
        <p:txBody>
          <a:bodyPr>
            <a:normAutofit fontScale="90000"/>
          </a:bodyPr>
          <a:lstStyle/>
          <a:p>
            <a:r>
              <a:rPr lang="en-US" i="1" u="sng" dirty="0">
                <a:highlight>
                  <a:srgbClr val="800000"/>
                </a:highlight>
              </a:rPr>
              <a:t>how the practice sessions have interrupted the academics</a:t>
            </a:r>
          </a:p>
        </p:txBody>
      </p:sp>
      <p:sp>
        <p:nvSpPr>
          <p:cNvPr id="3" name="Content Placeholder 2">
            <a:extLst>
              <a:ext uri="{FF2B5EF4-FFF2-40B4-BE49-F238E27FC236}">
                <a16:creationId xmlns:a16="http://schemas.microsoft.com/office/drawing/2014/main" id="{5C130650-478C-C103-4563-CEFE8DE8C86E}"/>
              </a:ext>
            </a:extLst>
          </p:cNvPr>
          <p:cNvSpPr>
            <a:spLocks noGrp="1"/>
          </p:cNvSpPr>
          <p:nvPr>
            <p:ph sz="half" idx="1"/>
          </p:nvPr>
        </p:nvSpPr>
        <p:spPr>
          <a:xfrm>
            <a:off x="317634" y="1617044"/>
            <a:ext cx="4350619" cy="5053263"/>
          </a:xfrm>
        </p:spPr>
        <p:txBody>
          <a:bodyPr>
            <a:normAutofit/>
          </a:bodyPr>
          <a:lstStyle/>
          <a:p>
            <a:pPr marL="0" indent="0">
              <a:buNone/>
            </a:pPr>
            <a:endParaRPr lang="en-US" sz="2600" dirty="0">
              <a:latin typeface="Garamond" panose="02020404030301010803" pitchFamily="18" charset="0"/>
            </a:endParaRPr>
          </a:p>
          <a:p>
            <a:pPr marL="0" indent="0">
              <a:buNone/>
            </a:pPr>
            <a:endParaRPr lang="en-US" sz="2600" dirty="0">
              <a:latin typeface="Garamond" panose="02020404030301010803" pitchFamily="18" charset="0"/>
            </a:endParaRPr>
          </a:p>
          <a:p>
            <a:pPr marL="0" indent="0">
              <a:buNone/>
            </a:pPr>
            <a:r>
              <a:rPr lang="en-US" sz="2600" dirty="0">
                <a:latin typeface="Garamond" panose="02020404030301010803" pitchFamily="18" charset="0"/>
              </a:rPr>
              <a:t>According to this bar graph we can see that there is a considerable interruption from the </a:t>
            </a:r>
            <a:r>
              <a:rPr lang="en-US" sz="2600" dirty="0" err="1">
                <a:latin typeface="Garamond" panose="02020404030301010803" pitchFamily="18" charset="0"/>
              </a:rPr>
              <a:t>acedemic</a:t>
            </a:r>
            <a:r>
              <a:rPr lang="en-US" sz="2600" dirty="0">
                <a:latin typeface="Garamond" panose="02020404030301010803" pitchFamily="18" charset="0"/>
              </a:rPr>
              <a:t> timetable to the students' sport activities for 1st year and 2nd year students.</a:t>
            </a:r>
          </a:p>
        </p:txBody>
      </p:sp>
      <p:pic>
        <p:nvPicPr>
          <p:cNvPr id="6" name="Content Placeholder 5">
            <a:extLst>
              <a:ext uri="{FF2B5EF4-FFF2-40B4-BE49-F238E27FC236}">
                <a16:creationId xmlns:a16="http://schemas.microsoft.com/office/drawing/2014/main" id="{C7C9C2A4-AEA6-93E8-BF6E-3EAF876944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2150" y="1661072"/>
            <a:ext cx="6888797" cy="4693997"/>
          </a:xfrm>
        </p:spPr>
      </p:pic>
    </p:spTree>
    <p:extLst>
      <p:ext uri="{BB962C8B-B14F-4D97-AF65-F5344CB8AC3E}">
        <p14:creationId xmlns:p14="http://schemas.microsoft.com/office/powerpoint/2010/main" val="559366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C606-E734-D09E-36E9-BD1F851DBCC3}"/>
              </a:ext>
            </a:extLst>
          </p:cNvPr>
          <p:cNvSpPr>
            <a:spLocks noGrp="1"/>
          </p:cNvSpPr>
          <p:nvPr>
            <p:ph type="title"/>
          </p:nvPr>
        </p:nvSpPr>
        <p:spPr/>
        <p:txBody>
          <a:bodyPr>
            <a:normAutofit fontScale="90000"/>
          </a:bodyPr>
          <a:lstStyle/>
          <a:p>
            <a:r>
              <a:rPr lang="en-US" u="sng" dirty="0">
                <a:highlight>
                  <a:srgbClr val="808000"/>
                </a:highlight>
              </a:rPr>
              <a:t>Availability of equipment…</a:t>
            </a:r>
            <a:br>
              <a:rPr lang="en-US" u="sng" dirty="0">
                <a:highlight>
                  <a:srgbClr val="808000"/>
                </a:highlight>
              </a:rPr>
            </a:br>
            <a:r>
              <a:rPr lang="en-US" sz="2700" dirty="0">
                <a:latin typeface="Garamond" panose="02020404030301010803" pitchFamily="18" charset="0"/>
              </a:rPr>
              <a:t>We can see that most of the responses are within the area dissatisfied and strongly dissatisfied.</a:t>
            </a:r>
            <a:endParaRPr lang="en-US" sz="2700"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E220F346-4CAF-90EC-3A1F-4C16D84A328E}"/>
              </a:ext>
            </a:extLst>
          </p:cNvPr>
          <p:cNvSpPr>
            <a:spLocks noGrp="1"/>
          </p:cNvSpPr>
          <p:nvPr>
            <p:ph sz="half" idx="1"/>
          </p:nvPr>
        </p:nvSpPr>
        <p:spPr>
          <a:xfrm>
            <a:off x="4976260" y="7421078"/>
            <a:ext cx="936859" cy="442761"/>
          </a:xfrm>
        </p:spPr>
        <p:txBody>
          <a:bodyPr>
            <a:normAutofit/>
          </a:bodyPr>
          <a:lstStyle/>
          <a:p>
            <a:endParaRPr lang="en-US" dirty="0"/>
          </a:p>
        </p:txBody>
      </p:sp>
      <p:pic>
        <p:nvPicPr>
          <p:cNvPr id="5" name="Content Placeholder 4" descr="A graph of different colored lines&#10;&#10;Description automatically generated">
            <a:extLst>
              <a:ext uri="{FF2B5EF4-FFF2-40B4-BE49-F238E27FC236}">
                <a16:creationId xmlns:a16="http://schemas.microsoft.com/office/drawing/2014/main" id="{2DB7D6CA-7EBE-9C12-3BE5-B3874824A55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276917" y="1722922"/>
            <a:ext cx="8757402" cy="4591249"/>
          </a:xfrm>
          <a:prstGeom prst="rect">
            <a:avLst/>
          </a:prstGeom>
        </p:spPr>
      </p:pic>
    </p:spTree>
    <p:extLst>
      <p:ext uri="{BB962C8B-B14F-4D97-AF65-F5344CB8AC3E}">
        <p14:creationId xmlns:p14="http://schemas.microsoft.com/office/powerpoint/2010/main" val="180110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F875-0106-F935-9F82-C3D0B2338F6E}"/>
              </a:ext>
            </a:extLst>
          </p:cNvPr>
          <p:cNvSpPr>
            <a:spLocks noGrp="1"/>
          </p:cNvSpPr>
          <p:nvPr>
            <p:ph type="title"/>
          </p:nvPr>
        </p:nvSpPr>
        <p:spPr/>
        <p:txBody>
          <a:bodyPr/>
          <a:lstStyle/>
          <a:p>
            <a:r>
              <a:rPr lang="en-US" i="1" u="sng" dirty="0">
                <a:highlight>
                  <a:srgbClr val="FF0000"/>
                </a:highlight>
              </a:rPr>
              <a:t>How often students participate in practices…</a:t>
            </a:r>
          </a:p>
        </p:txBody>
      </p:sp>
      <p:sp>
        <p:nvSpPr>
          <p:cNvPr id="3" name="Content Placeholder 2">
            <a:extLst>
              <a:ext uri="{FF2B5EF4-FFF2-40B4-BE49-F238E27FC236}">
                <a16:creationId xmlns:a16="http://schemas.microsoft.com/office/drawing/2014/main" id="{F5491F9E-DCC2-E11D-5698-AAA4D244BEE9}"/>
              </a:ext>
            </a:extLst>
          </p:cNvPr>
          <p:cNvSpPr>
            <a:spLocks noGrp="1"/>
          </p:cNvSpPr>
          <p:nvPr>
            <p:ph sz="half" idx="1"/>
          </p:nvPr>
        </p:nvSpPr>
        <p:spPr>
          <a:xfrm>
            <a:off x="1066800" y="1676401"/>
            <a:ext cx="3745832" cy="4343400"/>
          </a:xfrm>
        </p:spPr>
        <p:txBody>
          <a:bodyPr/>
          <a:lstStyle/>
          <a:p>
            <a:pPr marL="0" indent="0">
              <a:buNone/>
            </a:pPr>
            <a:endParaRPr lang="en-US" dirty="0"/>
          </a:p>
          <a:p>
            <a:pPr marL="0" indent="0">
              <a:buNone/>
            </a:pPr>
            <a:endParaRPr lang="en-US" dirty="0"/>
          </a:p>
          <a:p>
            <a:pPr marL="0" indent="0">
              <a:buNone/>
            </a:pPr>
            <a:r>
              <a:rPr lang="en-US" dirty="0"/>
              <a:t>We can see that most of the students don’t have much time to spend on doing a sport in university of Kelaniya with their academic stuff.</a:t>
            </a:r>
          </a:p>
        </p:txBody>
      </p:sp>
      <p:sp>
        <p:nvSpPr>
          <p:cNvPr id="4" name="Content Placeholder 3">
            <a:extLst>
              <a:ext uri="{FF2B5EF4-FFF2-40B4-BE49-F238E27FC236}">
                <a16:creationId xmlns:a16="http://schemas.microsoft.com/office/drawing/2014/main" id="{1D3729D1-4AC3-10FC-C835-8FB6605BE204}"/>
              </a:ext>
            </a:extLst>
          </p:cNvPr>
          <p:cNvSpPr>
            <a:spLocks noGrp="1"/>
          </p:cNvSpPr>
          <p:nvPr>
            <p:ph sz="half" idx="2"/>
          </p:nvPr>
        </p:nvSpPr>
        <p:spPr/>
        <p:txBody>
          <a:bodyPr/>
          <a:lstStyle/>
          <a:p>
            <a:endParaRPr lang="en-US"/>
          </a:p>
        </p:txBody>
      </p:sp>
      <p:pic>
        <p:nvPicPr>
          <p:cNvPr id="5" name="Picture 4" descr="A pie chart with numbers and symbols&#10;&#10;Description automatically generated">
            <a:extLst>
              <a:ext uri="{FF2B5EF4-FFF2-40B4-BE49-F238E27FC236}">
                <a16:creationId xmlns:a16="http://schemas.microsoft.com/office/drawing/2014/main" id="{33DCB018-623E-E708-5CD3-EF461840C1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2168" y="1617044"/>
            <a:ext cx="6223651" cy="4501448"/>
          </a:xfrm>
          <a:prstGeom prst="rect">
            <a:avLst/>
          </a:prstGeom>
        </p:spPr>
      </p:pic>
    </p:spTree>
    <p:extLst>
      <p:ext uri="{BB962C8B-B14F-4D97-AF65-F5344CB8AC3E}">
        <p14:creationId xmlns:p14="http://schemas.microsoft.com/office/powerpoint/2010/main" val="308822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59582-7A83-D11C-F21F-2DE1FDBFB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2C95B-AB97-F17B-8D96-E9BAEE76E165}"/>
              </a:ext>
            </a:extLst>
          </p:cNvPr>
          <p:cNvSpPr>
            <a:spLocks noGrp="1"/>
          </p:cNvSpPr>
          <p:nvPr>
            <p:ph type="title"/>
          </p:nvPr>
        </p:nvSpPr>
        <p:spPr>
          <a:xfrm>
            <a:off x="1066800" y="304800"/>
            <a:ext cx="10058400" cy="907983"/>
          </a:xfrm>
        </p:spPr>
        <p:txBody>
          <a:bodyPr/>
          <a:lstStyle/>
          <a:p>
            <a:r>
              <a:rPr lang="en-US" i="1" u="sng" dirty="0">
                <a:solidFill>
                  <a:schemeClr val="bg1"/>
                </a:solidFill>
                <a:highlight>
                  <a:srgbClr val="00FFFF"/>
                </a:highlight>
              </a:rPr>
              <a:t>Continuing the sport in the coming years….</a:t>
            </a:r>
          </a:p>
        </p:txBody>
      </p:sp>
      <p:sp>
        <p:nvSpPr>
          <p:cNvPr id="3" name="Content Placeholder 2">
            <a:extLst>
              <a:ext uri="{FF2B5EF4-FFF2-40B4-BE49-F238E27FC236}">
                <a16:creationId xmlns:a16="http://schemas.microsoft.com/office/drawing/2014/main" id="{1774BCA1-D4D3-77B6-1F07-74BFDC0A40BF}"/>
              </a:ext>
            </a:extLst>
          </p:cNvPr>
          <p:cNvSpPr>
            <a:spLocks noGrp="1"/>
          </p:cNvSpPr>
          <p:nvPr>
            <p:ph sz="half" idx="1"/>
          </p:nvPr>
        </p:nvSpPr>
        <p:spPr>
          <a:xfrm>
            <a:off x="317634" y="1617044"/>
            <a:ext cx="4350619" cy="5053263"/>
          </a:xfrm>
        </p:spPr>
        <p:txBody>
          <a:bodyPr/>
          <a:lstStyle/>
          <a:p>
            <a:pPr marL="0" marR="0">
              <a:lnSpc>
                <a:spcPct val="107000"/>
              </a:lnSpc>
              <a:spcBef>
                <a:spcPts val="0"/>
              </a:spcBef>
              <a:spcAft>
                <a:spcPts val="800"/>
              </a:spcAft>
            </a:pPr>
            <a:endParaRPr lang="en-US" sz="2000" kern="100" dirty="0">
              <a:effectLst/>
              <a:latin typeface="Segoe UI" panose="020B0502040204020203" pitchFamily="34" charset="0"/>
              <a:ea typeface="Calibri" panose="020F0502020204030204" pitchFamily="34" charset="0"/>
              <a:cs typeface="Iskoola Pota" panose="020B0502040204020203" pitchFamily="34" charset="0"/>
            </a:endParaRPr>
          </a:p>
          <a:p>
            <a:pPr marL="0" indent="0">
              <a:buNone/>
            </a:pPr>
            <a:r>
              <a:rPr lang="en-US" sz="2800" dirty="0">
                <a:latin typeface="Garamond" panose="02020404030301010803" pitchFamily="18" charset="0"/>
              </a:rPr>
              <a:t>According to the pie chart we see that most of the students are willing to continue their sport activities in next academic year onwards. </a:t>
            </a:r>
          </a:p>
        </p:txBody>
      </p:sp>
      <p:pic>
        <p:nvPicPr>
          <p:cNvPr id="4" name="Content Placeholder 3" descr="A pie chart with a blue and green circle&#10;&#10;Description automatically generated">
            <a:extLst>
              <a:ext uri="{FF2B5EF4-FFF2-40B4-BE49-F238E27FC236}">
                <a16:creationId xmlns:a16="http://schemas.microsoft.com/office/drawing/2014/main" id="{A4397869-F1C5-CC07-F777-24F54BFD355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87829" y="1626668"/>
            <a:ext cx="6922369" cy="4533501"/>
          </a:xfrm>
          <a:prstGeom prst="rect">
            <a:avLst/>
          </a:prstGeom>
        </p:spPr>
      </p:pic>
    </p:spTree>
    <p:extLst>
      <p:ext uri="{BB962C8B-B14F-4D97-AF65-F5344CB8AC3E}">
        <p14:creationId xmlns:p14="http://schemas.microsoft.com/office/powerpoint/2010/main" val="400948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7588-026A-5C0E-D6B7-BF10C672DAB1}"/>
              </a:ext>
            </a:extLst>
          </p:cNvPr>
          <p:cNvSpPr>
            <a:spLocks noGrp="1"/>
          </p:cNvSpPr>
          <p:nvPr>
            <p:ph type="title"/>
          </p:nvPr>
        </p:nvSpPr>
        <p:spPr/>
        <p:txBody>
          <a:bodyPr/>
          <a:lstStyle/>
          <a:p>
            <a:r>
              <a:rPr lang="en-US" i="1" u="sng" dirty="0">
                <a:solidFill>
                  <a:schemeClr val="bg1"/>
                </a:solidFill>
                <a:highlight>
                  <a:srgbClr val="00FF00"/>
                </a:highlight>
              </a:rPr>
              <a:t>The modernity of </a:t>
            </a:r>
            <a:r>
              <a:rPr lang="en-US" i="1" u="sng" dirty="0" err="1">
                <a:solidFill>
                  <a:schemeClr val="bg1"/>
                </a:solidFill>
                <a:highlight>
                  <a:srgbClr val="00FF00"/>
                </a:highlight>
              </a:rPr>
              <a:t>equipmentt</a:t>
            </a:r>
            <a:endParaRPr lang="en-US" i="1" u="sng" dirty="0">
              <a:solidFill>
                <a:schemeClr val="bg1"/>
              </a:solidFill>
              <a:highlight>
                <a:srgbClr val="00FF00"/>
              </a:highlight>
            </a:endParaRPr>
          </a:p>
        </p:txBody>
      </p:sp>
      <p:sp>
        <p:nvSpPr>
          <p:cNvPr id="3" name="Content Placeholder 2">
            <a:extLst>
              <a:ext uri="{FF2B5EF4-FFF2-40B4-BE49-F238E27FC236}">
                <a16:creationId xmlns:a16="http://schemas.microsoft.com/office/drawing/2014/main" id="{743ECBA2-2DEC-8FAC-86B5-71B220FA7178}"/>
              </a:ext>
            </a:extLst>
          </p:cNvPr>
          <p:cNvSpPr>
            <a:spLocks noGrp="1"/>
          </p:cNvSpPr>
          <p:nvPr>
            <p:ph sz="half" idx="1"/>
          </p:nvPr>
        </p:nvSpPr>
        <p:spPr>
          <a:xfrm>
            <a:off x="1066800" y="1676401"/>
            <a:ext cx="3976838" cy="4343400"/>
          </a:xfrm>
        </p:spPr>
        <p:txBody>
          <a:bodyPr/>
          <a:lstStyle/>
          <a:p>
            <a:pPr marL="0" indent="0">
              <a:buNone/>
            </a:pPr>
            <a:endParaRPr lang="en-US" sz="1800" kern="100" dirty="0">
              <a:effectLst/>
              <a:latin typeface="Times New Roman" panose="02020603050405020304" pitchFamily="18" charset="0"/>
              <a:ea typeface="Calibri" panose="020F0502020204030204" pitchFamily="34" charset="0"/>
              <a:cs typeface="Iskoola Pota" panose="020B0502040204020203" pitchFamily="34" charset="0"/>
            </a:endParaRPr>
          </a:p>
          <a:p>
            <a:pPr marL="0" indent="0">
              <a:buNone/>
            </a:pPr>
            <a:endParaRPr lang="en-US" sz="1800" kern="100" dirty="0">
              <a:latin typeface="Times New Roman" panose="02020603050405020304" pitchFamily="18" charset="0"/>
              <a:ea typeface="Calibri" panose="020F0502020204030204" pitchFamily="34" charset="0"/>
              <a:cs typeface="Iskoola Pota" panose="020B0502040204020203" pitchFamily="34" charset="0"/>
            </a:endParaRPr>
          </a:p>
          <a:p>
            <a:pPr marL="0" indent="0">
              <a:buNone/>
            </a:pPr>
            <a:endParaRPr lang="en-US" sz="1800" kern="100" dirty="0">
              <a:effectLst/>
              <a:latin typeface="Times New Roman" panose="02020603050405020304" pitchFamily="18" charset="0"/>
              <a:ea typeface="Calibri" panose="020F0502020204030204" pitchFamily="34" charset="0"/>
              <a:cs typeface="Iskoola Pota" panose="020B0502040204020203" pitchFamily="34" charset="0"/>
            </a:endParaRPr>
          </a:p>
          <a:p>
            <a:pPr marL="0" indent="0">
              <a:buNone/>
            </a:pPr>
            <a:r>
              <a:rPr lang="en-US" sz="2800" kern="100" dirty="0">
                <a:effectLst/>
                <a:latin typeface="Times New Roman" panose="02020603050405020304" pitchFamily="18" charset="0"/>
                <a:ea typeface="Calibri" panose="020F0502020204030204" pitchFamily="34" charset="0"/>
                <a:cs typeface="Iskoola Pota" panose="020B0502040204020203" pitchFamily="34" charset="0"/>
              </a:rPr>
              <a:t>we can see that some sports like cricket, basketball and swimming have more </a:t>
            </a:r>
            <a:r>
              <a:rPr lang="en-US" sz="2800" kern="100" dirty="0" err="1">
                <a:effectLst/>
                <a:latin typeface="Times New Roman" panose="02020603050405020304" pitchFamily="18" charset="0"/>
                <a:ea typeface="Calibri" panose="020F0502020204030204" pitchFamily="34" charset="0"/>
                <a:cs typeface="Iskoola Pota" panose="020B0502040204020203" pitchFamily="34" charset="0"/>
              </a:rPr>
              <a:t>equipments</a:t>
            </a:r>
            <a:r>
              <a:rPr lang="en-US" sz="2800" kern="100" dirty="0">
                <a:effectLst/>
                <a:latin typeface="Times New Roman" panose="02020603050405020304" pitchFamily="18" charset="0"/>
                <a:ea typeface="Calibri" panose="020F0502020204030204" pitchFamily="34" charset="0"/>
                <a:cs typeface="Iskoola Pota" panose="020B0502040204020203" pitchFamily="34" charset="0"/>
              </a:rPr>
              <a:t> of outdated</a:t>
            </a:r>
            <a:endParaRPr lang="en-US" sz="2800" dirty="0"/>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59BBF7B0-3DFB-B2DE-ED28-D53ADF08CE7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37420" y="1644557"/>
            <a:ext cx="6842285" cy="4781796"/>
          </a:xfrm>
          <a:prstGeom prst="rect">
            <a:avLst/>
          </a:prstGeom>
        </p:spPr>
      </p:pic>
    </p:spTree>
    <p:extLst>
      <p:ext uri="{BB962C8B-B14F-4D97-AF65-F5344CB8AC3E}">
        <p14:creationId xmlns:p14="http://schemas.microsoft.com/office/powerpoint/2010/main" val="148213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399F1-38D8-F33B-7198-077CFB6862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EC0669-A4CC-3293-6B0D-A6D237E56DC6}"/>
              </a:ext>
            </a:extLst>
          </p:cNvPr>
          <p:cNvSpPr>
            <a:spLocks noGrp="1"/>
          </p:cNvSpPr>
          <p:nvPr>
            <p:ph type="title"/>
          </p:nvPr>
        </p:nvSpPr>
        <p:spPr>
          <a:xfrm>
            <a:off x="673768" y="1676401"/>
            <a:ext cx="10445082" cy="3145856"/>
          </a:xfrm>
        </p:spPr>
        <p:txBody>
          <a:bodyPr>
            <a:normAutofit/>
          </a:bodyPr>
          <a:lstStyle/>
          <a:p>
            <a:r>
              <a:rPr lang="en-US" sz="6000" b="1" i="1" cap="all" spc="150" dirty="0">
                <a:ln>
                  <a:noFill/>
                </a:ln>
                <a:solidFill>
                  <a:schemeClr val="tx1"/>
                </a:solidFill>
                <a:latin typeface="Tenorite"/>
              </a:rPr>
              <a:t>Discussion and</a:t>
            </a:r>
            <a:br>
              <a:rPr lang="en-US" sz="6000" b="1" i="1" cap="all" spc="150" dirty="0">
                <a:ln>
                  <a:noFill/>
                </a:ln>
                <a:solidFill>
                  <a:schemeClr val="tx1"/>
                </a:solidFill>
                <a:latin typeface="Tenorite"/>
              </a:rPr>
            </a:br>
            <a:r>
              <a:rPr lang="en-US" sz="6000" b="1" i="1" cap="all" spc="150" dirty="0">
                <a:ln>
                  <a:noFill/>
                </a:ln>
                <a:solidFill>
                  <a:schemeClr val="tx1"/>
                </a:solidFill>
                <a:latin typeface="Tenorite"/>
              </a:rPr>
              <a:t>conclusion</a:t>
            </a:r>
            <a:endParaRPr lang="en-US" sz="6000" dirty="0"/>
          </a:p>
        </p:txBody>
      </p:sp>
      <p:sp>
        <p:nvSpPr>
          <p:cNvPr id="3" name="Content Placeholder 2">
            <a:extLst>
              <a:ext uri="{FF2B5EF4-FFF2-40B4-BE49-F238E27FC236}">
                <a16:creationId xmlns:a16="http://schemas.microsoft.com/office/drawing/2014/main" id="{E50128FE-8440-E049-8B91-97A1E4AC8532}"/>
              </a:ext>
            </a:extLst>
          </p:cNvPr>
          <p:cNvSpPr>
            <a:spLocks noGrp="1"/>
          </p:cNvSpPr>
          <p:nvPr>
            <p:ph type="body" idx="1"/>
          </p:nvPr>
        </p:nvSpPr>
        <p:spPr/>
        <p:txBody>
          <a:bodyPr/>
          <a:lstStyle/>
          <a:p>
            <a:pPr marL="0" marR="0">
              <a:lnSpc>
                <a:spcPct val="107000"/>
              </a:lnSpc>
              <a:spcBef>
                <a:spcPts val="0"/>
              </a:spcBef>
              <a:spcAft>
                <a:spcPts val="800"/>
              </a:spcAft>
            </a:pPr>
            <a:endParaRPr lang="en-US" sz="2000" kern="100" dirty="0">
              <a:effectLst/>
              <a:latin typeface="Segoe UI" panose="020B0502040204020203"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endParaRPr lang="en-US" sz="2000" kern="100" dirty="0">
              <a:latin typeface="Segoe UI" panose="020B0502040204020203" pitchFamily="34" charset="0"/>
              <a:ea typeface="Calibri" panose="020F0502020204030204" pitchFamily="34" charset="0"/>
              <a:cs typeface="Iskoola Pota" panose="020B0502040204020203" pitchFamily="34" charset="0"/>
            </a:endParaRPr>
          </a:p>
          <a:p>
            <a:endParaRPr lang="en-US" dirty="0"/>
          </a:p>
        </p:txBody>
      </p:sp>
      <p:pic>
        <p:nvPicPr>
          <p:cNvPr id="6" name="Graphic 5">
            <a:extLst>
              <a:ext uri="{FF2B5EF4-FFF2-40B4-BE49-F238E27FC236}">
                <a16:creationId xmlns:a16="http://schemas.microsoft.com/office/drawing/2014/main" id="{C71DDB6C-5D22-C854-F869-5412C6D150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5110498" y="1525932"/>
            <a:ext cx="6167102" cy="4826741"/>
          </a:xfrm>
          <a:prstGeom prst="rect">
            <a:avLst/>
          </a:prstGeom>
        </p:spPr>
      </p:pic>
      <p:pic>
        <p:nvPicPr>
          <p:cNvPr id="7" name="Picture 6">
            <a:extLst>
              <a:ext uri="{FF2B5EF4-FFF2-40B4-BE49-F238E27FC236}">
                <a16:creationId xmlns:a16="http://schemas.microsoft.com/office/drawing/2014/main" id="{E4879F76-C255-005F-42AA-25013B5E4022}"/>
              </a:ext>
            </a:extLst>
          </p:cNvPr>
          <p:cNvPicPr>
            <a:picLocks noChangeAspect="1"/>
          </p:cNvPicPr>
          <p:nvPr/>
        </p:nvPicPr>
        <p:blipFill>
          <a:blip r:embed="rId5"/>
          <a:stretch>
            <a:fillRect/>
          </a:stretch>
        </p:blipFill>
        <p:spPr>
          <a:xfrm>
            <a:off x="3522967" y="4803251"/>
            <a:ext cx="2165564" cy="1693800"/>
          </a:xfrm>
          <a:prstGeom prst="rect">
            <a:avLst/>
          </a:prstGeom>
        </p:spPr>
      </p:pic>
      <p:pic>
        <p:nvPicPr>
          <p:cNvPr id="8" name="Picture 7">
            <a:extLst>
              <a:ext uri="{FF2B5EF4-FFF2-40B4-BE49-F238E27FC236}">
                <a16:creationId xmlns:a16="http://schemas.microsoft.com/office/drawing/2014/main" id="{5632FDDE-9F7A-EC03-E3B4-091B89CC11B1}"/>
              </a:ext>
            </a:extLst>
          </p:cNvPr>
          <p:cNvPicPr>
            <a:picLocks noChangeAspect="1"/>
          </p:cNvPicPr>
          <p:nvPr/>
        </p:nvPicPr>
        <p:blipFill>
          <a:blip r:embed="rId5"/>
          <a:stretch>
            <a:fillRect/>
          </a:stretch>
        </p:blipFill>
        <p:spPr>
          <a:xfrm>
            <a:off x="1790419" y="5216893"/>
            <a:ext cx="1612098" cy="1260906"/>
          </a:xfrm>
          <a:prstGeom prst="rect">
            <a:avLst/>
          </a:prstGeom>
        </p:spPr>
      </p:pic>
      <p:pic>
        <p:nvPicPr>
          <p:cNvPr id="9" name="Picture 8">
            <a:extLst>
              <a:ext uri="{FF2B5EF4-FFF2-40B4-BE49-F238E27FC236}">
                <a16:creationId xmlns:a16="http://schemas.microsoft.com/office/drawing/2014/main" id="{6CE3D069-0779-B687-9C97-C52D94BC23F0}"/>
              </a:ext>
            </a:extLst>
          </p:cNvPr>
          <p:cNvPicPr>
            <a:picLocks noChangeAspect="1"/>
          </p:cNvPicPr>
          <p:nvPr/>
        </p:nvPicPr>
        <p:blipFill>
          <a:blip r:embed="rId6"/>
          <a:stretch>
            <a:fillRect/>
          </a:stretch>
        </p:blipFill>
        <p:spPr>
          <a:xfrm>
            <a:off x="547745" y="5515276"/>
            <a:ext cx="1220410" cy="955701"/>
          </a:xfrm>
          <a:prstGeom prst="rect">
            <a:avLst/>
          </a:prstGeom>
        </p:spPr>
      </p:pic>
    </p:spTree>
    <p:extLst>
      <p:ext uri="{BB962C8B-B14F-4D97-AF65-F5344CB8AC3E}">
        <p14:creationId xmlns:p14="http://schemas.microsoft.com/office/powerpoint/2010/main" val="1988000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A3EF-6675-CC89-13F5-46E38F71AA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32F2510-44F6-69F4-246F-D0B2190CEAD3}"/>
              </a:ext>
            </a:extLst>
          </p:cNvPr>
          <p:cNvSpPr>
            <a:spLocks noGrp="1"/>
          </p:cNvSpPr>
          <p:nvPr>
            <p:ph type="title"/>
          </p:nvPr>
        </p:nvSpPr>
        <p:spPr>
          <a:xfrm>
            <a:off x="1066800" y="304800"/>
            <a:ext cx="10058400" cy="522973"/>
          </a:xfrm>
        </p:spPr>
        <p:txBody>
          <a:bodyPr>
            <a:normAutofit fontScale="90000"/>
          </a:bodyPr>
          <a:lstStyle/>
          <a:p>
            <a:br>
              <a:rPr lang="en-US" sz="1800" b="1" i="1" kern="100" dirty="0">
                <a:effectLst/>
                <a:latin typeface="Calibri" panose="020F0502020204030204" pitchFamily="34" charset="0"/>
                <a:ea typeface="Calibri" panose="020F0502020204030204" pitchFamily="34" charset="0"/>
                <a:cs typeface="Iskoola Pota" panose="020B0502040204020203" pitchFamily="34" charset="0"/>
              </a:rPr>
            </a:br>
            <a:r>
              <a:rPr lang="en-US" sz="1800" b="1" i="1" kern="100" dirty="0">
                <a:effectLst/>
                <a:latin typeface="Calibri" panose="020F0502020204030204" pitchFamily="34" charset="0"/>
                <a:ea typeface="Calibri" panose="020F0502020204030204" pitchFamily="34" charset="0"/>
                <a:cs typeface="Iskoola Pota" panose="020B0502040204020203" pitchFamily="34" charset="0"/>
              </a:rPr>
              <a:t>     </a:t>
            </a:r>
            <a:r>
              <a:rPr lang="en-US" sz="4200" b="1" i="1" cap="all" spc="150" dirty="0">
                <a:ln>
                  <a:noFill/>
                </a:ln>
                <a:solidFill>
                  <a:schemeClr val="accent2">
                    <a:lumMod val="60000"/>
                    <a:lumOff val="40000"/>
                  </a:schemeClr>
                </a:solidFill>
                <a:highlight>
                  <a:srgbClr val="FFFF00"/>
                </a:highlight>
                <a:latin typeface="Tenorite"/>
              </a:rPr>
              <a:t>Discussion</a:t>
            </a:r>
            <a:endParaRPr lang="en-US" sz="4200" b="1" i="1" dirty="0">
              <a:solidFill>
                <a:schemeClr val="accent2">
                  <a:lumMod val="60000"/>
                  <a:lumOff val="40000"/>
                </a:schemeClr>
              </a:solidFill>
              <a:highlight>
                <a:srgbClr val="FFFF00"/>
              </a:highlight>
            </a:endParaRPr>
          </a:p>
        </p:txBody>
      </p:sp>
      <p:sp>
        <p:nvSpPr>
          <p:cNvPr id="4" name="Content Placeholder 3">
            <a:extLst>
              <a:ext uri="{FF2B5EF4-FFF2-40B4-BE49-F238E27FC236}">
                <a16:creationId xmlns:a16="http://schemas.microsoft.com/office/drawing/2014/main" id="{4FC88BA1-8EB1-BD30-B7AC-C03B107EBE2F}"/>
              </a:ext>
            </a:extLst>
          </p:cNvPr>
          <p:cNvSpPr>
            <a:spLocks noGrp="1"/>
          </p:cNvSpPr>
          <p:nvPr>
            <p:ph idx="1"/>
          </p:nvPr>
        </p:nvSpPr>
        <p:spPr>
          <a:xfrm>
            <a:off x="1066800" y="885525"/>
            <a:ext cx="10058400" cy="5553776"/>
          </a:xfrm>
        </p:spPr>
        <p:txBody>
          <a:bodyPr>
            <a:normAutofit fontScale="32500" lnSpcReduction="20000"/>
          </a:bodyPr>
          <a:lstStyle/>
          <a:p>
            <a:endParaRPr lang="en-US" dirty="0">
              <a:latin typeface="Aptos Narrow" panose="020B0004020202020204" pitchFamily="34" charset="0"/>
            </a:endParaRPr>
          </a:p>
          <a:p>
            <a:r>
              <a:rPr lang="en-US" sz="6800" dirty="0">
                <a:latin typeface="Aptos Narrow" panose="020B0004020202020204" pitchFamily="34" charset="0"/>
              </a:rPr>
              <a:t>Most students are satisfied with sports facilities overall.</a:t>
            </a:r>
          </a:p>
          <a:p>
            <a:r>
              <a:rPr lang="en-US" sz="6800" dirty="0">
                <a:latin typeface="Aptos Narrow" panose="020B0004020202020204" pitchFamily="34" charset="0"/>
              </a:rPr>
              <a:t>Satisfaction with sanitary facilities varies; boxing and carrom players are neutral, while females are more satisfied than males.</a:t>
            </a:r>
          </a:p>
          <a:p>
            <a:r>
              <a:rPr lang="en-US" sz="6800" dirty="0">
                <a:latin typeface="Aptos Narrow" panose="020B0004020202020204" pitchFamily="34" charset="0"/>
              </a:rPr>
              <a:t>Cricket and swimming players are satisfied with equipment availability; basketball players are satisfied with equipment modernity, but hockey players are dissatisfied.</a:t>
            </a:r>
          </a:p>
          <a:p>
            <a:r>
              <a:rPr lang="en-US" sz="6800" dirty="0">
                <a:latin typeface="Aptos Narrow" panose="020B0004020202020204" pitchFamily="34" charset="0"/>
              </a:rPr>
              <a:t>First and second-year students are more satisfied with available time slots; science faculty students are dissatisfied.</a:t>
            </a:r>
          </a:p>
          <a:p>
            <a:r>
              <a:rPr lang="en-US" sz="6800" dirty="0">
                <a:latin typeface="Aptos Narrow" panose="020B0004020202020204" pitchFamily="34" charset="0"/>
              </a:rPr>
              <a:t>Most students practice 1-3 hours per session, once a week, indicating overall dissatisfaction with facilities.</a:t>
            </a:r>
          </a:p>
          <a:p>
            <a:r>
              <a:rPr lang="en-US" sz="6800" dirty="0">
                <a:latin typeface="Aptos Narrow" panose="020B0004020202020204" pitchFamily="34" charset="0"/>
              </a:rPr>
              <a:t>Badminton players are dissatisfied with basketball's professionalism; most sports request additional coaching staff.</a:t>
            </a:r>
          </a:p>
          <a:p>
            <a:r>
              <a:rPr lang="en-US" sz="6800" dirty="0">
                <a:latin typeface="Aptos Narrow" panose="020B0004020202020204" pitchFamily="34" charset="0"/>
              </a:rPr>
              <a:t>Swimming and cricket players are dissatisfied with play area accessibility; basketball players are satisfied.</a:t>
            </a:r>
          </a:p>
          <a:p>
            <a:r>
              <a:rPr lang="en-US" sz="6800" dirty="0">
                <a:latin typeface="Aptos Narrow" panose="020B0004020202020204" pitchFamily="34" charset="0"/>
              </a:rPr>
              <a:t>Overall, students are satisfied with the amount of sports events and tournaments organized by the university</a:t>
            </a:r>
            <a:r>
              <a:rPr lang="en-US" sz="6200" dirty="0">
                <a:latin typeface="Aptos Narrow" panose="020B0004020202020204" pitchFamily="34" charset="0"/>
              </a:rPr>
              <a:t>.</a:t>
            </a:r>
          </a:p>
        </p:txBody>
      </p:sp>
    </p:spTree>
    <p:extLst>
      <p:ext uri="{BB962C8B-B14F-4D97-AF65-F5344CB8AC3E}">
        <p14:creationId xmlns:p14="http://schemas.microsoft.com/office/powerpoint/2010/main" val="354711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FDCDA-953F-8466-F4B1-C0E91D10FF1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8410CEB-E6BB-77EC-B6A1-1EFE139DCE33}"/>
              </a:ext>
            </a:extLst>
          </p:cNvPr>
          <p:cNvSpPr>
            <a:spLocks noGrp="1"/>
          </p:cNvSpPr>
          <p:nvPr>
            <p:ph type="title"/>
          </p:nvPr>
        </p:nvSpPr>
        <p:spPr>
          <a:xfrm>
            <a:off x="3975234" y="304799"/>
            <a:ext cx="7149965" cy="1167865"/>
          </a:xfrm>
        </p:spPr>
        <p:txBody>
          <a:bodyPr>
            <a:noAutofit/>
          </a:bodyPr>
          <a:lstStyle/>
          <a:p>
            <a:br>
              <a:rPr lang="en-US" sz="4000" b="1" i="1" kern="100" dirty="0">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br>
              <a:rPr lang="en-US" sz="4000" b="1" i="1" kern="100" dirty="0">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t> </a:t>
            </a:r>
            <a:b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b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b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b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br>
              <a:rPr lang="en-US" sz="4000" b="1" i="1" kern="100" dirty="0">
                <a:solidFill>
                  <a:schemeClr val="accent2">
                    <a:lumMod val="60000"/>
                    <a:lumOff val="40000"/>
                  </a:schemeClr>
                </a:solidFill>
                <a:effectLst/>
                <a:highlight>
                  <a:srgbClr val="FFFF00"/>
                </a:highlight>
                <a:latin typeface="Calibri" panose="020F0502020204030204" pitchFamily="34" charset="0"/>
                <a:ea typeface="Calibri" panose="020F0502020204030204" pitchFamily="34" charset="0"/>
                <a:cs typeface="Iskoola Pota" panose="020B0502040204020203" pitchFamily="34" charset="0"/>
              </a:rPr>
            </a:br>
            <a:r>
              <a:rPr lang="en-US" sz="4000" b="1" i="1" cap="all" spc="150" dirty="0">
                <a:ln>
                  <a:noFill/>
                </a:ln>
                <a:solidFill>
                  <a:schemeClr val="accent2">
                    <a:lumMod val="60000"/>
                    <a:lumOff val="40000"/>
                  </a:schemeClr>
                </a:solidFill>
                <a:highlight>
                  <a:srgbClr val="FFFF00"/>
                </a:highlight>
                <a:latin typeface="Tenorite"/>
              </a:rPr>
              <a:t>conclusion</a:t>
            </a:r>
            <a:endParaRPr lang="en-US" sz="4000" b="1" i="1" dirty="0">
              <a:solidFill>
                <a:schemeClr val="accent2">
                  <a:lumMod val="60000"/>
                  <a:lumOff val="40000"/>
                </a:schemeClr>
              </a:solidFill>
              <a:highlight>
                <a:srgbClr val="FFFF00"/>
              </a:highlight>
            </a:endParaRPr>
          </a:p>
        </p:txBody>
      </p:sp>
      <p:sp>
        <p:nvSpPr>
          <p:cNvPr id="4" name="Content Placeholder 3">
            <a:extLst>
              <a:ext uri="{FF2B5EF4-FFF2-40B4-BE49-F238E27FC236}">
                <a16:creationId xmlns:a16="http://schemas.microsoft.com/office/drawing/2014/main" id="{B769EECA-B155-8892-A282-7CD86A845C16}"/>
              </a:ext>
            </a:extLst>
          </p:cNvPr>
          <p:cNvSpPr>
            <a:spLocks noGrp="1"/>
          </p:cNvSpPr>
          <p:nvPr>
            <p:ph idx="1"/>
          </p:nvPr>
        </p:nvSpPr>
        <p:spPr>
          <a:xfrm>
            <a:off x="3801978" y="1337912"/>
            <a:ext cx="8114097" cy="5101388"/>
          </a:xfrm>
        </p:spPr>
        <p:txBody>
          <a:bodyPr>
            <a:normAutofit fontScale="92500" lnSpcReduction="10000"/>
          </a:bodyPr>
          <a:lstStyle/>
          <a:p>
            <a:pPr algn="just"/>
            <a:endParaRPr lang="en-US" sz="3200" dirty="0">
              <a:latin typeface="Aptos Narrow" panose="020B0004020202020204" pitchFamily="34" charset="0"/>
            </a:endParaRPr>
          </a:p>
          <a:p>
            <a:pPr marL="0" indent="0" algn="just">
              <a:buNone/>
            </a:pPr>
            <a:r>
              <a:rPr lang="en-US" sz="3200" dirty="0">
                <a:latin typeface="Aptos Narrow" panose="020B0004020202020204" pitchFamily="34" charset="0"/>
              </a:rPr>
              <a:t>When considering all the factors students who are engaged in badminton and basketball are more satisfied about the facilities provided by the university. Hockey, karate, volleyball and netball are the sports which the students are moderately satisfied about the facilities. All the other sports including swimming, cricket, carrom, boxing are the sports which students are more dissatisfied with facilities provided due to difficulty in accessing play areas, lack of professionalism of coaches and lack of modernized equipment</a:t>
            </a:r>
            <a:r>
              <a:rPr lang="en-US" dirty="0"/>
              <a:t>.</a:t>
            </a:r>
            <a:endParaRPr lang="en-US" dirty="0">
              <a:latin typeface="Aptos Narrow" panose="020B0004020202020204" pitchFamily="34" charset="0"/>
            </a:endParaRPr>
          </a:p>
        </p:txBody>
      </p:sp>
      <p:pic>
        <p:nvPicPr>
          <p:cNvPr id="5" name="Picture 4">
            <a:extLst>
              <a:ext uri="{FF2B5EF4-FFF2-40B4-BE49-F238E27FC236}">
                <a16:creationId xmlns:a16="http://schemas.microsoft.com/office/drawing/2014/main" id="{A6C52987-F804-5338-1FA0-EDF4E169E8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632" y="2002260"/>
            <a:ext cx="3570973" cy="4003904"/>
          </a:xfrm>
          <a:prstGeom prst="rect">
            <a:avLst/>
          </a:prstGeom>
        </p:spPr>
      </p:pic>
      <p:sp>
        <p:nvSpPr>
          <p:cNvPr id="6" name="TextBox 5">
            <a:extLst>
              <a:ext uri="{FF2B5EF4-FFF2-40B4-BE49-F238E27FC236}">
                <a16:creationId xmlns:a16="http://schemas.microsoft.com/office/drawing/2014/main" id="{68705190-496E-C12C-AFE7-3D0FBCF8EEC8}"/>
              </a:ext>
            </a:extLst>
          </p:cNvPr>
          <p:cNvSpPr txBox="1"/>
          <p:nvPr/>
        </p:nvSpPr>
        <p:spPr>
          <a:xfrm>
            <a:off x="-1" y="6858001"/>
            <a:ext cx="3243513" cy="230832"/>
          </a:xfrm>
          <a:prstGeom prst="rect">
            <a:avLst/>
          </a:prstGeom>
          <a:noFill/>
        </p:spPr>
        <p:txBody>
          <a:bodyPr wrap="square" rtlCol="0">
            <a:spAutoFit/>
          </a:bodyPr>
          <a:lstStyle/>
          <a:p>
            <a:r>
              <a:rPr lang="en-US" sz="900">
                <a:hlinkClick r:id="rId3" tooltip="https://rlopezcano.blogspot.com/2019/09/las-conclusiones-y-revision-de-la.html"/>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139120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CDEBF-330C-8EBB-84A5-341BB0D0C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17F82-6E80-F768-5094-7001DC38F223}"/>
              </a:ext>
            </a:extLst>
          </p:cNvPr>
          <p:cNvSpPr>
            <a:spLocks noGrp="1"/>
          </p:cNvSpPr>
          <p:nvPr>
            <p:ph type="title"/>
          </p:nvPr>
        </p:nvSpPr>
        <p:spPr>
          <a:xfrm>
            <a:off x="1066800" y="304800"/>
            <a:ext cx="10058400" cy="946484"/>
          </a:xfrm>
        </p:spPr>
        <p:txBody>
          <a:bodyPr/>
          <a:lstStyle/>
          <a:p>
            <a:r>
              <a:rPr lang="en-US" sz="3600" b="1" i="1" dirty="0">
                <a:highlight>
                  <a:srgbClr val="FF00FF"/>
                </a:highlight>
              </a:rPr>
              <a:t>Summary</a:t>
            </a:r>
            <a:r>
              <a:rPr lang="en-US" sz="3600" b="1" i="1" dirty="0"/>
              <a:t>  </a:t>
            </a:r>
            <a:endParaRPr lang="en-US" dirty="0"/>
          </a:p>
        </p:txBody>
      </p:sp>
      <p:sp>
        <p:nvSpPr>
          <p:cNvPr id="3" name="Content Placeholder 2">
            <a:extLst>
              <a:ext uri="{FF2B5EF4-FFF2-40B4-BE49-F238E27FC236}">
                <a16:creationId xmlns:a16="http://schemas.microsoft.com/office/drawing/2014/main" id="{C9779700-BCA3-457D-7523-C11010F4C3C6}"/>
              </a:ext>
            </a:extLst>
          </p:cNvPr>
          <p:cNvSpPr>
            <a:spLocks noGrp="1"/>
          </p:cNvSpPr>
          <p:nvPr>
            <p:ph idx="1"/>
          </p:nvPr>
        </p:nvSpPr>
        <p:spPr>
          <a:xfrm>
            <a:off x="1066800" y="1299411"/>
            <a:ext cx="10058400" cy="3195587"/>
          </a:xfrm>
        </p:spPr>
        <p:txBody>
          <a:bodyPr/>
          <a:lstStyle/>
          <a:p>
            <a:pPr marL="0" indent="0">
              <a:buNone/>
            </a:pPr>
            <a:r>
              <a:rPr lang="en-US" sz="2800" dirty="0">
                <a:latin typeface="Gill Sans MT Condensed" panose="020B0506020104020203" pitchFamily="34" charset="0"/>
              </a:rPr>
              <a:t>Our survey project is Student Satisfaction in Quality of Sports Facilities In University of Kelaniya.</a:t>
            </a:r>
          </a:p>
          <a:p>
            <a:pPr marL="0" indent="0">
              <a:buNone/>
            </a:pPr>
            <a:r>
              <a:rPr lang="en-US" sz="2000" dirty="0">
                <a:latin typeface="Gill Sans MT" panose="020B0502020104020203" pitchFamily="34" charset="0"/>
              </a:rPr>
              <a:t>This aims to identify areas for improvement and innovation in sports facilities. This will aid assessing the quality, variety and overall satisfaction with the services provided for sports activities by university.</a:t>
            </a:r>
          </a:p>
          <a:p>
            <a:pPr marL="0" indent="0">
              <a:buNone/>
            </a:pPr>
            <a:r>
              <a:rPr lang="en-US" sz="2000" dirty="0">
                <a:latin typeface="Gill Sans MT" panose="020B0502020104020203" pitchFamily="34" charset="0"/>
              </a:rPr>
              <a:t>We were then able to understand which games were the most satisfying, moderately satisfying, and most dissatisfying.</a:t>
            </a:r>
            <a:endParaRPr lang="en-US" dirty="0"/>
          </a:p>
        </p:txBody>
      </p:sp>
      <p:pic>
        <p:nvPicPr>
          <p:cNvPr id="5" name="Picture 4">
            <a:extLst>
              <a:ext uri="{FF2B5EF4-FFF2-40B4-BE49-F238E27FC236}">
                <a16:creationId xmlns:a16="http://schemas.microsoft.com/office/drawing/2014/main" id="{913B04AA-415C-3C8F-C255-E2EC169AB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4821"/>
            <a:ext cx="12191999" cy="2829436"/>
          </a:xfrm>
          <a:prstGeom prst="rect">
            <a:avLst/>
          </a:prstGeom>
        </p:spPr>
      </p:pic>
    </p:spTree>
    <p:extLst>
      <p:ext uri="{BB962C8B-B14F-4D97-AF65-F5344CB8AC3E}">
        <p14:creationId xmlns:p14="http://schemas.microsoft.com/office/powerpoint/2010/main" val="996912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990600"/>
          </a:xfrm>
        </p:spPr>
        <p:txBody>
          <a:bodyPr>
            <a:normAutofit/>
          </a:bodyPr>
          <a:lstStyle/>
          <a:p>
            <a:r>
              <a:rPr lang="en-US" sz="4000" i="1" dirty="0"/>
              <a:t>Group members </a:t>
            </a:r>
          </a:p>
        </p:txBody>
      </p:sp>
      <p:sp>
        <p:nvSpPr>
          <p:cNvPr id="4" name="Content Placeholder 3"/>
          <p:cNvSpPr>
            <a:spLocks noGrp="1"/>
          </p:cNvSpPr>
          <p:nvPr>
            <p:ph sz="half" idx="2"/>
          </p:nvPr>
        </p:nvSpPr>
        <p:spPr>
          <a:xfrm>
            <a:off x="1066800" y="1833563"/>
            <a:ext cx="5562600" cy="4186237"/>
          </a:xfrm>
        </p:spPr>
        <p:txBody>
          <a:bodyPr>
            <a:normAutofit fontScale="92500" lnSpcReduction="20000"/>
          </a:bodyPr>
          <a:lstStyle/>
          <a:p>
            <a:r>
              <a:rPr lang="en-US" dirty="0"/>
              <a:t>PS/2020/068   W.W.G.V VINSURA</a:t>
            </a:r>
          </a:p>
          <a:p>
            <a:r>
              <a:rPr lang="en-US" dirty="0"/>
              <a:t>PS/2020/074   N.C.R GUNARATHNA</a:t>
            </a:r>
          </a:p>
          <a:p>
            <a:r>
              <a:rPr lang="en-US" dirty="0"/>
              <a:t>PS/2020/147   W.H.H.HAMARASINGHE</a:t>
            </a:r>
          </a:p>
          <a:p>
            <a:r>
              <a:rPr lang="en-US" dirty="0"/>
              <a:t>PS/2020/186   W.K.S LAKMALI</a:t>
            </a:r>
          </a:p>
          <a:p>
            <a:r>
              <a:rPr lang="en-US" dirty="0"/>
              <a:t>PS/2020/202   M.A.S.C SIRIWARDHANA </a:t>
            </a:r>
          </a:p>
          <a:p>
            <a:r>
              <a:rPr lang="en-US" dirty="0"/>
              <a:t>PS/2020/207    P.M.K.D WIMARSHANA </a:t>
            </a:r>
          </a:p>
          <a:p>
            <a:r>
              <a:rPr lang="en-US" dirty="0"/>
              <a:t>PS/2020/210    G.J CHINTHANI</a:t>
            </a:r>
          </a:p>
          <a:p>
            <a:r>
              <a:rPr lang="en-US" dirty="0"/>
              <a:t>PS/2020/213   H.M.T.D RANASINGHE</a:t>
            </a:r>
          </a:p>
          <a:p>
            <a:r>
              <a:rPr lang="en-US" dirty="0"/>
              <a:t>PS/2020/258   N.D.K NADEESHA</a:t>
            </a:r>
          </a:p>
        </p:txBody>
      </p:sp>
      <p:sp>
        <p:nvSpPr>
          <p:cNvPr id="5" name="Text Placeholder 4"/>
          <p:cNvSpPr>
            <a:spLocks noGrp="1"/>
          </p:cNvSpPr>
          <p:nvPr>
            <p:ph type="body" sz="quarter" idx="3"/>
          </p:nvPr>
        </p:nvSpPr>
        <p:spPr>
          <a:xfrm flipH="1">
            <a:off x="10972800" y="1681163"/>
            <a:ext cx="198118" cy="152400"/>
          </a:xfrm>
        </p:spPr>
        <p:txBody>
          <a:bodyPr>
            <a:normAutofit fontScale="25000" lnSpcReduction="20000"/>
          </a:bodyPr>
          <a:lstStyle/>
          <a:p>
            <a:endParaRPr lang="en-US" dirty="0"/>
          </a:p>
        </p:txBody>
      </p:sp>
      <p:pic>
        <p:nvPicPr>
          <p:cNvPr id="8" name="Content Placeholder 7">
            <a:extLst>
              <a:ext uri="{FF2B5EF4-FFF2-40B4-BE49-F238E27FC236}">
                <a16:creationId xmlns:a16="http://schemas.microsoft.com/office/drawing/2014/main" id="{1669BB24-9268-0006-FF4F-39C3E7E07293}"/>
              </a:ext>
            </a:extLst>
          </p:cNvPr>
          <p:cNvPicPr>
            <a:picLocks noGrp="1" noChangeAspect="1"/>
          </p:cNvPicPr>
          <p:nvPr>
            <p:ph sz="quarter" idx="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86400" y="320040"/>
            <a:ext cx="6858000" cy="6858000"/>
          </a:xfrm>
        </p:spPr>
      </p:pic>
      <p:sp>
        <p:nvSpPr>
          <p:cNvPr id="9" name="TextBox 8">
            <a:extLst>
              <a:ext uri="{FF2B5EF4-FFF2-40B4-BE49-F238E27FC236}">
                <a16:creationId xmlns:a16="http://schemas.microsoft.com/office/drawing/2014/main" id="{5D1797FA-A0D1-5A3C-74AC-BE9325DFD53D}"/>
              </a:ext>
            </a:extLst>
          </p:cNvPr>
          <p:cNvSpPr txBox="1"/>
          <p:nvPr/>
        </p:nvSpPr>
        <p:spPr>
          <a:xfrm>
            <a:off x="8582401" y="4892850"/>
            <a:ext cx="3599439" cy="230832"/>
          </a:xfrm>
          <a:prstGeom prst="rect">
            <a:avLst/>
          </a:prstGeom>
          <a:noFill/>
        </p:spPr>
        <p:txBody>
          <a:bodyPr wrap="square" rtlCol="0">
            <a:spAutoFit/>
          </a:bodyPr>
          <a:lstStyle/>
          <a:p>
            <a:r>
              <a:rPr lang="en-US" sz="900" dirty="0">
                <a:hlinkClick r:id="rId4" tooltip="https://creativecommons.org/licenses/by-nc/3.0/"/>
              </a:rPr>
              <a:t>C</a:t>
            </a:r>
            <a:endParaRPr lang="en-US" sz="900" dirty="0"/>
          </a:p>
        </p:txBody>
      </p:sp>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a:t>
            </a:r>
          </a:p>
        </p:txBody>
      </p:sp>
      <p:sp>
        <p:nvSpPr>
          <p:cNvPr id="3" name="Content Placeholder 2"/>
          <p:cNvSpPr>
            <a:spLocks noGrp="1"/>
          </p:cNvSpPr>
          <p:nvPr>
            <p:ph idx="1"/>
          </p:nvPr>
        </p:nvSpPr>
        <p:spPr/>
        <p:txBody>
          <a:bodyPr/>
          <a:lstStyle/>
          <a:p>
            <a:endParaRPr lang="en-US" sz="3200" dirty="0"/>
          </a:p>
          <a:p>
            <a:pPr marL="0" indent="0">
              <a:buNone/>
            </a:pPr>
            <a:r>
              <a:rPr lang="en-US" sz="3200" dirty="0"/>
              <a:t>The topic explores the current facilities provided to the students who are engaged in sports activities and how it has affected to the student satisfaction and engagement in sports activities and how it has affected to success of sports activities in university of Kelaniya</a:t>
            </a:r>
            <a:r>
              <a:rPr lang="en-US" dirty="0"/>
              <a:t>.</a:t>
            </a:r>
          </a:p>
        </p:txBody>
      </p:sp>
      <p:pic>
        <p:nvPicPr>
          <p:cNvPr id="4" name="Graphic 3">
            <a:extLst>
              <a:ext uri="{FF2B5EF4-FFF2-40B4-BE49-F238E27FC236}">
                <a16:creationId xmlns:a16="http://schemas.microsoft.com/office/drawing/2014/main" id="{BF2319CC-8CFA-0C30-0DCD-C89BCD870E2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6200" y="4724400"/>
            <a:ext cx="2209799" cy="1729520"/>
          </a:xfrm>
          <a:prstGeom prst="rect">
            <a:avLst/>
          </a:prstGeom>
        </p:spPr>
      </p:pic>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4191000"/>
          </a:xfrm>
        </p:spPr>
        <p:txBody>
          <a:bodyPr>
            <a:normAutofit/>
          </a:bodyPr>
          <a:lstStyle/>
          <a:p>
            <a:r>
              <a:rPr lang="en-US" sz="6600" dirty="0"/>
              <a:t>  </a:t>
            </a:r>
            <a:r>
              <a:rPr lang="en-US" sz="8000" i="1" u="sng" dirty="0"/>
              <a:t>Thank</a:t>
            </a:r>
            <a:r>
              <a:rPr lang="en-US" sz="8000" u="sng" dirty="0"/>
              <a:t> </a:t>
            </a:r>
            <a:r>
              <a:rPr lang="en-US" sz="8000" i="1" u="sng" dirty="0"/>
              <a:t>you</a:t>
            </a:r>
          </a:p>
        </p:txBody>
      </p:sp>
      <p:sp>
        <p:nvSpPr>
          <p:cNvPr id="3" name="AutoShape 2">
            <a:extLst>
              <a:ext uri="{FF2B5EF4-FFF2-40B4-BE49-F238E27FC236}">
                <a16:creationId xmlns:a16="http://schemas.microsoft.com/office/drawing/2014/main" id="{C579D784-C38B-A000-4186-F6D861B741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3557F96B-0AE5-04C8-59B6-4BE38FF394D1}"/>
              </a:ext>
            </a:extLst>
          </p:cNvPr>
          <p:cNvSpPr>
            <a:spLocks noChangeAspect="1" noChangeArrowheads="1"/>
          </p:cNvSpPr>
          <p:nvPr/>
        </p:nvSpPr>
        <p:spPr bwMode="auto">
          <a:xfrm>
            <a:off x="2438400" y="3429000"/>
            <a:ext cx="3962400" cy="396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69D66D1-E7C5-CF7B-F10E-4839B901AD3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40292" y="0"/>
            <a:ext cx="5351708" cy="6858000"/>
          </a:xfrm>
          <a:prstGeom prst="rect">
            <a:avLst/>
          </a:prstGeom>
          <a:effectLst>
            <a:outerShdw dist="50800" dir="5400000" sx="65000" sy="65000" algn="ctr" rotWithShape="0">
              <a:schemeClr val="accent3">
                <a:lumMod val="40000"/>
                <a:lumOff val="60000"/>
              </a:schemeClr>
            </a:outerShdw>
          </a:effectLst>
        </p:spPr>
      </p:pic>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228600"/>
            <a:ext cx="4953000" cy="1600200"/>
          </a:xfrm>
        </p:spPr>
        <p:txBody>
          <a:bodyPr>
            <a:normAutofit/>
          </a:bodyPr>
          <a:lstStyle/>
          <a:p>
            <a:r>
              <a:rPr lang="en-US" sz="6000" dirty="0"/>
              <a:t>      Objective</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a:xfrm>
            <a:off x="0" y="0"/>
            <a:ext cx="5943600" cy="6858000"/>
          </a:xfrm>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E41862B-034B-F0B3-1EE0-73CCA2F757D0}"/>
              </a:ext>
            </a:extLst>
          </p:cNvPr>
          <p:cNvSpPr>
            <a:spLocks noGrp="1"/>
          </p:cNvSpPr>
          <p:nvPr>
            <p:ph type="body" sz="half" idx="2"/>
          </p:nvPr>
        </p:nvSpPr>
        <p:spPr>
          <a:xfrm>
            <a:off x="6248402" y="1981200"/>
            <a:ext cx="5333999" cy="4572000"/>
          </a:xfrm>
        </p:spPr>
        <p:txBody>
          <a:bodyPr>
            <a:normAutofit lnSpcReduction="10000"/>
          </a:bodyPr>
          <a:lstStyle/>
          <a:p>
            <a:r>
              <a:rPr lang="en-US" dirty="0">
                <a:latin typeface="Aptos Narrow" panose="020B0004020202020204" pitchFamily="34" charset="0"/>
              </a:rPr>
              <a:t>This aims to identify areas for improvement and innovation in sports facilities. This will aid assessing the quality, variety and overall satisfaction with the services provided for sports activities by university. Additionally, this aims to empower the physical and mental wellbeing of university students. Due to a higher fraction of university students suffering from non-infectious diseases and the researchers have concluded that lack of engagement in sports has a direct impact on this issue therefore this study aims to uplift the awareness on the importance of engagement in sports. </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EF218-39BD-74AB-FF8C-DB510AD47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D63AC-22D6-7DFF-E91F-4D7CD12E48B1}"/>
              </a:ext>
            </a:extLst>
          </p:cNvPr>
          <p:cNvSpPr>
            <a:spLocks noGrp="1"/>
          </p:cNvSpPr>
          <p:nvPr>
            <p:ph type="title"/>
          </p:nvPr>
        </p:nvSpPr>
        <p:spPr/>
        <p:txBody>
          <a:bodyPr>
            <a:normAutofit/>
          </a:bodyPr>
          <a:lstStyle/>
          <a:p>
            <a:r>
              <a:rPr lang="en-GB" sz="4400" dirty="0"/>
              <a:t>Sample Selection Sampling Techniques</a:t>
            </a:r>
            <a:endParaRPr lang="en-US" sz="4400" dirty="0"/>
          </a:p>
        </p:txBody>
      </p:sp>
      <p:sp>
        <p:nvSpPr>
          <p:cNvPr id="5" name="AutoShape 4">
            <a:extLst>
              <a:ext uri="{FF2B5EF4-FFF2-40B4-BE49-F238E27FC236}">
                <a16:creationId xmlns:a16="http://schemas.microsoft.com/office/drawing/2014/main" id="{4EA6370F-A1A7-BE9D-0FC0-7E85A87BA60F}"/>
              </a:ext>
            </a:extLst>
          </p:cNvPr>
          <p:cNvSpPr>
            <a:spLocks noGrp="1" noChangeAspect="1" noChangeArrowheads="1"/>
          </p:cNvSpPr>
          <p:nvPr>
            <p:ph idx="1"/>
          </p:nvPr>
        </p:nvSpPr>
        <p:spPr bwMode="auto">
          <a:xfrm>
            <a:off x="1066800" y="2667000"/>
            <a:ext cx="100584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Pilot survey - convenience sampling method</a:t>
            </a:r>
          </a:p>
          <a:p>
            <a:r>
              <a:rPr lang="en-US" dirty="0"/>
              <a:t>Main survey-  Stratified random sampling</a:t>
            </a:r>
          </a:p>
        </p:txBody>
      </p:sp>
      <p:pic>
        <p:nvPicPr>
          <p:cNvPr id="3" name="Graphic 2">
            <a:extLst>
              <a:ext uri="{FF2B5EF4-FFF2-40B4-BE49-F238E27FC236}">
                <a16:creationId xmlns:a16="http://schemas.microsoft.com/office/drawing/2014/main" id="{65DAA889-E68E-183B-9516-F32D24ED82C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6200" y="4724400"/>
            <a:ext cx="2209799" cy="1729520"/>
          </a:xfrm>
          <a:prstGeom prst="rect">
            <a:avLst/>
          </a:prstGeom>
        </p:spPr>
      </p:pic>
    </p:spTree>
    <p:extLst>
      <p:ext uri="{BB962C8B-B14F-4D97-AF65-F5344CB8AC3E}">
        <p14:creationId xmlns:p14="http://schemas.microsoft.com/office/powerpoint/2010/main" val="2617218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03" y="2598821"/>
            <a:ext cx="10058400" cy="1982805"/>
          </a:xfrm>
        </p:spPr>
        <p:txBody>
          <a:bodyPr>
            <a:normAutofit/>
          </a:bodyPr>
          <a:lstStyle/>
          <a:p>
            <a:r>
              <a:rPr lang="en-US" sz="6600" dirty="0">
                <a:solidFill>
                  <a:schemeClr val="tx1"/>
                </a:solidFill>
              </a:rPr>
              <a:t>DATA  ANALYSIS</a:t>
            </a:r>
            <a:endParaRPr lang="en-US" sz="6600" dirty="0"/>
          </a:p>
        </p:txBody>
      </p:sp>
      <p:pic>
        <p:nvPicPr>
          <p:cNvPr id="4" name="Graphic 3">
            <a:extLst>
              <a:ext uri="{FF2B5EF4-FFF2-40B4-BE49-F238E27FC236}">
                <a16:creationId xmlns:a16="http://schemas.microsoft.com/office/drawing/2014/main" id="{AFB35ED4-5493-7635-51F1-F4AF8905831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4806670" y="3463164"/>
            <a:ext cx="3827192" cy="2995388"/>
          </a:xfrm>
          <a:prstGeom prst="rect">
            <a:avLst/>
          </a:prstGeom>
        </p:spPr>
      </p:pic>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932" y="86627"/>
            <a:ext cx="10058400" cy="1293796"/>
          </a:xfrm>
        </p:spPr>
        <p:txBody>
          <a:bodyPr>
            <a:normAutofit/>
          </a:bodyPr>
          <a:lstStyle/>
          <a:p>
            <a:pPr algn="ctr"/>
            <a:r>
              <a:rPr lang="en-US" i="1" u="sng" dirty="0">
                <a:highlight>
                  <a:srgbClr val="008080"/>
                </a:highlight>
              </a:rPr>
              <a:t>RESPONDENTS’ PARTICIPATION </a:t>
            </a:r>
            <a:r>
              <a:rPr lang="en-US" sz="4000" dirty="0">
                <a:highlight>
                  <a:srgbClr val="008080"/>
                </a:highlight>
              </a:rPr>
              <a:t>.</a:t>
            </a:r>
          </a:p>
        </p:txBody>
      </p:sp>
      <p:sp>
        <p:nvSpPr>
          <p:cNvPr id="3" name="Content Placeholder 2"/>
          <p:cNvSpPr>
            <a:spLocks noGrp="1"/>
          </p:cNvSpPr>
          <p:nvPr>
            <p:ph sz="half" idx="1"/>
          </p:nvPr>
        </p:nvSpPr>
        <p:spPr>
          <a:xfrm>
            <a:off x="4533498" y="7141944"/>
            <a:ext cx="298383" cy="596767"/>
          </a:xfrm>
        </p:spPr>
        <p:txBody>
          <a:bodyPr>
            <a:normAutofit/>
          </a:bodyPr>
          <a:lstStyle/>
          <a:p>
            <a:pPr marL="0" indent="0">
              <a:buNone/>
            </a:pPr>
            <a:endParaRPr lang="en-US" dirty="0"/>
          </a:p>
        </p:txBody>
      </p:sp>
      <p:pic>
        <p:nvPicPr>
          <p:cNvPr id="7" name="Content Placeholder 6" descr="A pie chart with numbers and text&#10;&#10;Description automatically generated">
            <a:extLst>
              <a:ext uri="{FF2B5EF4-FFF2-40B4-BE49-F238E27FC236}">
                <a16:creationId xmlns:a16="http://schemas.microsoft.com/office/drawing/2014/main" id="{5ED2A2BB-652F-17A6-B729-F39A616E58E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59577" y="1963554"/>
            <a:ext cx="6329076" cy="4013734"/>
          </a:xfrm>
          <a:prstGeom prst="rect">
            <a:avLst/>
          </a:prstGeom>
        </p:spPr>
      </p:pic>
      <p:pic>
        <p:nvPicPr>
          <p:cNvPr id="8" name="Picture 7" descr="A pie chart with numbers and symbols&#10;&#10;Description automatically generated">
            <a:extLst>
              <a:ext uri="{FF2B5EF4-FFF2-40B4-BE49-F238E27FC236}">
                <a16:creationId xmlns:a16="http://schemas.microsoft.com/office/drawing/2014/main" id="{2D1100A8-81A4-286E-ED9C-B813817644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678"/>
            <a:ext cx="5524901" cy="4013736"/>
          </a:xfrm>
          <a:prstGeom prst="rect">
            <a:avLst/>
          </a:prstGeom>
        </p:spPr>
      </p:pic>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A957E-0E1A-705A-AF53-4595D4FEBE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81DEC-4F13-1430-05E1-DAFB4369B275}"/>
              </a:ext>
            </a:extLst>
          </p:cNvPr>
          <p:cNvSpPr>
            <a:spLocks noGrp="1"/>
          </p:cNvSpPr>
          <p:nvPr>
            <p:ph type="title"/>
          </p:nvPr>
        </p:nvSpPr>
        <p:spPr>
          <a:xfrm>
            <a:off x="1066800" y="304800"/>
            <a:ext cx="10058400" cy="907983"/>
          </a:xfrm>
        </p:spPr>
        <p:txBody>
          <a:bodyPr/>
          <a:lstStyle/>
          <a:p>
            <a:r>
              <a:rPr lang="en-US" i="1" u="sng" dirty="0">
                <a:highlight>
                  <a:srgbClr val="808080"/>
                </a:highlight>
              </a:rPr>
              <a:t>faculty wise availability of time slots.</a:t>
            </a:r>
          </a:p>
        </p:txBody>
      </p:sp>
      <p:sp>
        <p:nvSpPr>
          <p:cNvPr id="3" name="Content Placeholder 2">
            <a:extLst>
              <a:ext uri="{FF2B5EF4-FFF2-40B4-BE49-F238E27FC236}">
                <a16:creationId xmlns:a16="http://schemas.microsoft.com/office/drawing/2014/main" id="{F8E59D7B-8032-04BC-F87C-BCA69CF711FA}"/>
              </a:ext>
            </a:extLst>
          </p:cNvPr>
          <p:cNvSpPr>
            <a:spLocks noGrp="1"/>
          </p:cNvSpPr>
          <p:nvPr>
            <p:ph sz="half" idx="1"/>
          </p:nvPr>
        </p:nvSpPr>
        <p:spPr>
          <a:xfrm>
            <a:off x="317634" y="1617044"/>
            <a:ext cx="4350619" cy="5053263"/>
          </a:xfrm>
        </p:spPr>
        <p:txBody>
          <a:bodyPr>
            <a:normAutofit/>
          </a:bodyPr>
          <a:lstStyle/>
          <a:p>
            <a:pPr marL="0" marR="0">
              <a:lnSpc>
                <a:spcPct val="107000"/>
              </a:lnSpc>
              <a:spcBef>
                <a:spcPts val="0"/>
              </a:spcBef>
              <a:spcAft>
                <a:spcPts val="800"/>
              </a:spcAft>
            </a:pPr>
            <a:endParaRPr lang="en-US" sz="2000" kern="100" dirty="0">
              <a:effectLst/>
              <a:latin typeface="Segoe UI" panose="020B0502040204020203"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800"/>
              </a:spcAft>
              <a:buNone/>
            </a:pPr>
            <a:r>
              <a:rPr lang="en-US" kern="100" dirty="0">
                <a:effectLst/>
                <a:latin typeface="Aptos Narrow" panose="020B0004020202020204" pitchFamily="34" charset="0"/>
                <a:ea typeface="Calibri" panose="020F0502020204030204" pitchFamily="34" charset="0"/>
                <a:cs typeface="Iskoola Pota" panose="020B0502040204020203" pitchFamily="34" charset="0"/>
              </a:rPr>
              <a:t>When comes to faculty of science more number of students dissatisfied about the availability of time slots while commerce and management students have satisfied.</a:t>
            </a:r>
          </a:p>
          <a:p>
            <a:endParaRPr lang="en-US" dirty="0"/>
          </a:p>
        </p:txBody>
      </p:sp>
      <p:pic>
        <p:nvPicPr>
          <p:cNvPr id="6" name="Content Placeholder 5" descr="A graph of a number of different colored bars&#10;&#10;Description automatically generated with medium confidence">
            <a:extLst>
              <a:ext uri="{FF2B5EF4-FFF2-40B4-BE49-F238E27FC236}">
                <a16:creationId xmlns:a16="http://schemas.microsoft.com/office/drawing/2014/main" id="{5CB35F3D-D1BA-04EB-6B67-CEA6D55B1B6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56366" y="1568918"/>
            <a:ext cx="7146131" cy="4466121"/>
          </a:xfrm>
          <a:prstGeom prst="rect">
            <a:avLst/>
          </a:prstGeom>
        </p:spPr>
      </p:pic>
    </p:spTree>
    <p:extLst>
      <p:ext uri="{BB962C8B-B14F-4D97-AF65-F5344CB8AC3E}">
        <p14:creationId xmlns:p14="http://schemas.microsoft.com/office/powerpoint/2010/main" val="55812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E8401-6752-4731-3161-C92354BCC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C6149-91C2-0200-EC55-F3543E1E7AB1}"/>
              </a:ext>
            </a:extLst>
          </p:cNvPr>
          <p:cNvSpPr>
            <a:spLocks noGrp="1"/>
          </p:cNvSpPr>
          <p:nvPr>
            <p:ph type="title"/>
          </p:nvPr>
        </p:nvSpPr>
        <p:spPr>
          <a:xfrm>
            <a:off x="1066800" y="304800"/>
            <a:ext cx="10058400" cy="907983"/>
          </a:xfrm>
        </p:spPr>
        <p:txBody>
          <a:bodyPr/>
          <a:lstStyle/>
          <a:p>
            <a:r>
              <a:rPr lang="en-US" i="1" u="sng" dirty="0">
                <a:highlight>
                  <a:srgbClr val="800080"/>
                </a:highlight>
              </a:rPr>
              <a:t>gender wise cleanliness of sanitary </a:t>
            </a:r>
            <a:r>
              <a:rPr lang="en-US" i="1" u="sng" dirty="0" err="1">
                <a:highlight>
                  <a:srgbClr val="800080"/>
                </a:highlight>
              </a:rPr>
              <a:t>facilitie</a:t>
            </a:r>
            <a:endParaRPr lang="en-US" i="1" u="sng" dirty="0">
              <a:highlight>
                <a:srgbClr val="800080"/>
              </a:highlight>
            </a:endParaRPr>
          </a:p>
        </p:txBody>
      </p:sp>
      <p:sp>
        <p:nvSpPr>
          <p:cNvPr id="3" name="Content Placeholder 2">
            <a:extLst>
              <a:ext uri="{FF2B5EF4-FFF2-40B4-BE49-F238E27FC236}">
                <a16:creationId xmlns:a16="http://schemas.microsoft.com/office/drawing/2014/main" id="{1D425F09-C479-5926-304C-8942B1D4C460}"/>
              </a:ext>
            </a:extLst>
          </p:cNvPr>
          <p:cNvSpPr>
            <a:spLocks noGrp="1"/>
          </p:cNvSpPr>
          <p:nvPr>
            <p:ph sz="half" idx="1"/>
          </p:nvPr>
        </p:nvSpPr>
        <p:spPr>
          <a:xfrm>
            <a:off x="317634" y="1617044"/>
            <a:ext cx="4533499" cy="5053263"/>
          </a:xfrm>
        </p:spPr>
        <p:txBody>
          <a:bodyPr>
            <a:normAutofit/>
          </a:bodyPr>
          <a:lstStyle/>
          <a:p>
            <a:pPr marL="0" indent="0">
              <a:buNone/>
            </a:pPr>
            <a:endParaRPr lang="en-US" sz="2000" kern="100" dirty="0">
              <a:latin typeface="Segoe UI" panose="020B0502040204020203" pitchFamily="34" charset="0"/>
              <a:ea typeface="Calibri" panose="020F0502020204030204" pitchFamily="34" charset="0"/>
              <a:cs typeface="Iskoola Pota" panose="020B0502040204020203" pitchFamily="34" charset="0"/>
            </a:endParaRPr>
          </a:p>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pPr marL="0" indent="0">
              <a:buNone/>
            </a:pPr>
            <a:r>
              <a:rPr lang="en-US" dirty="0">
                <a:effectLst/>
                <a:latin typeface="Times New Roman" panose="02020603050405020304" pitchFamily="18" charset="0"/>
                <a:ea typeface="Calibri" panose="020F0502020204030204" pitchFamily="34" charset="0"/>
              </a:rPr>
              <a:t>According to the bar graph we can see that most of the male students are dissatisfied about the given cleanliness and sanitary facilities .</a:t>
            </a:r>
            <a:endParaRPr lang="en-US" dirty="0"/>
          </a:p>
        </p:txBody>
      </p:sp>
      <p:pic>
        <p:nvPicPr>
          <p:cNvPr id="4" name="Content Placeholder 3" descr="A graph of different colored bars&#10;&#10;Description automatically generated">
            <a:extLst>
              <a:ext uri="{FF2B5EF4-FFF2-40B4-BE49-F238E27FC236}">
                <a16:creationId xmlns:a16="http://schemas.microsoft.com/office/drawing/2014/main" id="{F7C96411-FCB7-A496-FD65-1979259E7F3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46630" y="1761423"/>
            <a:ext cx="6402893" cy="4427622"/>
          </a:xfrm>
          <a:prstGeom prst="rect">
            <a:avLst/>
          </a:prstGeom>
        </p:spPr>
      </p:pic>
    </p:spTree>
    <p:extLst>
      <p:ext uri="{BB962C8B-B14F-4D97-AF65-F5344CB8AC3E}">
        <p14:creationId xmlns:p14="http://schemas.microsoft.com/office/powerpoint/2010/main" val="4275043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D8FB-AB5A-BA9B-47DA-CCC9F956C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3E500-0DD1-52BA-1598-84661FD5C913}"/>
              </a:ext>
            </a:extLst>
          </p:cNvPr>
          <p:cNvSpPr>
            <a:spLocks noGrp="1"/>
          </p:cNvSpPr>
          <p:nvPr>
            <p:ph type="title"/>
          </p:nvPr>
        </p:nvSpPr>
        <p:spPr>
          <a:xfrm>
            <a:off x="1066800" y="304800"/>
            <a:ext cx="10058400" cy="725103"/>
          </a:xfrm>
        </p:spPr>
        <p:txBody>
          <a:bodyPr/>
          <a:lstStyle/>
          <a:p>
            <a:r>
              <a:rPr lang="en-US" i="1" u="sng" dirty="0">
                <a:highlight>
                  <a:srgbClr val="808000"/>
                </a:highlight>
              </a:rPr>
              <a:t>sport wise accessibility of play area</a:t>
            </a:r>
            <a:r>
              <a:rPr lang="en-US" dirty="0">
                <a:highlight>
                  <a:srgbClr val="808000"/>
                </a:highlight>
              </a:rPr>
              <a:t>.</a:t>
            </a:r>
          </a:p>
        </p:txBody>
      </p:sp>
      <p:sp>
        <p:nvSpPr>
          <p:cNvPr id="3" name="Content Placeholder 2">
            <a:extLst>
              <a:ext uri="{FF2B5EF4-FFF2-40B4-BE49-F238E27FC236}">
                <a16:creationId xmlns:a16="http://schemas.microsoft.com/office/drawing/2014/main" id="{4DFE8ED6-2AAD-A49D-1E3D-372309D7920A}"/>
              </a:ext>
            </a:extLst>
          </p:cNvPr>
          <p:cNvSpPr>
            <a:spLocks noGrp="1"/>
          </p:cNvSpPr>
          <p:nvPr>
            <p:ph sz="half" idx="1"/>
          </p:nvPr>
        </p:nvSpPr>
        <p:spPr>
          <a:xfrm>
            <a:off x="317634" y="1299412"/>
            <a:ext cx="11762071" cy="5370896"/>
          </a:xfrm>
        </p:spPr>
        <p:txBody>
          <a:bodyPr>
            <a:noAutofit/>
          </a:bodyPr>
          <a:lstStyle/>
          <a:p>
            <a:pPr marL="0" indent="0">
              <a:buNone/>
            </a:pPr>
            <a:r>
              <a:rPr lang="en-US" sz="2200" dirty="0">
                <a:effectLst/>
                <a:latin typeface="Times New Roman" panose="02020603050405020304" pitchFamily="18" charset="0"/>
                <a:ea typeface="Calibri" panose="020F0502020204030204" pitchFamily="34" charset="0"/>
              </a:rPr>
              <a:t>In swimming we can only see a dissatisfaction among students because they don’t have a swimming pool in the university premises. </a:t>
            </a:r>
            <a:endParaRPr lang="en-US" sz="2200" dirty="0"/>
          </a:p>
        </p:txBody>
      </p:sp>
      <p:pic>
        <p:nvPicPr>
          <p:cNvPr id="7" name="Content Placeholder 6">
            <a:extLst>
              <a:ext uri="{FF2B5EF4-FFF2-40B4-BE49-F238E27FC236}">
                <a16:creationId xmlns:a16="http://schemas.microsoft.com/office/drawing/2014/main" id="{B73432A4-86C1-A7F8-401A-5B75E1312DD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88169" y="2069430"/>
            <a:ext cx="7247795" cy="4353937"/>
          </a:xfrm>
          <a:prstGeom prst="rect">
            <a:avLst/>
          </a:prstGeom>
        </p:spPr>
      </p:pic>
    </p:spTree>
    <p:extLst>
      <p:ext uri="{BB962C8B-B14F-4D97-AF65-F5344CB8AC3E}">
        <p14:creationId xmlns:p14="http://schemas.microsoft.com/office/powerpoint/2010/main" val="1804830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2683</TotalTime>
  <Words>870</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Aptos Narrow</vt:lpstr>
      <vt:lpstr>Arial</vt:lpstr>
      <vt:lpstr>Calibri</vt:lpstr>
      <vt:lpstr>Franklin Gothic Medium</vt:lpstr>
      <vt:lpstr>Garamond</vt:lpstr>
      <vt:lpstr>Gill Sans MT</vt:lpstr>
      <vt:lpstr>Gill Sans MT Condensed</vt:lpstr>
      <vt:lpstr>Impact</vt:lpstr>
      <vt:lpstr>Segoe UI</vt:lpstr>
      <vt:lpstr>Tenorite</vt:lpstr>
      <vt:lpstr>Times New Roman</vt:lpstr>
      <vt:lpstr>Basketball 16x9</vt:lpstr>
      <vt:lpstr>Student satisfaction in quality of sports facilities in university of Kelaniya</vt:lpstr>
      <vt:lpstr>Introduction</vt:lpstr>
      <vt:lpstr>      Objective</vt:lpstr>
      <vt:lpstr>Sample Selection Sampling Techniques</vt:lpstr>
      <vt:lpstr>DATA  ANALYSIS</vt:lpstr>
      <vt:lpstr>RESPONDENTS’ PARTICIPATION .</vt:lpstr>
      <vt:lpstr>faculty wise availability of time slots.</vt:lpstr>
      <vt:lpstr>gender wise cleanliness of sanitary facilitie</vt:lpstr>
      <vt:lpstr>sport wise accessibility of play area.</vt:lpstr>
      <vt:lpstr>how the practice sessions have interrupted the academics</vt:lpstr>
      <vt:lpstr>Availability of equipment… We can see that most of the responses are within the area dissatisfied and strongly dissatisfied.</vt:lpstr>
      <vt:lpstr>How often students participate in practices…</vt:lpstr>
      <vt:lpstr>Continuing the sport in the coming years….</vt:lpstr>
      <vt:lpstr>The modernity of equipmentt</vt:lpstr>
      <vt:lpstr>Discussion and conclusion</vt:lpstr>
      <vt:lpstr>      Discussion</vt:lpstr>
      <vt:lpstr>        conclusion</vt:lpstr>
      <vt:lpstr>Summary  </vt:lpstr>
      <vt:lpstr>Group members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satisfaction in quality of sports facilities in university of Kelaniya</dc:title>
  <dc:creator>krishani nadeesha</dc:creator>
  <cp:lastModifiedBy>krishani nadeesha</cp:lastModifiedBy>
  <cp:revision>16</cp:revision>
  <dcterms:created xsi:type="dcterms:W3CDTF">2024-02-23T12:38:41Z</dcterms:created>
  <dcterms:modified xsi:type="dcterms:W3CDTF">2024-02-25T09:22:12Z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