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9" r:id="rId7"/>
    <p:sldId id="260" r:id="rId8"/>
    <p:sldId id="261" r:id="rId9"/>
    <p:sldId id="262" r:id="rId10"/>
    <p:sldId id="263" r:id="rId11"/>
    <p:sldId id="264" r:id="rId12"/>
    <p:sldId id="265" r:id="rId13"/>
    <p:sldId id="266" r:id="rId14"/>
    <p:sldId id="267" r:id="rId15"/>
    <p:sldId id="268" r:id="rId16"/>
    <p:sldId id="270" r:id="rId17"/>
    <p:sldId id="273" r:id="rId18"/>
    <p:sldId id="271" r:id="rId19"/>
    <p:sldId id="27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0" r:id="rId35"/>
    <p:sldId id="288" r:id="rId36"/>
    <p:sldId id="289" r:id="rId37"/>
    <p:sldId id="291" r:id="rId38"/>
    <p:sldId id="295" r:id="rId39"/>
    <p:sldId id="292" r:id="rId40"/>
    <p:sldId id="293" r:id="rId41"/>
    <p:sldId id="294" r:id="rId42"/>
    <p:sldId id="300" r:id="rId43"/>
    <p:sldId id="296" r:id="rId44"/>
    <p:sldId id="297" r:id="rId45"/>
    <p:sldId id="298" r:id="rId46"/>
    <p:sldId id="299" r:id="rId47"/>
    <p:sldId id="30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6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blob/ffbd47fbb5d552e233188c8953b13d74fd3967ad/5.EDA%20with%20visualizatioj.ipynb"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blob/ffbd47fbb5d552e233188c8953b13d74fd3967ad/4.eda-sql.ipynb"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blob/ffbd47fbb5d552e233188c8953b13d74fd3967ad/6.interactive%20visual%20analytics.ipynb"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blob/ffbd47fbb5d552e233188c8953b13d74fd3967ad/9.spacex_dash_app.py"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blob/ffbd47fbb5d552e233188c8953b13d74fd3967ad/8.Machine_Learning_Prediction.ipyn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git" TargetMode="Externa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blob/ffbd47fbb5d552e233188c8953b13d74fd3967ad/1.data-collection-api.ipynb"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blob/ffbd47fbb5d552e233188c8953b13d74fd3967ad/2.webscraping.ipynb"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Chirayu-spec/Redefining-the-Space-access-with-Data-Science/blob/ffbd47fbb5d552e233188c8953b13d74fd3967ad/3.data_wrangling.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9745" y="1216660"/>
            <a:ext cx="4844415" cy="1402715"/>
          </a:xfrm>
        </p:spPr>
        <p:txBody>
          <a:bodyPr vert="horz" lIns="91440" tIns="45720" rIns="91440" bIns="45720" rtlCol="0" anchor="t">
            <a:noAutofit/>
          </a:bodyPr>
          <a:lstStyle/>
          <a:p>
            <a:pPr algn="l"/>
            <a:r>
              <a:rPr lang="en-US" sz="3600" b="1" dirty="0">
                <a:solidFill>
                  <a:srgbClr val="042661"/>
                </a:solidFill>
              </a:rPr>
              <a:t>Falcon 9 Landing Prediction for Cost-Effective Rocket Launches</a:t>
            </a:r>
            <a:r>
              <a:rPr lang="en-IN" altLang="en-US" sz="3600" b="1" dirty="0">
                <a:solidFill>
                  <a:srgbClr val="042661"/>
                </a:solidFill>
              </a:rPr>
              <a:t> using Data Science</a:t>
            </a:r>
            <a:endParaRPr lang="en-IN" altLang="en-US" sz="3600" b="1" dirty="0">
              <a:solidFill>
                <a:srgbClr val="042661"/>
              </a:solidFill>
            </a:endParaRPr>
          </a:p>
        </p:txBody>
      </p:sp>
      <p:cxnSp>
        <p:nvCxnSpPr>
          <p:cNvPr id="19" name="Straight Connector 18"/>
          <p:cNvCxnSpPr>
            <a:cxnSpLocks noGrp="1" noRot="1" noChangeAspect="1" noMove="1" noResize="1" noEditPoints="1" noAdjustHandles="1" noChangeArrowheads="1" noChangeShapeType="1"/>
          </p:cNvCxnSpPr>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99745" y="3852135"/>
            <a:ext cx="4085665" cy="3591207"/>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indent="-228600">
              <a:lnSpc>
                <a:spcPct val="90000"/>
              </a:lnSpc>
              <a:spcAft>
                <a:spcPts val="600"/>
              </a:spcAft>
              <a:buFont typeface="Arial" panose="020B0604020202020204" pitchFamily="34" charset="0"/>
              <a:buChar char="•"/>
            </a:pPr>
            <a:r>
              <a:rPr lang="en-US" sz="2000" dirty="0">
                <a:solidFill>
                  <a:srgbClr val="042661"/>
                </a:solidFill>
              </a:rPr>
              <a:t>Name: Chirayu </a:t>
            </a:r>
            <a:r>
              <a:rPr lang="en-US" sz="2000" dirty="0" err="1">
                <a:solidFill>
                  <a:srgbClr val="042661"/>
                </a:solidFill>
              </a:rPr>
              <a:t>Ahirrao</a:t>
            </a:r>
            <a:endParaRPr lang="en-US" sz="2000" dirty="0" err="1">
              <a:solidFill>
                <a:srgbClr val="042661"/>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sz="2000"/>
          </a:p>
        </p:txBody>
      </p:sp>
      <p:pic>
        <p:nvPicPr>
          <p:cNvPr id="12" name="Picture 11" descr="A group of rockets taking off&#10;&#10;Description automatically generated"/>
          <p:cNvPicPr>
            <a:picLocks noChangeAspect="1"/>
          </p:cNvPicPr>
          <p:nvPr/>
        </p:nvPicPr>
        <p:blipFill rotWithShape="1">
          <a:blip r:embed="rId1"/>
          <a:srcRect l="11193" r="25141" b="-1"/>
          <a:stretch>
            <a:fillRect/>
          </a:stretch>
        </p:blipFill>
        <p:spPr>
          <a:xfrm>
            <a:off x="5650992" y="10"/>
            <a:ext cx="6541008" cy="685799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59277" y="535020"/>
            <a:ext cx="61556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EDA with Data Visualization</a:t>
            </a:r>
            <a:endParaRPr lang="en-US" sz="4000" dirty="0">
              <a:solidFill>
                <a:srgbClr val="042661"/>
              </a:solidFill>
              <a:ea typeface="Calibri" panose="020F0502020204030204"/>
              <a:cs typeface="Calibri" panose="020F0502020204030204"/>
            </a:endParaRPr>
          </a:p>
        </p:txBody>
      </p:sp>
      <p:sp>
        <p:nvSpPr>
          <p:cNvPr id="4" name="TextBox 3"/>
          <p:cNvSpPr txBox="1"/>
          <p:nvPr/>
        </p:nvSpPr>
        <p:spPr>
          <a:xfrm>
            <a:off x="810638" y="1410510"/>
            <a:ext cx="10359957"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20204"/>
              <a:buChar char="•"/>
            </a:pPr>
            <a:r>
              <a:rPr lang="en-US" sz="2400">
                <a:solidFill>
                  <a:srgbClr val="374151"/>
                </a:solidFill>
                <a:ea typeface="+mn-lt"/>
                <a:cs typeface="+mn-lt"/>
              </a:rPr>
              <a:t>  Scatterplots represent the relationship between two variables, including:</a:t>
            </a:r>
            <a:endParaRPr lang="en-US" sz="2400">
              <a:solidFill>
                <a:srgbClr val="042661"/>
              </a:solidFill>
              <a:ea typeface="+mn-lt"/>
              <a:cs typeface="+mn-lt"/>
            </a:endParaRPr>
          </a:p>
          <a:p>
            <a:pPr>
              <a:buFont typeface="Arial" panose="020B0604020202020204"/>
              <a:buChar char="•"/>
            </a:pPr>
            <a:endParaRPr lang="en-US" sz="2400" dirty="0">
              <a:solidFill>
                <a:srgbClr val="374151"/>
              </a:solidFill>
              <a:ea typeface="Calibri" panose="020F0502020204030204"/>
              <a:cs typeface="Calibri" panose="020F0502020204030204"/>
            </a:endParaRPr>
          </a:p>
          <a:p>
            <a:pPr marL="457200" indent="-457200">
              <a:buFontTx/>
              <a:buAutoNum type="arabicPeriod"/>
            </a:pPr>
            <a:endParaRPr lang="en-US" sz="2400" dirty="0">
              <a:solidFill>
                <a:srgbClr val="374151"/>
              </a:solidFill>
              <a:ea typeface="Calibri" panose="020F0502020204030204"/>
              <a:cs typeface="Calibri" panose="020F0502020204030204"/>
            </a:endParaRPr>
          </a:p>
          <a:p>
            <a:pPr marL="285750" indent="-285750">
              <a:buFont typeface="Arial" panose="020B0604020202020204"/>
              <a:buChar char="•"/>
            </a:pPr>
            <a:endParaRPr lang="en-US" dirty="0">
              <a:solidFill>
                <a:srgbClr val="000000"/>
              </a:solidFill>
              <a:ea typeface="Calibri" panose="020F0502020204030204"/>
              <a:cs typeface="Calibri" panose="020F0502020204030204"/>
            </a:endParaRPr>
          </a:p>
          <a:p>
            <a:pPr marL="285750" indent="-285750">
              <a:buFont typeface="Arial" panose="020B0604020202020204"/>
              <a:buChar char="•"/>
            </a:pPr>
            <a:endParaRPr lang="en-US" dirty="0">
              <a:solidFill>
                <a:srgbClr val="000000"/>
              </a:solidFill>
              <a:ea typeface="Calibri" panose="020F0502020204030204"/>
              <a:cs typeface="Calibri" panose="020F0502020204030204"/>
            </a:endParaRPr>
          </a:p>
          <a:p>
            <a:pPr marL="285750" indent="-285750">
              <a:buFont typeface="Arial" panose="020B0604020202020204"/>
              <a:buChar char="•"/>
            </a:pPr>
            <a:endParaRPr lang="en-US" dirty="0">
              <a:solidFill>
                <a:srgbClr val="000000"/>
              </a:solidFill>
              <a:ea typeface="Calibri" panose="020F0502020204030204"/>
              <a:cs typeface="Calibri" panose="020F0502020204030204"/>
            </a:endParaRPr>
          </a:p>
          <a:p>
            <a:pPr marL="285750" indent="-285750">
              <a:buFont typeface="Arial" panose="020B0604020202020204"/>
              <a:buChar char="•"/>
            </a:pPr>
            <a:endParaRPr lang="en-US" dirty="0">
              <a:solidFill>
                <a:srgbClr val="000000"/>
              </a:solidFill>
              <a:ea typeface="Calibri" panose="020F0502020204030204"/>
              <a:cs typeface="Calibri" panose="020F0502020204030204"/>
            </a:endParaRPr>
          </a:p>
          <a:p>
            <a:pPr marL="285750" indent="-285750">
              <a:buFont typeface="Arial" panose="020B0604020202020204"/>
              <a:buChar char="•"/>
            </a:pPr>
            <a:endParaRPr lang="en-US" dirty="0">
              <a:solidFill>
                <a:srgbClr val="000000"/>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Calibri" panose="020F0502020204030204"/>
                <a:cs typeface="Calibri" panose="020F0502020204030204"/>
              </a:rPr>
              <a:t>Bar Charts :</a:t>
            </a:r>
            <a:r>
              <a:rPr lang="en-US" sz="2400" dirty="0">
                <a:solidFill>
                  <a:srgbClr val="000000"/>
                </a:solidFill>
                <a:ea typeface="Calibri" panose="020F0502020204030204"/>
                <a:cs typeface="Calibri" panose="020F0502020204030204"/>
              </a:rPr>
              <a:t> </a:t>
            </a:r>
            <a:r>
              <a:rPr lang="en-US" sz="2400" dirty="0">
                <a:solidFill>
                  <a:srgbClr val="374151"/>
                </a:solidFill>
                <a:ea typeface="+mn-lt"/>
                <a:cs typeface="+mn-lt"/>
              </a:rPr>
              <a:t>Bar charts are utilized to compare different categorical or discrete variables, specifically using horizontal bar charts to compare success rates with different orbits.</a:t>
            </a:r>
            <a:endParaRPr lang="en-US" sz="2400" dirty="0">
              <a:solidFill>
                <a:srgbClr val="000000"/>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Line charts are employed to display trends, with a focus in this project on tracing the change in success rates over the years.</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endParaRPr lang="en-US" dirty="0">
              <a:solidFill>
                <a:srgbClr val="000000"/>
              </a:solidFill>
              <a:ea typeface="Calibri" panose="020F0502020204030204"/>
              <a:cs typeface="Calibri" panose="020F0502020204030204"/>
            </a:endParaRPr>
          </a:p>
          <a:p>
            <a:pPr marL="285750" indent="-285750">
              <a:buFont typeface="Arial" panose="020B0604020202020204"/>
              <a:buChar char="•"/>
            </a:pPr>
            <a:endParaRPr lang="en-US" dirty="0">
              <a:solidFill>
                <a:srgbClr val="000000"/>
              </a:solidFill>
              <a:ea typeface="Calibri" panose="020F0502020204030204"/>
              <a:cs typeface="Calibri" panose="020F0502020204030204"/>
            </a:endParaRPr>
          </a:p>
        </p:txBody>
      </p:sp>
      <p:sp>
        <p:nvSpPr>
          <p:cNvPr id="5" name="TextBox 4"/>
          <p:cNvSpPr txBox="1"/>
          <p:nvPr/>
        </p:nvSpPr>
        <p:spPr>
          <a:xfrm>
            <a:off x="1305839" y="1841864"/>
            <a:ext cx="7437782"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20204"/>
              <a:buChar char="•"/>
            </a:pPr>
            <a:r>
              <a:rPr lang="en-US" sz="2400" dirty="0">
                <a:solidFill>
                  <a:srgbClr val="374151"/>
                </a:solidFill>
                <a:ea typeface="+mn-lt"/>
                <a:cs typeface="+mn-lt"/>
              </a:rPr>
              <a:t>Flight number vs. payload mass</a:t>
            </a:r>
            <a:endParaRPr lang="en-US" sz="2400">
              <a:cs typeface="Calibri" panose="020F0502020204030204"/>
            </a:endParaRPr>
          </a:p>
          <a:p>
            <a:pPr>
              <a:buFont typeface="Arial" panose="020B0604020202020204"/>
              <a:buChar char="•"/>
            </a:pPr>
            <a:r>
              <a:rPr lang="en-US" sz="2400">
                <a:solidFill>
                  <a:srgbClr val="374151"/>
                </a:solidFill>
                <a:ea typeface="+mn-lt"/>
                <a:cs typeface="+mn-lt"/>
              </a:rPr>
              <a:t>Flight number vs. launch site</a:t>
            </a:r>
            <a:endParaRPr lang="en-US" sz="2400">
              <a:cs typeface="Calibri" panose="020F0502020204030204"/>
            </a:endParaRPr>
          </a:p>
          <a:p>
            <a:pPr>
              <a:buFont typeface="Arial" panose="020B0604020202020204"/>
              <a:buChar char="•"/>
            </a:pPr>
            <a:r>
              <a:rPr lang="en-US" sz="2400" dirty="0">
                <a:solidFill>
                  <a:srgbClr val="374151"/>
                </a:solidFill>
                <a:ea typeface="+mn-lt"/>
                <a:cs typeface="+mn-lt"/>
              </a:rPr>
              <a:t>Payload mass vs. launch site</a:t>
            </a:r>
            <a:endParaRPr lang="en-US" sz="2400">
              <a:cs typeface="Calibri" panose="020F0502020204030204"/>
            </a:endParaRPr>
          </a:p>
          <a:p>
            <a:pPr>
              <a:buFont typeface="Arial" panose="020B0604020202020204"/>
              <a:buChar char="•"/>
            </a:pPr>
            <a:r>
              <a:rPr lang="en-US" sz="2400" dirty="0">
                <a:solidFill>
                  <a:srgbClr val="374151"/>
                </a:solidFill>
                <a:ea typeface="+mn-lt"/>
                <a:cs typeface="+mn-lt"/>
              </a:rPr>
              <a:t>Flight number vs. orbit</a:t>
            </a:r>
            <a:endParaRPr lang="en-US" sz="2400">
              <a:cs typeface="Calibri" panose="020F0502020204030204"/>
            </a:endParaRPr>
          </a:p>
          <a:p>
            <a:pPr>
              <a:buFont typeface="Arial" panose="020B0604020202020204"/>
              <a:buChar char="•"/>
            </a:pPr>
            <a:r>
              <a:rPr lang="en-US" sz="2400" dirty="0">
                <a:solidFill>
                  <a:srgbClr val="374151"/>
                </a:solidFill>
                <a:ea typeface="+mn-lt"/>
                <a:cs typeface="+mn-lt"/>
              </a:rPr>
              <a:t>Orbit vs. payload mass</a:t>
            </a:r>
            <a:endParaRPr lang="en-US" sz="2400" dirty="0"/>
          </a:p>
          <a:p>
            <a:pPr marL="285750" indent="-285750" algn="l">
              <a:buFont typeface="Arial" panose="020B0604020202020204"/>
              <a:buChar char="•"/>
            </a:pPr>
            <a:endParaRPr lang="en-US" dirty="0">
              <a:cs typeface="Calibri" panose="020F0502020204030204"/>
            </a:endParaRPr>
          </a:p>
        </p:txBody>
      </p:sp>
      <p:sp>
        <p:nvSpPr>
          <p:cNvPr id="6" name="TextBox 5"/>
          <p:cNvSpPr txBox="1"/>
          <p:nvPr/>
        </p:nvSpPr>
        <p:spPr>
          <a:xfrm>
            <a:off x="924127" y="5966297"/>
            <a:ext cx="57068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1"/>
              </a:rPr>
              <a:t>5.EDA with visualizatioj.ipynb</a:t>
            </a:r>
            <a:endParaRPr lang="en-US" sz="2400">
              <a:solidFill>
                <a:srgbClr val="042661"/>
              </a:solidFill>
              <a:hlinkClick r:id="rId1"/>
            </a:endParaRPr>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0745" y="529149"/>
            <a:ext cx="55990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EDA with SQL</a:t>
            </a:r>
            <a:endParaRPr lang="en-US" sz="4000">
              <a:solidFill>
                <a:srgbClr val="000000"/>
              </a:solidFill>
              <a:cs typeface="Calibri" panose="020F0502020204030204"/>
            </a:endParaRPr>
          </a:p>
        </p:txBody>
      </p:sp>
      <p:sp>
        <p:nvSpPr>
          <p:cNvPr id="4" name="TextBox 3"/>
          <p:cNvSpPr txBox="1"/>
          <p:nvPr/>
        </p:nvSpPr>
        <p:spPr>
          <a:xfrm>
            <a:off x="826073" y="1323968"/>
            <a:ext cx="10320130"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ea typeface="+mn-lt"/>
                <a:cs typeface="+mn-lt"/>
              </a:rPr>
              <a:t>Display unique launch site names.</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Show 5 records with launch sites starting with 'CCA'.</a:t>
            </a:r>
            <a:endParaRPr lang="en-US" sz="240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Calculate the total payload mass carried by NASA (CRS) boosters.</a:t>
            </a:r>
            <a:endParaRPr lang="en-US" sz="240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Find the average payload mass carried by booster version F9 v1.1.</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Identify boosters with successful drone ship landings, payload mass between 4000 and 6000, and launch site names in 2015.</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List the total number of successful and failure mission outcomes.</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Determine the names of booster versions that carried the maximum payload mass.</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Highlight failed landing outcomes on drone ships, including their booster versions and launch site names in 2015.</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mn-lt"/>
                <a:cs typeface="+mn-lt"/>
              </a:rPr>
              <a:t>Rank the count of landing outcomes between the dates 2010-06-04 and 2017-03-20 in descending order.</a:t>
            </a:r>
            <a:endParaRPr lang="en-US" sz="2400" dirty="0">
              <a:solidFill>
                <a:srgbClr val="042661"/>
              </a:solidFill>
            </a:endParaRPr>
          </a:p>
          <a:p>
            <a:pPr algn="l"/>
            <a:endParaRPr lang="en-US" dirty="0">
              <a:ea typeface="Calibri" panose="020F0502020204030204"/>
              <a:cs typeface="Calibri" panose="020F0502020204030204"/>
            </a:endParaRPr>
          </a:p>
        </p:txBody>
      </p:sp>
      <p:sp>
        <p:nvSpPr>
          <p:cNvPr id="5" name="TextBox 4"/>
          <p:cNvSpPr txBox="1"/>
          <p:nvPr/>
        </p:nvSpPr>
        <p:spPr>
          <a:xfrm>
            <a:off x="1071572" y="6276176"/>
            <a:ext cx="59338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1"/>
              </a:rPr>
              <a:t>4.eda-sql.ipynb</a:t>
            </a:r>
            <a:endParaRPr lang="en-US">
              <a:solidFill>
                <a:srgbClr val="042661"/>
              </a:solidFill>
              <a:ea typeface="Calibri" panose="020F0502020204030204"/>
              <a:cs typeface="Calibri" panose="020F0502020204030204"/>
              <a:hlinkClick r:id="rId1"/>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89505" y="532586"/>
            <a:ext cx="817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Build an Interactive Map using Folium</a:t>
            </a:r>
            <a:endParaRPr lang="en-US" sz="4000" dirty="0">
              <a:solidFill>
                <a:srgbClr val="042661"/>
              </a:solidFill>
              <a:ea typeface="Calibri" panose="020F0502020204030204"/>
              <a:cs typeface="Calibri" panose="020F0502020204030204"/>
            </a:endParaRPr>
          </a:p>
        </p:txBody>
      </p:sp>
      <p:sp>
        <p:nvSpPr>
          <p:cNvPr id="4" name="TextBox 3"/>
          <p:cNvSpPr txBox="1"/>
          <p:nvPr/>
        </p:nvSpPr>
        <p:spPr>
          <a:xfrm>
            <a:off x="640105" y="1145813"/>
            <a:ext cx="89617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br>
              <a:rPr lang="en-US" dirty="0"/>
            </a:br>
            <a:r>
              <a:rPr lang="en-US" sz="2400" dirty="0">
                <a:solidFill>
                  <a:srgbClr val="042661"/>
                </a:solidFill>
                <a:ea typeface="+mn-lt"/>
                <a:cs typeface="+mn-lt"/>
              </a:rPr>
              <a:t>We crafted objects and integrated them into a Folium map. Markers highlighted launch sites and their success/failure records, while Lines measured distances between launch sites and their nearby locations.</a:t>
            </a:r>
            <a:endParaRPr lang="en-US" sz="2400" dirty="0">
              <a:solidFill>
                <a:srgbClr val="042661"/>
              </a:solidFill>
            </a:endParaRPr>
          </a:p>
        </p:txBody>
      </p:sp>
      <p:sp>
        <p:nvSpPr>
          <p:cNvPr id="5" name="TextBox 4"/>
          <p:cNvSpPr txBox="1"/>
          <p:nvPr/>
        </p:nvSpPr>
        <p:spPr>
          <a:xfrm>
            <a:off x="644480" y="2818274"/>
            <a:ext cx="826604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ea typeface="Calibri" panose="020F0502020204030204"/>
                <a:cs typeface="Calibri" panose="020F0502020204030204"/>
              </a:rPr>
              <a:t>By analyzing</a:t>
            </a:r>
            <a:r>
              <a:rPr lang="en-US" sz="2400">
                <a:solidFill>
                  <a:srgbClr val="042661"/>
                </a:solidFill>
                <a:ea typeface="Calibri" panose="020F0502020204030204"/>
                <a:cs typeface="Calibri" panose="020F0502020204030204"/>
              </a:rPr>
              <a:t> these maps, we can answer following questions :</a:t>
            </a:r>
            <a:endParaRPr lang="en-US" sz="2400">
              <a:solidFill>
                <a:srgbClr val="042661"/>
              </a:solidFill>
            </a:endParaRPr>
          </a:p>
          <a:p>
            <a:endParaRPr lang="en-US" dirty="0">
              <a:ea typeface="Calibri" panose="020F0502020204030204"/>
              <a:cs typeface="Calibri" panose="020F0502020204030204"/>
            </a:endParaRPr>
          </a:p>
          <a:p>
            <a:r>
              <a:rPr lang="en-US" dirty="0">
                <a:ea typeface="Calibri" panose="020F0502020204030204"/>
                <a:cs typeface="Calibri" panose="020F0502020204030204"/>
              </a:rPr>
              <a:t>  </a:t>
            </a:r>
            <a:endParaRPr lang="en-US" dirty="0">
              <a:ea typeface="Calibri" panose="020F0502020204030204"/>
              <a:cs typeface="Calibri" panose="020F0502020204030204"/>
            </a:endParaRPr>
          </a:p>
        </p:txBody>
      </p:sp>
      <p:sp>
        <p:nvSpPr>
          <p:cNvPr id="6" name="TextBox 5"/>
          <p:cNvSpPr txBox="1"/>
          <p:nvPr/>
        </p:nvSpPr>
        <p:spPr>
          <a:xfrm>
            <a:off x="1457738" y="3431188"/>
            <a:ext cx="7967244"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latin typeface="Calibri" panose="020F0502020204030204"/>
                <a:ea typeface="Calibri" panose="020F0502020204030204"/>
                <a:cs typeface="Arial" panose="020B0604020202020204"/>
              </a:rPr>
              <a:t>• </a:t>
            </a:r>
            <a:r>
              <a:rPr lang="en-US" sz="2400" dirty="0">
                <a:solidFill>
                  <a:srgbClr val="042661"/>
                </a:solidFill>
                <a:latin typeface="Calibri" panose="020F0502020204030204"/>
                <a:ea typeface="Microsoft JhengHei" panose="020B0604030504040204" charset="-120"/>
                <a:cs typeface="Calibri" panose="020F0502020204030204"/>
              </a:rPr>
              <a:t>Are launch sites in close proximity to railways? Yes </a:t>
            </a:r>
            <a:endParaRPr lang="en-US" sz="2400">
              <a:solidFill>
                <a:srgbClr val="042661"/>
              </a:solidFill>
              <a:latin typeface="Calibri" panose="020F0502020204030204"/>
              <a:ea typeface="Calibri" panose="020F0502020204030204"/>
              <a:cs typeface="Calibri" panose="020F0502020204030204"/>
            </a:endParaRPr>
          </a:p>
          <a:p>
            <a:r>
              <a:rPr lang="en-US" sz="2400" dirty="0">
                <a:solidFill>
                  <a:srgbClr val="042661"/>
                </a:solidFill>
                <a:latin typeface="Calibri" panose="020F0502020204030204"/>
                <a:ea typeface="Calibri" panose="020F0502020204030204"/>
                <a:cs typeface="Arial" panose="020B0604020202020204"/>
              </a:rPr>
              <a:t>• </a:t>
            </a:r>
            <a:r>
              <a:rPr lang="en-US" sz="2400" dirty="0">
                <a:solidFill>
                  <a:srgbClr val="042661"/>
                </a:solidFill>
                <a:latin typeface="Calibri" panose="020F0502020204030204"/>
                <a:ea typeface="Microsoft JhengHei" panose="020B0604030504040204" charset="-120"/>
                <a:cs typeface="Calibri" panose="020F0502020204030204"/>
              </a:rPr>
              <a:t>Are launch sites in close proximity to highways? Yes </a:t>
            </a:r>
            <a:endParaRPr lang="en-US" sz="2400">
              <a:solidFill>
                <a:srgbClr val="042661"/>
              </a:solidFill>
              <a:latin typeface="Calibri" panose="020F0502020204030204"/>
              <a:ea typeface="Calibri" panose="020F0502020204030204"/>
              <a:cs typeface="Calibri" panose="020F0502020204030204"/>
            </a:endParaRPr>
          </a:p>
          <a:p>
            <a:r>
              <a:rPr lang="en-US" sz="2400" dirty="0">
                <a:solidFill>
                  <a:srgbClr val="042661"/>
                </a:solidFill>
                <a:latin typeface="Calibri" panose="020F0502020204030204"/>
                <a:ea typeface="Calibri" panose="020F0502020204030204"/>
                <a:cs typeface="Arial" panose="020B0604020202020204"/>
              </a:rPr>
              <a:t>• </a:t>
            </a:r>
            <a:r>
              <a:rPr lang="en-US" sz="2400" dirty="0">
                <a:solidFill>
                  <a:srgbClr val="042661"/>
                </a:solidFill>
                <a:latin typeface="Calibri" panose="020F0502020204030204"/>
                <a:ea typeface="Microsoft JhengHei" panose="020B0604030504040204" charset="-120"/>
                <a:cs typeface="Calibri" panose="020F0502020204030204"/>
              </a:rPr>
              <a:t>Are launch sites in close proximity to coastline? Yes </a:t>
            </a:r>
            <a:endParaRPr lang="en-US" sz="2400">
              <a:solidFill>
                <a:srgbClr val="042661"/>
              </a:solidFill>
              <a:latin typeface="Calibri" panose="020F0502020204030204"/>
              <a:ea typeface="Calibri" panose="020F0502020204030204"/>
              <a:cs typeface="Calibri" panose="020F0502020204030204"/>
            </a:endParaRPr>
          </a:p>
          <a:p>
            <a:r>
              <a:rPr lang="en-US" sz="2400" dirty="0">
                <a:solidFill>
                  <a:srgbClr val="042661"/>
                </a:solidFill>
                <a:latin typeface="Calibri" panose="020F0502020204030204"/>
                <a:ea typeface="Calibri" panose="020F0502020204030204"/>
                <a:cs typeface="Arial" panose="020B0604020202020204"/>
              </a:rPr>
              <a:t>• </a:t>
            </a:r>
            <a:r>
              <a:rPr lang="en-US" sz="2400" dirty="0">
                <a:solidFill>
                  <a:srgbClr val="042661"/>
                </a:solidFill>
                <a:latin typeface="Calibri" panose="020F0502020204030204"/>
                <a:ea typeface="Microsoft JhengHei" panose="020B0604030504040204" charset="-120"/>
                <a:cs typeface="Calibri" panose="020F0502020204030204"/>
              </a:rPr>
              <a:t>Do launch sites keep certain distance away from cities? Yes</a:t>
            </a:r>
            <a:endParaRPr lang="en-US" sz="2400" dirty="0">
              <a:solidFill>
                <a:srgbClr val="042661"/>
              </a:solidFill>
              <a:latin typeface="Calibri" panose="020F0502020204030204"/>
            </a:endParaRPr>
          </a:p>
          <a:p>
            <a:pPr algn="l"/>
            <a:endParaRPr lang="en-US" dirty="0">
              <a:ea typeface="Calibri" panose="020F0502020204030204"/>
              <a:cs typeface="Calibri" panose="020F0502020204030204"/>
            </a:endParaRPr>
          </a:p>
        </p:txBody>
      </p:sp>
      <p:sp>
        <p:nvSpPr>
          <p:cNvPr id="7" name="TextBox 6"/>
          <p:cNvSpPr txBox="1"/>
          <p:nvPr/>
        </p:nvSpPr>
        <p:spPr>
          <a:xfrm>
            <a:off x="740893" y="5269149"/>
            <a:ext cx="63924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1"/>
              </a:rPr>
              <a:t>6.interactive visual analytics.ipynb</a:t>
            </a:r>
            <a:endParaRPr lang="en-US">
              <a:solidFill>
                <a:srgbClr val="042661"/>
              </a:solidFill>
              <a:ea typeface="Calibri" panose="020F0502020204030204"/>
              <a:cs typeface="Calibri" panose="020F0502020204030204"/>
              <a:hlinkClick r:id="rId1"/>
            </a:endParaRPr>
          </a:p>
        </p:txBody>
      </p:sp>
      <p:sp>
        <p:nvSpPr>
          <p:cNvPr id="8" name="Slide Number Placeholder 7"/>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8558" y="531337"/>
            <a:ext cx="802975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Dashboard building using </a:t>
            </a:r>
            <a:r>
              <a:rPr lang="en-US" sz="4000" err="1">
                <a:solidFill>
                  <a:srgbClr val="042661"/>
                </a:solidFill>
                <a:ea typeface="Calibri" panose="020F0502020204030204"/>
                <a:cs typeface="Calibri" panose="020F0502020204030204"/>
              </a:rPr>
              <a:t>plotly</a:t>
            </a:r>
            <a:r>
              <a:rPr lang="en-US" sz="4000" dirty="0">
                <a:solidFill>
                  <a:srgbClr val="042661"/>
                </a:solidFill>
                <a:ea typeface="Calibri" panose="020F0502020204030204"/>
                <a:cs typeface="Calibri" panose="020F0502020204030204"/>
              </a:rPr>
              <a:t> dash</a:t>
            </a:r>
            <a:endParaRPr lang="en-US" sz="3200" dirty="0">
              <a:solidFill>
                <a:srgbClr val="042661"/>
              </a:solidFill>
              <a:ea typeface="Calibri" panose="020F0502020204030204"/>
              <a:cs typeface="Calibri" panose="020F0502020204030204"/>
            </a:endParaRPr>
          </a:p>
        </p:txBody>
      </p:sp>
      <p:sp>
        <p:nvSpPr>
          <p:cNvPr id="4" name="TextBox 3"/>
          <p:cNvSpPr txBox="1"/>
          <p:nvPr/>
        </p:nvSpPr>
        <p:spPr>
          <a:xfrm>
            <a:off x="944217" y="1507434"/>
            <a:ext cx="874643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b="1">
                <a:solidFill>
                  <a:srgbClr val="042661"/>
                </a:solidFill>
                <a:ea typeface="Calibri" panose="020F0502020204030204"/>
                <a:cs typeface="Calibri" panose="020F0502020204030204"/>
              </a:rPr>
              <a:t>Features of the Dashboard</a:t>
            </a:r>
            <a:r>
              <a:rPr lang="en-US" sz="2400">
                <a:solidFill>
                  <a:srgbClr val="042661"/>
                </a:solidFill>
                <a:ea typeface="Calibri" panose="020F0502020204030204"/>
                <a:cs typeface="Calibri" panose="020F0502020204030204"/>
              </a:rPr>
              <a:t> : </a:t>
            </a:r>
            <a:endParaRPr lang="en-US" sz="2400" dirty="0">
              <a:solidFill>
                <a:srgbClr val="042661"/>
              </a:solidFill>
              <a:ea typeface="Calibri" panose="020F0502020204030204"/>
              <a:cs typeface="Calibri" panose="020F0502020204030204"/>
            </a:endParaRPr>
          </a:p>
          <a:p>
            <a:r>
              <a:rPr lang="en-US" sz="2400" dirty="0">
                <a:solidFill>
                  <a:srgbClr val="042661"/>
                </a:solidFill>
                <a:ea typeface="Calibri" panose="020F0502020204030204"/>
                <a:cs typeface="Calibri" panose="020F0502020204030204"/>
              </a:rPr>
              <a:t>        1. Drop down Bar : in the Dashboard we can see the dropdown bar in which you can put the launch site which you want to analyze.</a:t>
            </a:r>
            <a:endParaRPr lang="en-US" sz="2400" dirty="0">
              <a:solidFill>
                <a:srgbClr val="042661"/>
              </a:solidFill>
              <a:ea typeface="Calibri" panose="020F0502020204030204"/>
              <a:cs typeface="Calibri" panose="020F0502020204030204"/>
            </a:endParaRPr>
          </a:p>
          <a:p>
            <a:r>
              <a:rPr lang="en-US" sz="2400" dirty="0">
                <a:solidFill>
                  <a:srgbClr val="042661"/>
                </a:solidFill>
                <a:ea typeface="Calibri" panose="020F0502020204030204"/>
                <a:cs typeface="Calibri" panose="020F0502020204030204"/>
              </a:rPr>
              <a:t>        2. Payload mass slider : slide has also been provided to change the range of payload mass for plotting scatter plot for success vs payload mass. </a:t>
            </a:r>
            <a:endParaRPr lang="en-US" sz="2400" dirty="0">
              <a:solidFill>
                <a:srgbClr val="042661"/>
              </a:solidFill>
              <a:ea typeface="Calibri" panose="020F0502020204030204"/>
              <a:cs typeface="Calibri" panose="020F0502020204030204"/>
            </a:endParaRPr>
          </a:p>
          <a:p>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b="1">
                <a:solidFill>
                  <a:srgbClr val="042661"/>
                </a:solidFill>
                <a:ea typeface="Calibri" panose="020F0502020204030204"/>
                <a:cs typeface="Calibri" panose="020F0502020204030204"/>
              </a:rPr>
              <a:t>Contents of the Dashboard</a:t>
            </a:r>
            <a:r>
              <a:rPr lang="en-US" sz="2400">
                <a:solidFill>
                  <a:srgbClr val="042661"/>
                </a:solidFill>
                <a:ea typeface="Calibri" panose="020F0502020204030204"/>
                <a:cs typeface="Calibri" panose="020F0502020204030204"/>
              </a:rPr>
              <a:t> :</a:t>
            </a:r>
            <a:endParaRPr lang="en-US" sz="2400" dirty="0">
              <a:solidFill>
                <a:srgbClr val="042661"/>
              </a:solidFill>
              <a:ea typeface="Calibri" panose="020F0502020204030204"/>
              <a:cs typeface="Calibri" panose="020F0502020204030204"/>
            </a:endParaRPr>
          </a:p>
          <a:p>
            <a:r>
              <a:rPr lang="en-US" sz="2400" dirty="0">
                <a:solidFill>
                  <a:srgbClr val="042661"/>
                </a:solidFill>
                <a:ea typeface="Calibri" panose="020F0502020204030204"/>
                <a:cs typeface="Calibri" panose="020F0502020204030204"/>
              </a:rPr>
              <a:t>        1. Pie Charts: in Dashboard we can analyze probability of success and failure for each Launch site using Pie charts.</a:t>
            </a:r>
            <a:endParaRPr lang="en-US" sz="2400" dirty="0">
              <a:solidFill>
                <a:srgbClr val="042661"/>
              </a:solidFill>
              <a:ea typeface="Calibri" panose="020F0502020204030204"/>
              <a:cs typeface="Calibri" panose="020F0502020204030204"/>
            </a:endParaRPr>
          </a:p>
          <a:p>
            <a:r>
              <a:rPr lang="en-US" sz="2400" dirty="0">
                <a:solidFill>
                  <a:srgbClr val="042661"/>
                </a:solidFill>
                <a:ea typeface="Calibri" panose="020F0502020204030204"/>
                <a:cs typeface="Calibri" panose="020F0502020204030204"/>
              </a:rPr>
              <a:t>        2. Scatter charts: scatter plots are drawn to show relation between success and payload mass.</a:t>
            </a:r>
            <a:endParaRPr lang="en-US" sz="2400" dirty="0">
              <a:solidFill>
                <a:srgbClr val="042661"/>
              </a:solidFill>
              <a:ea typeface="Calibri" panose="020F0502020204030204"/>
              <a:cs typeface="Calibri" panose="020F0502020204030204"/>
            </a:endParaRPr>
          </a:p>
        </p:txBody>
      </p:sp>
      <p:sp>
        <p:nvSpPr>
          <p:cNvPr id="5" name="TextBox 4"/>
          <p:cNvSpPr txBox="1"/>
          <p:nvPr/>
        </p:nvSpPr>
        <p:spPr>
          <a:xfrm>
            <a:off x="972765" y="6258127"/>
            <a:ext cx="56096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1"/>
              </a:rPr>
              <a:t>9.spacex_dash_app.py</a:t>
            </a:r>
            <a:endParaRPr lang="en-US" sz="2400">
              <a:solidFill>
                <a:srgbClr val="042661"/>
              </a:solidFill>
              <a:ea typeface="Calibri" panose="020F0502020204030204"/>
              <a:cs typeface="Calibri" panose="020F0502020204030204"/>
              <a:hlinkClick r:id="rId1"/>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4182" y="508208"/>
            <a:ext cx="569843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Predictive Analysis</a:t>
            </a:r>
            <a:endParaRPr lang="en-US" sz="4000" dirty="0">
              <a:solidFill>
                <a:srgbClr val="042661"/>
              </a:solidFill>
              <a:ea typeface="Calibri" panose="020F0502020204030204"/>
              <a:cs typeface="Calibri" panose="020F0502020204030204"/>
            </a:endParaRPr>
          </a:p>
        </p:txBody>
      </p:sp>
      <p:sp>
        <p:nvSpPr>
          <p:cNvPr id="4" name="Rectangle 3"/>
          <p:cNvSpPr/>
          <p:nvPr/>
        </p:nvSpPr>
        <p:spPr>
          <a:xfrm>
            <a:off x="847951" y="1459926"/>
            <a:ext cx="6944264" cy="70449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042661"/>
                </a:solidFill>
                <a:ea typeface="Calibri" panose="020F0502020204030204"/>
                <a:cs typeface="Calibri" panose="020F0502020204030204"/>
              </a:rPr>
              <a:t>1.create Class column and Standardize the data.</a:t>
            </a:r>
            <a:endParaRPr lang="en-US" dirty="0">
              <a:solidFill>
                <a:srgbClr val="042661"/>
              </a:solidFill>
              <a:ea typeface="Calibri" panose="020F0502020204030204"/>
              <a:cs typeface="Calibri" panose="020F0502020204030204"/>
            </a:endParaRPr>
          </a:p>
        </p:txBody>
      </p:sp>
      <p:sp>
        <p:nvSpPr>
          <p:cNvPr id="5" name="Rectangle 4"/>
          <p:cNvSpPr/>
          <p:nvPr/>
        </p:nvSpPr>
        <p:spPr>
          <a:xfrm>
            <a:off x="847950" y="2394454"/>
            <a:ext cx="6944264" cy="70449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2. Make a split of data in test and train set.</a:t>
            </a:r>
            <a:endParaRPr lang="en-US"/>
          </a:p>
        </p:txBody>
      </p:sp>
      <p:sp>
        <p:nvSpPr>
          <p:cNvPr id="6" name="Rectangle 5"/>
          <p:cNvSpPr/>
          <p:nvPr/>
        </p:nvSpPr>
        <p:spPr>
          <a:xfrm>
            <a:off x="847951" y="3429624"/>
            <a:ext cx="6944263" cy="92015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42661"/>
                </a:solidFill>
                <a:latin typeface="Calibri" panose="020F0502020204030204"/>
                <a:ea typeface="Microsoft JhengHei" panose="020B0604030504040204" charset="-120"/>
                <a:cs typeface="Calibri" panose="020F0502020204030204"/>
              </a:rPr>
              <a:t>3.Find best Hyperparameter for SVM, Decision Trees, KNN and Logistic Regression.</a:t>
            </a:r>
            <a:endParaRPr lang="en-US" sz="2400" dirty="0">
              <a:solidFill>
                <a:srgbClr val="042661"/>
              </a:solidFill>
              <a:latin typeface="Calibri" panose="020F0502020204030204"/>
              <a:ea typeface="Microsoft JhengHei" panose="020B0604030504040204" charset="-120"/>
              <a:cs typeface="Calibri" panose="020F0502020204030204"/>
            </a:endParaRPr>
          </a:p>
          <a:p>
            <a:pPr algn="ctr"/>
            <a:endParaRPr lang="en-US" dirty="0">
              <a:ea typeface="Calibri" panose="020F0502020204030204"/>
              <a:cs typeface="Calibri" panose="020F0502020204030204"/>
            </a:endParaRPr>
          </a:p>
        </p:txBody>
      </p:sp>
      <p:sp>
        <p:nvSpPr>
          <p:cNvPr id="7" name="Rectangle 6"/>
          <p:cNvSpPr/>
          <p:nvPr/>
        </p:nvSpPr>
        <p:spPr>
          <a:xfrm>
            <a:off x="847950" y="4579812"/>
            <a:ext cx="6944264" cy="70449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42661"/>
                </a:solidFill>
                <a:ea typeface="Calibri" panose="020F0502020204030204"/>
                <a:cs typeface="Calibri" panose="020F0502020204030204"/>
              </a:rPr>
              <a:t>4. Evaluate the models using test data based on their accuracy scores and confusion matrix.</a:t>
            </a:r>
            <a:endParaRPr lang="en-US" sz="2400" dirty="0">
              <a:solidFill>
                <a:srgbClr val="042661"/>
              </a:solidFill>
            </a:endParaRPr>
          </a:p>
        </p:txBody>
      </p:sp>
      <p:sp>
        <p:nvSpPr>
          <p:cNvPr id="8" name="TextBox 7"/>
          <p:cNvSpPr txBox="1"/>
          <p:nvPr/>
        </p:nvSpPr>
        <p:spPr>
          <a:xfrm>
            <a:off x="850405" y="5562814"/>
            <a:ext cx="68800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1"/>
              </a:rPr>
              <a:t>8.Machine_Learning_Prediction.ipynb</a:t>
            </a:r>
            <a:endParaRPr lang="en-US" sz="2400">
              <a:solidFill>
                <a:srgbClr val="042661"/>
              </a:solidFill>
              <a:hlinkClick r:id="rId1"/>
            </a:endParaRPr>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29806" y="588846"/>
            <a:ext cx="42406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000" dirty="0">
                <a:solidFill>
                  <a:srgbClr val="042661"/>
                </a:solidFill>
                <a:ea typeface="Calibri" panose="020F0502020204030204"/>
                <a:cs typeface="Calibri" panose="020F0502020204030204"/>
              </a:rPr>
              <a:t>Results</a:t>
            </a:r>
            <a:endParaRPr lang="en-US" sz="4000" dirty="0">
              <a:solidFill>
                <a:srgbClr val="042661"/>
              </a:solidFill>
              <a:ea typeface="Calibri" panose="020F0502020204030204"/>
              <a:cs typeface="Calibri" panose="020F0502020204030204"/>
            </a:endParaRPr>
          </a:p>
        </p:txBody>
      </p:sp>
      <p:sp>
        <p:nvSpPr>
          <p:cNvPr id="4" name="TextBox 3"/>
          <p:cNvSpPr txBox="1"/>
          <p:nvPr/>
        </p:nvSpPr>
        <p:spPr>
          <a:xfrm>
            <a:off x="911087" y="1507434"/>
            <a:ext cx="1028043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ea typeface="Calibri" panose="020F0502020204030204"/>
                <a:cs typeface="Calibri" panose="020F0502020204030204"/>
              </a:rPr>
              <a:t>From the results we get from Exploratory Data analysis we can say that success rate of Falcon 9 rocket landing is 66.66%</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Calibri" panose="020F0502020204030204"/>
                <a:cs typeface="Calibri" panose="020F0502020204030204"/>
              </a:rPr>
              <a:t>After evaluating the models in predictive analysis, Decision tree model is the best fit with the accuracy of 94%</a:t>
            </a:r>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29301" y="955589"/>
            <a:ext cx="3457669" cy="2865458"/>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r>
              <a:rPr lang="en-US" sz="3600" dirty="0">
                <a:solidFill>
                  <a:srgbClr val="042661"/>
                </a:solidFill>
                <a:latin typeface="+mj-lt"/>
                <a:ea typeface="+mj-ea"/>
                <a:cs typeface="+mj-cs"/>
              </a:rPr>
              <a:t>Section 2:</a:t>
            </a:r>
            <a:endParaRPr lang="en-US" sz="3600" dirty="0">
              <a:solidFill>
                <a:srgbClr val="042661"/>
              </a:solidFill>
              <a:latin typeface="+mj-lt"/>
              <a:ea typeface="Calibri Light" panose="020F0302020204030204"/>
              <a:cs typeface="Calibri Light" panose="020F0302020204030204"/>
            </a:endParaRPr>
          </a:p>
          <a:p>
            <a:pPr algn="ctr">
              <a:lnSpc>
                <a:spcPct val="90000"/>
              </a:lnSpc>
              <a:spcBef>
                <a:spcPct val="0"/>
              </a:spcBef>
              <a:spcAft>
                <a:spcPts val="600"/>
              </a:spcAft>
            </a:pPr>
            <a:endParaRPr lang="en-US" sz="3600" dirty="0">
              <a:solidFill>
                <a:srgbClr val="042661"/>
              </a:solidFill>
              <a:latin typeface="+mj-lt"/>
              <a:ea typeface="Calibri Light" panose="020F0302020204030204"/>
              <a:cs typeface="Calibri Light" panose="020F0302020204030204"/>
            </a:endParaRPr>
          </a:p>
          <a:p>
            <a:pPr algn="ctr">
              <a:lnSpc>
                <a:spcPct val="90000"/>
              </a:lnSpc>
              <a:spcBef>
                <a:spcPct val="0"/>
              </a:spcBef>
              <a:spcAft>
                <a:spcPts val="600"/>
              </a:spcAft>
            </a:pPr>
            <a:r>
              <a:rPr lang="en-US" sz="3600" dirty="0">
                <a:solidFill>
                  <a:srgbClr val="042661"/>
                </a:solidFill>
                <a:latin typeface="+mj-lt"/>
                <a:ea typeface="+mj-ea"/>
                <a:cs typeface="+mj-cs"/>
              </a:rPr>
              <a:t>Insights Drawn from EDA</a:t>
            </a:r>
            <a:endParaRPr lang="en-US" sz="3600" dirty="0">
              <a:solidFill>
                <a:srgbClr val="042661"/>
              </a:solidFill>
              <a:latin typeface="+mj-lt"/>
              <a:ea typeface="Calibri Light" panose="020F0302020204030204"/>
              <a:cs typeface="Calibri Light" panose="020F0302020204030204"/>
            </a:endParaRPr>
          </a:p>
        </p:txBody>
      </p:sp>
      <p:sp>
        <p:nvSpPr>
          <p:cNvPr id="15" name="Freeform: Shape 14"/>
          <p:cNvSpPr/>
          <p:nvPr/>
        </p:nvSpPr>
        <p:spPr>
          <a:xfrm rot="13435277" flipH="1" flipV="1">
            <a:off x="279626" y="7197670"/>
            <a:ext cx="910640" cy="981469"/>
          </a:xfrm>
          <a:custGeom>
            <a:avLst/>
            <a:gdLst>
              <a:gd name="connsiteX0" fmla="*/ 0 w 910640"/>
              <a:gd name="connsiteY0" fmla="*/ 141849 h 981469"/>
              <a:gd name="connsiteX1" fmla="*/ 528918 w 910640"/>
              <a:gd name="connsiteY1" fmla="*/ 646629 h 981469"/>
              <a:gd name="connsiteX2" fmla="*/ 805509 w 910640"/>
              <a:gd name="connsiteY2" fmla="*/ 986 h 981469"/>
              <a:gd name="connsiteX3" fmla="*/ 895796 w 910640"/>
              <a:gd name="connsiteY3" fmla="*/ 403546 h 981469"/>
              <a:gd name="connsiteX4" fmla="*/ 910640 w 910640"/>
              <a:gd name="connsiteY4" fmla="*/ 516168 h 981469"/>
              <a:gd name="connsiteX5" fmla="*/ 427480 w 910640"/>
              <a:gd name="connsiteY5" fmla="*/ 981469 h 981469"/>
              <a:gd name="connsiteX6" fmla="*/ 346136 w 910640"/>
              <a:gd name="connsiteY6" fmla="*/ 971263 h 981469"/>
              <a:gd name="connsiteX7" fmla="*/ 271594 w 910640"/>
              <a:gd name="connsiteY7" fmla="*/ 941984 h 981469"/>
              <a:gd name="connsiteX8" fmla="*/ 109689 w 910640"/>
              <a:gd name="connsiteY8" fmla="*/ 652521 h 981469"/>
              <a:gd name="connsiteX9" fmla="*/ 0 w 910640"/>
              <a:gd name="connsiteY9" fmla="*/ 141849 h 9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640" h="981469">
                <a:moveTo>
                  <a:pt x="0" y="141849"/>
                </a:moveTo>
                <a:cubicBezTo>
                  <a:pt x="129897" y="117360"/>
                  <a:pt x="365447" y="465069"/>
                  <a:pt x="528918" y="646629"/>
                </a:cubicBezTo>
                <a:cubicBezTo>
                  <a:pt x="621115" y="431415"/>
                  <a:pt x="793780" y="-14848"/>
                  <a:pt x="805509" y="986"/>
                </a:cubicBezTo>
                <a:cubicBezTo>
                  <a:pt x="811749" y="-18180"/>
                  <a:pt x="877878" y="246482"/>
                  <a:pt x="895796" y="403546"/>
                </a:cubicBezTo>
                <a:lnTo>
                  <a:pt x="910640" y="516168"/>
                </a:lnTo>
                <a:lnTo>
                  <a:pt x="427480" y="981469"/>
                </a:lnTo>
                <a:lnTo>
                  <a:pt x="346136" y="971263"/>
                </a:lnTo>
                <a:cubicBezTo>
                  <a:pt x="317946" y="964813"/>
                  <a:pt x="292334" y="955366"/>
                  <a:pt x="271594" y="941984"/>
                </a:cubicBezTo>
                <a:cubicBezTo>
                  <a:pt x="188637" y="888458"/>
                  <a:pt x="125212" y="719108"/>
                  <a:pt x="109689" y="652521"/>
                </a:cubicBezTo>
                <a:cubicBezTo>
                  <a:pt x="79978" y="541726"/>
                  <a:pt x="23903" y="300243"/>
                  <a:pt x="0" y="141849"/>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Going Serverless for Event Driven Applications: Insights from Adobe I/O ..."/>
          <p:cNvPicPr>
            <a:picLocks noChangeAspect="1"/>
          </p:cNvPicPr>
          <p:nvPr/>
        </p:nvPicPr>
        <p:blipFill rotWithShape="1">
          <a:blip r:embed="rId1"/>
          <a:srcRect l="27238" r="-1" b="-1"/>
          <a:stretch>
            <a:fillRect/>
          </a:stretch>
        </p:blipFill>
        <p:spPr>
          <a:xfrm>
            <a:off x="4716326" y="10"/>
            <a:ext cx="7475674" cy="685799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7621" y="616663"/>
            <a:ext cx="72027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Flight number vs Launch Site</a:t>
            </a:r>
            <a:endParaRPr lang="en-US" sz="4000" dirty="0">
              <a:solidFill>
                <a:srgbClr val="042661"/>
              </a:solidFill>
              <a:ea typeface="Calibri" panose="020F0502020204030204"/>
              <a:cs typeface="Calibri" panose="020F0502020204030204"/>
            </a:endParaRPr>
          </a:p>
        </p:txBody>
      </p:sp>
      <p:sp>
        <p:nvSpPr>
          <p:cNvPr id="5" name="TextBox 4"/>
          <p:cNvSpPr txBox="1"/>
          <p:nvPr/>
        </p:nvSpPr>
        <p:spPr>
          <a:xfrm>
            <a:off x="6337602" y="1909063"/>
            <a:ext cx="475421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ea typeface="Calibri" panose="020F0502020204030204"/>
                <a:cs typeface="Calibri" panose="020F0502020204030204"/>
              </a:rPr>
              <a:t>In this figure we can see red and blue dots,</a:t>
            </a:r>
            <a:endParaRPr lang="en-US" sz="2400" dirty="0">
              <a:solidFill>
                <a:srgbClr val="042661"/>
              </a:solidFill>
              <a:ea typeface="Calibri" panose="020F0502020204030204"/>
              <a:cs typeface="Calibri" panose="020F0502020204030204"/>
            </a:endParaRPr>
          </a:p>
          <a:p>
            <a:r>
              <a:rPr lang="en-US" sz="2400" dirty="0">
                <a:solidFill>
                  <a:srgbClr val="042661"/>
                </a:solidFill>
                <a:ea typeface="Calibri" panose="020F0502020204030204"/>
                <a:cs typeface="Calibri" panose="020F0502020204030204"/>
              </a:rPr>
              <a:t>      </a:t>
            </a:r>
            <a:r>
              <a:rPr lang="en-US" sz="2400" dirty="0">
                <a:solidFill>
                  <a:schemeClr val="accent5">
                    <a:lumMod val="50000"/>
                  </a:schemeClr>
                </a:solidFill>
                <a:ea typeface="Calibri" panose="020F0502020204030204"/>
                <a:cs typeface="Calibri" panose="020F0502020204030204"/>
              </a:rPr>
              <a:t>Blue</a:t>
            </a:r>
            <a:r>
              <a:rPr lang="en-US" sz="2400" dirty="0">
                <a:solidFill>
                  <a:srgbClr val="042661"/>
                </a:solidFill>
                <a:ea typeface="Calibri" panose="020F0502020204030204"/>
                <a:cs typeface="Calibri" panose="020F0502020204030204"/>
              </a:rPr>
              <a:t> dots represents Failure,</a:t>
            </a:r>
            <a:endParaRPr lang="en-US" sz="2400" dirty="0">
              <a:solidFill>
                <a:srgbClr val="042661"/>
              </a:solidFill>
              <a:ea typeface="Calibri" panose="020F0502020204030204"/>
              <a:cs typeface="Calibri" panose="020F0502020204030204"/>
            </a:endParaRPr>
          </a:p>
          <a:p>
            <a:r>
              <a:rPr lang="en-US" sz="2400" dirty="0">
                <a:solidFill>
                  <a:srgbClr val="042661"/>
                </a:solidFill>
                <a:ea typeface="Calibri" panose="020F0502020204030204"/>
                <a:cs typeface="Calibri" panose="020F0502020204030204"/>
              </a:rPr>
              <a:t>      </a:t>
            </a:r>
            <a:r>
              <a:rPr lang="en-US" sz="2400" dirty="0">
                <a:solidFill>
                  <a:srgbClr val="FF0000"/>
                </a:solidFill>
                <a:ea typeface="Calibri" panose="020F0502020204030204"/>
                <a:cs typeface="Calibri" panose="020F0502020204030204"/>
              </a:rPr>
              <a:t>Red </a:t>
            </a:r>
            <a:r>
              <a:rPr lang="en-US" sz="2400" dirty="0">
                <a:solidFill>
                  <a:srgbClr val="042661"/>
                </a:solidFill>
                <a:ea typeface="Calibri" panose="020F0502020204030204"/>
                <a:cs typeface="Calibri" panose="020F0502020204030204"/>
              </a:rPr>
              <a:t>dots represents Success.</a:t>
            </a:r>
            <a:endParaRPr lang="en-US" sz="2400" dirty="0">
              <a:solidFill>
                <a:srgbClr val="042661"/>
              </a:solidFill>
              <a:ea typeface="Calibri" panose="020F0502020204030204"/>
              <a:cs typeface="Calibri" panose="020F0502020204030204"/>
            </a:endParaRPr>
          </a:p>
          <a:p>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Calibri" panose="020F0502020204030204"/>
                <a:cs typeface="Calibri" panose="020F0502020204030204"/>
              </a:rPr>
              <a:t>In this plot we can see that probability of  success is increased with increase in number of flights.</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endParaRPr lang="en-US" dirty="0">
              <a:solidFill>
                <a:srgbClr val="042661"/>
              </a:solidFill>
              <a:ea typeface="Calibri" panose="020F0502020204030204"/>
              <a:cs typeface="Calibri" panose="020F0502020204030204"/>
            </a:endParaRPr>
          </a:p>
        </p:txBody>
      </p:sp>
      <p:pic>
        <p:nvPicPr>
          <p:cNvPr id="6" name="Picture 5"/>
          <p:cNvPicPr>
            <a:picLocks noChangeAspect="1"/>
          </p:cNvPicPr>
          <p:nvPr/>
        </p:nvPicPr>
        <p:blipFill>
          <a:blip r:embed="rId1"/>
          <a:stretch>
            <a:fillRect/>
          </a:stretch>
        </p:blipFill>
        <p:spPr>
          <a:xfrm>
            <a:off x="741873" y="1523915"/>
            <a:ext cx="5359877" cy="490285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8871" y="628852"/>
            <a:ext cx="63113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chemeClr val="accent5">
                    <a:lumMod val="50000"/>
                  </a:schemeClr>
                </a:solidFill>
                <a:ea typeface="Calibri" panose="020F0502020204030204"/>
                <a:cs typeface="Calibri" panose="020F0502020204030204"/>
              </a:rPr>
              <a:t>Payload vs Launch site</a:t>
            </a:r>
            <a:endParaRPr lang="en-US" sz="4000" dirty="0">
              <a:solidFill>
                <a:schemeClr val="accent5">
                  <a:lumMod val="50000"/>
                </a:schemeClr>
              </a:solidFill>
              <a:ea typeface="Calibri" panose="020F0502020204030204"/>
              <a:cs typeface="Calibri" panose="020F0502020204030204"/>
            </a:endParaRPr>
          </a:p>
        </p:txBody>
      </p:sp>
      <p:sp>
        <p:nvSpPr>
          <p:cNvPr id="5" name="TextBox 4"/>
          <p:cNvSpPr txBox="1"/>
          <p:nvPr/>
        </p:nvSpPr>
        <p:spPr>
          <a:xfrm>
            <a:off x="6622648" y="2191921"/>
            <a:ext cx="437321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chemeClr val="accent5">
                    <a:lumMod val="50000"/>
                  </a:schemeClr>
                </a:solidFill>
                <a:ea typeface="Calibri" panose="020F0502020204030204"/>
                <a:cs typeface="Calibri" panose="020F0502020204030204"/>
              </a:rPr>
              <a:t>In given plot we can see that, for VAFB-SLC launch site there are no heavy </a:t>
            </a:r>
            <a:r>
              <a:rPr lang="en-US" sz="2400">
                <a:solidFill>
                  <a:schemeClr val="accent5">
                    <a:lumMod val="50000"/>
                  </a:schemeClr>
                </a:solidFill>
                <a:ea typeface="Calibri" panose="020F0502020204030204"/>
                <a:cs typeface="Calibri" panose="020F0502020204030204"/>
              </a:rPr>
              <a:t>payload masses.</a:t>
            </a:r>
            <a:endParaRPr lang="en-US" sz="2400" dirty="0">
              <a:solidFill>
                <a:schemeClr val="accent5">
                  <a:lumMod val="50000"/>
                </a:schemeClr>
              </a:solidFill>
              <a:ea typeface="Calibri" panose="020F0502020204030204"/>
              <a:cs typeface="Calibri" panose="020F0502020204030204"/>
            </a:endParaRPr>
          </a:p>
          <a:p>
            <a:pPr marL="285750" indent="-285750">
              <a:buFont typeface="Arial" panose="020B0604020202020204"/>
              <a:buChar char="•"/>
            </a:pPr>
            <a:endParaRPr lang="en-US" sz="2400" dirty="0">
              <a:solidFill>
                <a:schemeClr val="accent5">
                  <a:lumMod val="50000"/>
                </a:schemeClr>
              </a:solidFill>
              <a:ea typeface="Calibri" panose="020F0502020204030204"/>
              <a:cs typeface="Calibri" panose="020F0502020204030204"/>
            </a:endParaRPr>
          </a:p>
          <a:p>
            <a:endParaRPr lang="en-US" sz="2400" dirty="0">
              <a:solidFill>
                <a:schemeClr val="accent5">
                  <a:lumMod val="50000"/>
                </a:schemeClr>
              </a:solidFill>
              <a:ea typeface="Calibri" panose="020F0502020204030204"/>
              <a:cs typeface="Calibri" panose="020F0502020204030204"/>
            </a:endParaRPr>
          </a:p>
          <a:p>
            <a:pPr marL="285750" indent="-285750">
              <a:buFont typeface="Arial" panose="020B0604020202020204"/>
              <a:buChar char="•"/>
            </a:pPr>
            <a:r>
              <a:rPr lang="en-US" sz="2400" dirty="0">
                <a:solidFill>
                  <a:schemeClr val="accent5">
                    <a:lumMod val="50000"/>
                  </a:schemeClr>
                </a:solidFill>
                <a:ea typeface="Calibri" panose="020F0502020204030204"/>
                <a:cs typeface="Calibri" panose="020F0502020204030204"/>
              </a:rPr>
              <a:t>There is very weak correlation between Payload and launch site</a:t>
            </a:r>
            <a:endParaRPr lang="en-US" sz="2400" dirty="0">
              <a:solidFill>
                <a:schemeClr val="accent5">
                  <a:lumMod val="50000"/>
                </a:schemeClr>
              </a:solidFill>
              <a:ea typeface="Calibri" panose="020F0502020204030204"/>
              <a:cs typeface="Calibri" panose="020F0502020204030204"/>
            </a:endParaRPr>
          </a:p>
        </p:txBody>
      </p:sp>
      <p:pic>
        <p:nvPicPr>
          <p:cNvPr id="6" name="Picture 5"/>
          <p:cNvPicPr>
            <a:picLocks noChangeAspect="1"/>
          </p:cNvPicPr>
          <p:nvPr/>
        </p:nvPicPr>
        <p:blipFill>
          <a:blip r:embed="rId1"/>
          <a:stretch>
            <a:fillRect/>
          </a:stretch>
        </p:blipFill>
        <p:spPr>
          <a:xfrm>
            <a:off x="713117" y="1576637"/>
            <a:ext cx="5388633" cy="525748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4723" y="610272"/>
            <a:ext cx="56258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Success rate vs orbit type</a:t>
            </a:r>
            <a:endParaRPr lang="en-US" sz="4000" dirty="0">
              <a:solidFill>
                <a:srgbClr val="042661"/>
              </a:solidFill>
              <a:cs typeface="Calibri" panose="020F0502020204030204"/>
            </a:endParaRPr>
          </a:p>
        </p:txBody>
      </p:sp>
      <p:pic>
        <p:nvPicPr>
          <p:cNvPr id="4" name="Picture 3" descr="A graph with numbers and lines&#10;&#10;Description automatically generated"/>
          <p:cNvPicPr>
            <a:picLocks noChangeAspect="1"/>
          </p:cNvPicPr>
          <p:nvPr/>
        </p:nvPicPr>
        <p:blipFill>
          <a:blip r:embed="rId1"/>
          <a:stretch>
            <a:fillRect/>
          </a:stretch>
        </p:blipFill>
        <p:spPr>
          <a:xfrm>
            <a:off x="741872" y="1510487"/>
            <a:ext cx="4137802" cy="5044723"/>
          </a:xfrm>
          <a:prstGeom prst="rect">
            <a:avLst/>
          </a:prstGeom>
        </p:spPr>
      </p:pic>
      <p:sp>
        <p:nvSpPr>
          <p:cNvPr id="5" name="TextBox 4"/>
          <p:cNvSpPr txBox="1"/>
          <p:nvPr/>
        </p:nvSpPr>
        <p:spPr>
          <a:xfrm>
            <a:off x="5226628" y="2199735"/>
            <a:ext cx="583659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In this chart we can see that there are some orbits having success rate 100% which are, ES-L1, GEO, HEO, SSO.</a:t>
            </a: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r>
              <a:rPr lang="en-US" sz="2400" dirty="0">
                <a:solidFill>
                  <a:srgbClr val="042661"/>
                </a:solidFill>
                <a:cs typeface="Calibri" panose="020F0502020204030204"/>
              </a:rPr>
              <a:t>Also we can see that orbit SO did not have successful launches.</a:t>
            </a:r>
            <a:endParaRPr lang="en-US" sz="2400" dirty="0">
              <a:solidFill>
                <a:srgbClr val="042661"/>
              </a:solidFill>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4" name="Straight Arrow Connector 3"/>
          <p:cNvCxnSpPr/>
          <p:nvPr/>
        </p:nvCxnSpPr>
        <p:spPr>
          <a:xfrm flipV="1">
            <a:off x="643467" y="2160591"/>
            <a:ext cx="10905066" cy="6654"/>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32348" y="1285944"/>
            <a:ext cx="6056121" cy="81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defTabSz="1051560">
              <a:spcAft>
                <a:spcPts val="600"/>
              </a:spcAft>
            </a:pPr>
            <a:r>
              <a:rPr lang="en-US" sz="4600" kern="1200" dirty="0">
                <a:solidFill>
                  <a:srgbClr val="002060"/>
                </a:solidFill>
                <a:latin typeface="+mn-lt"/>
                <a:ea typeface="+mn-ea"/>
                <a:cs typeface="Calibri" panose="020F0502020204030204"/>
              </a:rPr>
              <a:t>Outline</a:t>
            </a:r>
            <a:endParaRPr lang="en-US" sz="4000" dirty="0">
              <a:solidFill>
                <a:srgbClr val="002060"/>
              </a:solidFill>
              <a:cs typeface="Calibri" panose="020F0502020204030204"/>
            </a:endParaRPr>
          </a:p>
        </p:txBody>
      </p:sp>
      <p:sp>
        <p:nvSpPr>
          <p:cNvPr id="6" name="TextBox 5"/>
          <p:cNvSpPr txBox="1"/>
          <p:nvPr/>
        </p:nvSpPr>
        <p:spPr>
          <a:xfrm>
            <a:off x="737410" y="2474170"/>
            <a:ext cx="9385758" cy="35271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94335" indent="-394335" defTabSz="1051560">
              <a:spcAft>
                <a:spcPts val="600"/>
              </a:spcAft>
              <a:buFont typeface="Arial" panose="020B0604020202020204"/>
              <a:buChar char="•"/>
            </a:pPr>
            <a:r>
              <a:rPr lang="en-US" sz="2750" kern="1200" dirty="0">
                <a:solidFill>
                  <a:srgbClr val="042661"/>
                </a:solidFill>
                <a:latin typeface="+mn-lt"/>
                <a:ea typeface="+mn-ea"/>
                <a:cs typeface="Calibri" panose="020F0502020204030204"/>
              </a:rPr>
              <a:t>Executive Summary</a:t>
            </a:r>
            <a:endParaRPr lang="en-US" sz="2750" kern="1200" dirty="0">
              <a:solidFill>
                <a:srgbClr val="042661"/>
              </a:solidFill>
              <a:latin typeface="+mn-lt"/>
              <a:ea typeface="Calibri" panose="020F0502020204030204"/>
              <a:cs typeface="Calibri" panose="020F0502020204030204"/>
            </a:endParaRPr>
          </a:p>
          <a:p>
            <a:pPr marL="394335" indent="-394335" defTabSz="1051560">
              <a:spcAft>
                <a:spcPts val="600"/>
              </a:spcAft>
              <a:buFont typeface="Arial" panose="020B0604020202020204"/>
              <a:buChar char="•"/>
            </a:pPr>
            <a:r>
              <a:rPr lang="en-US" sz="2750" kern="1200" dirty="0">
                <a:solidFill>
                  <a:srgbClr val="042661"/>
                </a:solidFill>
                <a:latin typeface="+mn-lt"/>
                <a:ea typeface="+mn-ea"/>
                <a:cs typeface="Calibri" panose="020F0502020204030204"/>
              </a:rPr>
              <a:t>Introduction</a:t>
            </a:r>
            <a:endParaRPr lang="en-US" sz="2750" kern="1200" dirty="0">
              <a:solidFill>
                <a:srgbClr val="042661"/>
              </a:solidFill>
              <a:latin typeface="+mn-lt"/>
              <a:ea typeface="Calibri" panose="020F0502020204030204"/>
              <a:cs typeface="Calibri" panose="020F0502020204030204"/>
            </a:endParaRPr>
          </a:p>
          <a:p>
            <a:pPr marL="394335" indent="-394335" defTabSz="1051560">
              <a:spcAft>
                <a:spcPts val="600"/>
              </a:spcAft>
              <a:buFont typeface="Arial" panose="020B0604020202020204"/>
              <a:buChar char="•"/>
            </a:pPr>
            <a:r>
              <a:rPr lang="en-US" sz="2750" kern="1200" dirty="0">
                <a:solidFill>
                  <a:srgbClr val="042661"/>
                </a:solidFill>
                <a:latin typeface="+mn-lt"/>
                <a:ea typeface="+mn-ea"/>
                <a:cs typeface="Calibri" panose="020F0502020204030204"/>
              </a:rPr>
              <a:t>Methodology</a:t>
            </a:r>
            <a:endParaRPr lang="en-US" sz="2750" kern="1200" dirty="0">
              <a:solidFill>
                <a:srgbClr val="042661"/>
              </a:solidFill>
              <a:latin typeface="+mn-lt"/>
              <a:ea typeface="Calibri" panose="020F0502020204030204"/>
              <a:cs typeface="Calibri" panose="020F0502020204030204"/>
            </a:endParaRPr>
          </a:p>
          <a:p>
            <a:pPr marL="394335" indent="-394335" defTabSz="1051560">
              <a:spcAft>
                <a:spcPts val="600"/>
              </a:spcAft>
              <a:buFont typeface="Arial" panose="020B0604020202020204"/>
              <a:buChar char="•"/>
            </a:pPr>
            <a:r>
              <a:rPr lang="en-US" sz="2750" kern="1200" dirty="0">
                <a:solidFill>
                  <a:srgbClr val="042661"/>
                </a:solidFill>
                <a:latin typeface="+mn-lt"/>
                <a:ea typeface="+mn-ea"/>
                <a:cs typeface="Calibri" panose="020F0502020204030204"/>
              </a:rPr>
              <a:t>Results </a:t>
            </a:r>
            <a:endParaRPr lang="en-US" sz="2750" kern="1200" dirty="0">
              <a:solidFill>
                <a:srgbClr val="042661"/>
              </a:solidFill>
              <a:latin typeface="+mn-lt"/>
              <a:ea typeface="Calibri" panose="020F0502020204030204"/>
              <a:cs typeface="Calibri" panose="020F0502020204030204"/>
            </a:endParaRPr>
          </a:p>
          <a:p>
            <a:pPr marL="394335" indent="-394335" defTabSz="1051560">
              <a:spcAft>
                <a:spcPts val="600"/>
              </a:spcAft>
              <a:buFont typeface="Arial" panose="020B0604020202020204"/>
              <a:buChar char="•"/>
            </a:pPr>
            <a:r>
              <a:rPr lang="en-US" sz="2750" kern="1200" dirty="0">
                <a:solidFill>
                  <a:srgbClr val="042661"/>
                </a:solidFill>
                <a:latin typeface="+mn-lt"/>
                <a:ea typeface="+mn-ea"/>
                <a:cs typeface="Calibri" panose="020F0502020204030204"/>
              </a:rPr>
              <a:t>Conclusion</a:t>
            </a:r>
            <a:endParaRPr lang="en-US" sz="2750" kern="1200" dirty="0">
              <a:solidFill>
                <a:srgbClr val="042661"/>
              </a:solidFill>
              <a:latin typeface="+mn-lt"/>
              <a:ea typeface="Calibri" panose="020F0502020204030204"/>
              <a:cs typeface="Calibri" panose="020F0502020204030204"/>
            </a:endParaRPr>
          </a:p>
          <a:p>
            <a:pPr marL="394335" indent="-394335" defTabSz="1051560">
              <a:spcAft>
                <a:spcPts val="600"/>
              </a:spcAft>
              <a:buFont typeface="Arial" panose="020B0604020202020204"/>
              <a:buChar char="•"/>
            </a:pPr>
            <a:r>
              <a:rPr lang="en-US" sz="2750" kern="1200" dirty="0">
                <a:solidFill>
                  <a:srgbClr val="042661"/>
                </a:solidFill>
                <a:latin typeface="+mn-lt"/>
                <a:ea typeface="+mn-ea"/>
                <a:cs typeface="Calibri" panose="020F0502020204030204"/>
              </a:rPr>
              <a:t>Appendix</a:t>
            </a:r>
            <a:endParaRPr lang="en-US" sz="2750" kern="1200" dirty="0">
              <a:solidFill>
                <a:srgbClr val="042661"/>
              </a:solidFill>
              <a:latin typeface="+mn-lt"/>
              <a:ea typeface="Calibri" panose="020F0502020204030204"/>
              <a:cs typeface="Calibri" panose="020F0502020204030204"/>
            </a:endParaRPr>
          </a:p>
          <a:p>
            <a:pPr defTabSz="1051560">
              <a:spcAft>
                <a:spcPts val="600"/>
              </a:spcAft>
            </a:pPr>
            <a:r>
              <a:rPr lang="en-US" sz="2750" kern="1200" dirty="0">
                <a:latin typeface="+mn-lt"/>
                <a:ea typeface="+mn-ea"/>
                <a:cs typeface="Calibri" panose="020F0502020204030204"/>
              </a:rPr>
              <a:t>               </a:t>
            </a:r>
            <a:endParaRPr lang="en-US" sz="2750" dirty="0">
              <a:cs typeface="Calibri" panose="020F0502020204030204"/>
            </a:endParaRPr>
          </a:p>
        </p:txBody>
      </p:sp>
      <p:sp>
        <p:nvSpPr>
          <p:cNvPr id="2" name="Slide Number Placeholder 1"/>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6916" y="610273"/>
            <a:ext cx="56096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Flight no. Vs orbit type</a:t>
            </a:r>
            <a:endParaRPr lang="en-US" sz="4000" dirty="0">
              <a:solidFill>
                <a:srgbClr val="042661"/>
              </a:solidFill>
              <a:cs typeface="Calibri" panose="020F0502020204030204"/>
            </a:endParaRPr>
          </a:p>
        </p:txBody>
      </p:sp>
      <p:pic>
        <p:nvPicPr>
          <p:cNvPr id="4" name="Picture 3" descr="A graph of flight number&#10;&#10;Description automatically generated"/>
          <p:cNvPicPr>
            <a:picLocks noChangeAspect="1"/>
          </p:cNvPicPr>
          <p:nvPr/>
        </p:nvPicPr>
        <p:blipFill>
          <a:blip r:embed="rId1"/>
          <a:stretch>
            <a:fillRect/>
          </a:stretch>
        </p:blipFill>
        <p:spPr>
          <a:xfrm>
            <a:off x="324930" y="1449880"/>
            <a:ext cx="7487729" cy="4590843"/>
          </a:xfrm>
          <a:prstGeom prst="rect">
            <a:avLst/>
          </a:prstGeom>
        </p:spPr>
      </p:pic>
      <p:sp>
        <p:nvSpPr>
          <p:cNvPr id="5" name="TextBox 4"/>
          <p:cNvSpPr txBox="1"/>
          <p:nvPr/>
        </p:nvSpPr>
        <p:spPr>
          <a:xfrm>
            <a:off x="7930184" y="1331588"/>
            <a:ext cx="382957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In this chart we can see that the success rate of orbit LEO is positively correlated with Flight No.</a:t>
            </a: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r>
              <a:rPr lang="en-US" sz="2400" dirty="0">
                <a:solidFill>
                  <a:srgbClr val="042661"/>
                </a:solidFill>
                <a:cs typeface="Calibri" panose="020F0502020204030204"/>
              </a:rPr>
              <a:t>There seems to be no relationship between Flight no. And success rate for GTO orbit.</a:t>
            </a: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r>
              <a:rPr lang="en-US" sz="2400" dirty="0">
                <a:solidFill>
                  <a:srgbClr val="042661"/>
                </a:solidFill>
                <a:cs typeface="Calibri" panose="020F0502020204030204"/>
              </a:rPr>
              <a:t>Flight no. More than 40 have high success rate.</a:t>
            </a:r>
            <a:endParaRPr lang="en-US" sz="2400" dirty="0">
              <a:solidFill>
                <a:srgbClr val="042661"/>
              </a:solidFill>
              <a:cs typeface="Calibri" panose="020F0502020204030204"/>
            </a:endParaRPr>
          </a:p>
          <a:p>
            <a:pPr marL="285750" indent="-285750">
              <a:buFont typeface="Arial" panose="020B0604020202020204"/>
              <a:buChar char="•"/>
            </a:pPr>
            <a:endParaRPr lang="en-US" dirty="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7221" y="610578"/>
            <a:ext cx="51504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Payload vs orbit type</a:t>
            </a:r>
            <a:endParaRPr lang="en-US" sz="4000" dirty="0">
              <a:solidFill>
                <a:srgbClr val="042661"/>
              </a:solidFill>
            </a:endParaRPr>
          </a:p>
        </p:txBody>
      </p:sp>
      <p:pic>
        <p:nvPicPr>
          <p:cNvPr id="4" name="Picture 3"/>
          <p:cNvPicPr>
            <a:picLocks noChangeAspect="1"/>
          </p:cNvPicPr>
          <p:nvPr/>
        </p:nvPicPr>
        <p:blipFill>
          <a:blip r:embed="rId1"/>
          <a:stretch>
            <a:fillRect/>
          </a:stretch>
        </p:blipFill>
        <p:spPr>
          <a:xfrm>
            <a:off x="224287" y="1664290"/>
            <a:ext cx="7387086" cy="4880891"/>
          </a:xfrm>
          <a:prstGeom prst="rect">
            <a:avLst/>
          </a:prstGeom>
        </p:spPr>
      </p:pic>
      <p:sp>
        <p:nvSpPr>
          <p:cNvPr id="5" name="TextBox 4"/>
          <p:cNvSpPr txBox="1"/>
          <p:nvPr/>
        </p:nvSpPr>
        <p:spPr>
          <a:xfrm>
            <a:off x="7895616" y="1734766"/>
            <a:ext cx="3972127"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In this figure we can see, for orbits LEO, ISS, SSO, PO success rate increases with increase in payload mass.</a:t>
            </a: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r>
              <a:rPr lang="en-US" sz="2400" dirty="0">
                <a:solidFill>
                  <a:srgbClr val="042661"/>
                </a:solidFill>
                <a:cs typeface="Calibri" panose="020F0502020204030204"/>
              </a:rPr>
              <a:t>There seems to be no correlation between orbit and payload </a:t>
            </a:r>
            <a:r>
              <a:rPr lang="en-US" sz="2400">
                <a:solidFill>
                  <a:srgbClr val="042661"/>
                </a:solidFill>
                <a:cs typeface="Calibri" panose="020F0502020204030204"/>
              </a:rPr>
              <a:t>mass for</a:t>
            </a:r>
            <a:r>
              <a:rPr lang="en-US" sz="2400" dirty="0">
                <a:solidFill>
                  <a:srgbClr val="042661"/>
                </a:solidFill>
                <a:cs typeface="Calibri" panose="020F0502020204030204"/>
              </a:rPr>
              <a:t> </a:t>
            </a:r>
            <a:r>
              <a:rPr lang="en-US" sz="2400">
                <a:solidFill>
                  <a:srgbClr val="042661"/>
                </a:solidFill>
                <a:cs typeface="Calibri" panose="020F0502020204030204"/>
              </a:rPr>
              <a:t>orbit GTO.</a:t>
            </a:r>
            <a:endParaRPr lang="en-US" sz="2400" dirty="0">
              <a:solidFill>
                <a:srgbClr val="042661"/>
              </a:solidFill>
              <a:cs typeface="Calibri" panose="020F0502020204030204"/>
            </a:endParaRPr>
          </a:p>
          <a:p>
            <a:endParaRPr lang="en-US" dirty="0">
              <a:solidFill>
                <a:srgbClr val="042661"/>
              </a:solidFill>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03602" y="531350"/>
            <a:ext cx="10161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Launch success yearly trend.</a:t>
            </a:r>
            <a:endParaRPr lang="en-US" sz="4000" dirty="0">
              <a:solidFill>
                <a:srgbClr val="042661"/>
              </a:solidFill>
              <a:cs typeface="Calibri" panose="020F0502020204030204"/>
            </a:endParaRPr>
          </a:p>
        </p:txBody>
      </p:sp>
      <p:pic>
        <p:nvPicPr>
          <p:cNvPr id="4" name="Picture 3" descr="A graph showing a line&#10;&#10;Description automatically generated"/>
          <p:cNvPicPr>
            <a:picLocks noChangeAspect="1"/>
          </p:cNvPicPr>
          <p:nvPr/>
        </p:nvPicPr>
        <p:blipFill>
          <a:blip r:embed="rId1"/>
          <a:stretch>
            <a:fillRect/>
          </a:stretch>
        </p:blipFill>
        <p:spPr>
          <a:xfrm>
            <a:off x="741872" y="1483783"/>
            <a:ext cx="6581954" cy="4594923"/>
          </a:xfrm>
          <a:prstGeom prst="rect">
            <a:avLst/>
          </a:prstGeom>
        </p:spPr>
      </p:pic>
      <p:sp>
        <p:nvSpPr>
          <p:cNvPr id="6" name="TextBox 5"/>
          <p:cNvSpPr txBox="1"/>
          <p:nvPr/>
        </p:nvSpPr>
        <p:spPr>
          <a:xfrm>
            <a:off x="7717277" y="1588851"/>
            <a:ext cx="3745148" cy="4490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sp>
        <p:nvSpPr>
          <p:cNvPr id="5" name="TextBox 4"/>
          <p:cNvSpPr txBox="1"/>
          <p:nvPr/>
        </p:nvSpPr>
        <p:spPr>
          <a:xfrm>
            <a:off x="7452671" y="1779121"/>
            <a:ext cx="38424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In this trendline we can see that the launch success is trending up. There is a short dip in the year 2018.</a:t>
            </a:r>
            <a:endParaRPr lang="en-US" sz="240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83718" y="577846"/>
            <a:ext cx="54150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Names of the sites.</a:t>
            </a:r>
            <a:endParaRPr lang="en-US" sz="4000" dirty="0">
              <a:solidFill>
                <a:srgbClr val="042661"/>
              </a:solidFill>
              <a:cs typeface="Calibri" panose="020F0502020204030204"/>
            </a:endParaRPr>
          </a:p>
        </p:txBody>
      </p:sp>
      <p:sp>
        <p:nvSpPr>
          <p:cNvPr id="4" name="TextBox 3"/>
          <p:cNvSpPr txBox="1"/>
          <p:nvPr/>
        </p:nvSpPr>
        <p:spPr>
          <a:xfrm>
            <a:off x="972765" y="1426723"/>
            <a:ext cx="9646595"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Using DISTINCT command in SQL we can print all unique sites from column </a:t>
            </a:r>
            <a:r>
              <a:rPr lang="en-US" sz="2400" i="1" err="1">
                <a:solidFill>
                  <a:srgbClr val="042661"/>
                </a:solidFill>
                <a:cs typeface="Calibri" panose="020F0502020204030204"/>
              </a:rPr>
              <a:t>launch_site</a:t>
            </a:r>
            <a:r>
              <a:rPr lang="en-US" sz="2400" dirty="0">
                <a:solidFill>
                  <a:srgbClr val="042661"/>
                </a:solidFill>
                <a:cs typeface="Calibri" panose="020F0502020204030204"/>
              </a:rPr>
              <a:t>.</a:t>
            </a:r>
            <a:endParaRPr lang="en-US" sz="2400" dirty="0">
              <a:solidFill>
                <a:srgbClr val="042661"/>
              </a:solidFill>
              <a:cs typeface="Calibri" panose="020F0502020204030204"/>
            </a:endParaRPr>
          </a:p>
          <a:p>
            <a:pPr marL="285750" indent="-285750">
              <a:buFont typeface="Arial" panose="020B0604020202020204"/>
              <a:buChar char="•"/>
            </a:pPr>
            <a:r>
              <a:rPr lang="en-US" sz="2400">
                <a:solidFill>
                  <a:srgbClr val="042661"/>
                </a:solidFill>
                <a:cs typeface="Calibri" panose="020F0502020204030204"/>
              </a:rPr>
              <a:t>The names of launch sites are, </a:t>
            </a:r>
            <a:r>
              <a:rPr lang="en-US" sz="2400">
                <a:solidFill>
                  <a:srgbClr val="042661"/>
                </a:solidFill>
                <a:latin typeface="Calibri" panose="020F0502020204030204"/>
                <a:ea typeface="Microsoft JhengHei" panose="020B0604030504040204" charset="-120"/>
                <a:cs typeface="Calibri" panose="020F0502020204030204"/>
              </a:rPr>
              <a:t>CCAFS LC-40, CCAFS SLC-40, KSC LC-39A, VAFB SLC-4E</a:t>
            </a:r>
            <a:r>
              <a:rPr lang="en-US" sz="2400" dirty="0">
                <a:solidFill>
                  <a:srgbClr val="042661"/>
                </a:solidFill>
                <a:latin typeface="Calibri" panose="020F0502020204030204"/>
                <a:ea typeface="Microsoft JhengHei" panose="020B0604030504040204" charset="-120"/>
                <a:cs typeface="Calibri" panose="020F0502020204030204"/>
              </a:rPr>
              <a:t> </a:t>
            </a:r>
            <a:r>
              <a:rPr lang="en-US" sz="2400">
                <a:solidFill>
                  <a:srgbClr val="042661"/>
                </a:solidFill>
                <a:latin typeface="Microsoft JhengHei" panose="020B0604030504040204" charset="-120"/>
                <a:ea typeface="Microsoft JhengHei" panose="020B0604030504040204" charset="-120"/>
                <a:cs typeface="Calibri" panose="020F0502020204030204"/>
              </a:rPr>
              <a:t>.</a:t>
            </a:r>
            <a:endParaRPr lang="en-US" sz="2400">
              <a:solidFill>
                <a:srgbClr val="042661"/>
              </a:solidFill>
              <a:cs typeface="Calibri" panose="020F0502020204030204"/>
            </a:endParaRPr>
          </a:p>
          <a:p>
            <a:pPr marL="285750" indent="-285750">
              <a:buFont typeface="Arial" panose="020B0604020202020204"/>
              <a:buChar char="•"/>
            </a:pPr>
            <a:endParaRPr lang="en-US" dirty="0">
              <a:solidFill>
                <a:srgbClr val="042661"/>
              </a:solidFill>
              <a:cs typeface="Calibri" panose="020F0502020204030204"/>
            </a:endParaRPr>
          </a:p>
        </p:txBody>
      </p:sp>
      <p:pic>
        <p:nvPicPr>
          <p:cNvPr id="5" name="Picture 4" descr="A group of black text&#10;&#10;Description automatically generated"/>
          <p:cNvPicPr>
            <a:picLocks noChangeAspect="1"/>
          </p:cNvPicPr>
          <p:nvPr/>
        </p:nvPicPr>
        <p:blipFill>
          <a:blip r:embed="rId1"/>
          <a:stretch>
            <a:fillRect/>
          </a:stretch>
        </p:blipFill>
        <p:spPr>
          <a:xfrm>
            <a:off x="4757288" y="3274535"/>
            <a:ext cx="1929800" cy="2235499"/>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3551" y="568670"/>
            <a:ext cx="80525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Launch site names starting with 'CCA'</a:t>
            </a:r>
            <a:endParaRPr lang="en-US" sz="4000" dirty="0">
              <a:cs typeface="Calibri" panose="020F0502020204030204"/>
            </a:endParaRPr>
          </a:p>
        </p:txBody>
      </p:sp>
      <p:sp>
        <p:nvSpPr>
          <p:cNvPr id="4" name="TextBox 3"/>
          <p:cNvSpPr txBox="1"/>
          <p:nvPr/>
        </p:nvSpPr>
        <p:spPr>
          <a:xfrm>
            <a:off x="875489" y="1475361"/>
            <a:ext cx="82522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400" dirty="0">
                <a:solidFill>
                  <a:srgbClr val="042661"/>
                </a:solidFill>
                <a:cs typeface="Calibri" panose="020F0502020204030204"/>
              </a:rPr>
              <a:t>Using SQL command LIKE we can return the names of the launch sites which starts from 'CCA'</a:t>
            </a:r>
            <a:endParaRPr lang="en-US" sz="2400" dirty="0">
              <a:solidFill>
                <a:srgbClr val="042661"/>
              </a:solidFill>
              <a:cs typeface="Calibri" panose="020F0502020204030204"/>
            </a:endParaRPr>
          </a:p>
          <a:p>
            <a:pPr marL="342900" indent="-342900">
              <a:buFont typeface="Arial" panose="020B0604020202020204"/>
              <a:buChar char="•"/>
            </a:pPr>
            <a:r>
              <a:rPr lang="en-US" sz="2400" dirty="0">
                <a:solidFill>
                  <a:srgbClr val="042661"/>
                </a:solidFill>
                <a:cs typeface="Calibri" panose="020F0502020204030204"/>
              </a:rPr>
              <a:t>These are the top 5 results,</a:t>
            </a:r>
            <a:endParaRPr lang="en-US" sz="2400" dirty="0">
              <a:solidFill>
                <a:srgbClr val="042661"/>
              </a:solidFill>
              <a:cs typeface="Calibri" panose="020F0502020204030204"/>
            </a:endParaRPr>
          </a:p>
        </p:txBody>
      </p:sp>
      <p:pic>
        <p:nvPicPr>
          <p:cNvPr id="6" name="Picture 5" descr="A screenshot of a computer&#10;&#10;Description automatically generated"/>
          <p:cNvPicPr>
            <a:picLocks noChangeAspect="1"/>
          </p:cNvPicPr>
          <p:nvPr/>
        </p:nvPicPr>
        <p:blipFill>
          <a:blip r:embed="rId1"/>
          <a:stretch>
            <a:fillRect/>
          </a:stretch>
        </p:blipFill>
        <p:spPr>
          <a:xfrm>
            <a:off x="871269" y="2877945"/>
            <a:ext cx="10593236" cy="3086187"/>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9829" y="620979"/>
            <a:ext cx="721468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Total Payload mass</a:t>
            </a:r>
            <a:endParaRPr lang="en-US" sz="4000" dirty="0"/>
          </a:p>
        </p:txBody>
      </p:sp>
      <p:sp>
        <p:nvSpPr>
          <p:cNvPr id="4" name="TextBox 3"/>
          <p:cNvSpPr txBox="1"/>
          <p:nvPr/>
        </p:nvSpPr>
        <p:spPr>
          <a:xfrm>
            <a:off x="826851" y="1491574"/>
            <a:ext cx="94755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We can calculate total payload mass of boosters by NASA using SUM() function.</a:t>
            </a:r>
            <a:endParaRPr lang="en-US" sz="2400" dirty="0">
              <a:cs typeface="Calibri" panose="020F0502020204030204"/>
            </a:endParaRPr>
          </a:p>
        </p:txBody>
      </p:sp>
      <p:pic>
        <p:nvPicPr>
          <p:cNvPr id="6" name="Picture 5" descr="A close up of a number&#10;&#10;Description automatically generated"/>
          <p:cNvPicPr>
            <a:picLocks noChangeAspect="1"/>
          </p:cNvPicPr>
          <p:nvPr/>
        </p:nvPicPr>
        <p:blipFill>
          <a:blip r:embed="rId1"/>
          <a:stretch>
            <a:fillRect/>
          </a:stretch>
        </p:blipFill>
        <p:spPr>
          <a:xfrm>
            <a:off x="3995827" y="3004149"/>
            <a:ext cx="2690721" cy="1237890"/>
          </a:xfrm>
          <a:prstGeom prst="rect">
            <a:avLst/>
          </a:prstGeom>
        </p:spPr>
      </p:pic>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7527" y="644227"/>
            <a:ext cx="74942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Average Payload mass by F9 V1.1</a:t>
            </a:r>
            <a:endParaRPr lang="en-US" sz="4000" dirty="0">
              <a:solidFill>
                <a:srgbClr val="042661"/>
              </a:solidFill>
              <a:cs typeface="Calibri" panose="020F0502020204030204"/>
            </a:endParaRPr>
          </a:p>
        </p:txBody>
      </p:sp>
      <p:sp>
        <p:nvSpPr>
          <p:cNvPr id="4" name="TextBox 3"/>
          <p:cNvSpPr txBox="1"/>
          <p:nvPr/>
        </p:nvSpPr>
        <p:spPr>
          <a:xfrm>
            <a:off x="859276" y="1410510"/>
            <a:ext cx="94183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 The AVG() function was used to calculate average, and where clause was used to specify Booster version as V1.1.</a:t>
            </a:r>
            <a:endParaRPr lang="en-US" sz="2400" dirty="0">
              <a:cs typeface="Calibri" panose="020F0502020204030204"/>
            </a:endParaRPr>
          </a:p>
        </p:txBody>
      </p:sp>
      <p:pic>
        <p:nvPicPr>
          <p:cNvPr id="5" name="Picture 4"/>
          <p:cNvPicPr>
            <a:picLocks noChangeAspect="1"/>
          </p:cNvPicPr>
          <p:nvPr/>
        </p:nvPicPr>
        <p:blipFill>
          <a:blip r:embed="rId1"/>
          <a:stretch>
            <a:fillRect/>
          </a:stretch>
        </p:blipFill>
        <p:spPr>
          <a:xfrm>
            <a:off x="4015327" y="3195638"/>
            <a:ext cx="3097422" cy="1128083"/>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7687" y="628320"/>
            <a:ext cx="807976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First successful Ground landing date</a:t>
            </a:r>
            <a:endParaRPr lang="en-US" sz="4000" dirty="0">
              <a:cs typeface="Calibri" panose="020F0502020204030204"/>
            </a:endParaRPr>
          </a:p>
        </p:txBody>
      </p:sp>
      <p:sp>
        <p:nvSpPr>
          <p:cNvPr id="4" name="TextBox 3"/>
          <p:cNvSpPr txBox="1"/>
          <p:nvPr/>
        </p:nvSpPr>
        <p:spPr>
          <a:xfrm>
            <a:off x="826850" y="1459149"/>
            <a:ext cx="9727659"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The MIN(Date )function was used to find the date of successful landing on </a:t>
            </a:r>
            <a:r>
              <a:rPr lang="en-US" sz="2400">
                <a:solidFill>
                  <a:srgbClr val="042661"/>
                </a:solidFill>
                <a:cs typeface="Calibri" panose="020F0502020204030204"/>
              </a:rPr>
              <a:t>ground pad.</a:t>
            </a:r>
            <a:endParaRPr lang="en-US"/>
          </a:p>
          <a:p>
            <a:pPr marL="285750" indent="-285750">
              <a:buFont typeface="Arial" panose="020B0604020202020204"/>
              <a:buChar char="•"/>
            </a:pPr>
            <a:endParaRPr lang="en-US"/>
          </a:p>
          <a:p>
            <a:pPr marL="285750" indent="-285750">
              <a:buFont typeface="Arial" panose="020B0604020202020204"/>
              <a:buChar char="•"/>
            </a:pPr>
            <a:r>
              <a:rPr lang="en-US" sz="2400" dirty="0">
                <a:solidFill>
                  <a:srgbClr val="042661"/>
                </a:solidFill>
                <a:cs typeface="Calibri" panose="020F0502020204030204"/>
              </a:rPr>
              <a:t>The where clause was used to specify landing outcome as 'Success (ground pad)'.</a:t>
            </a:r>
            <a:endParaRPr lang="en-US" sz="2400" dirty="0">
              <a:solidFill>
                <a:srgbClr val="042661"/>
              </a:solidFill>
              <a:cs typeface="Calibri" panose="020F0502020204030204"/>
            </a:endParaRPr>
          </a:p>
        </p:txBody>
      </p:sp>
      <p:pic>
        <p:nvPicPr>
          <p:cNvPr id="5" name="Picture 4" descr="A close up of a date&#10;&#10;Description automatically generated"/>
          <p:cNvPicPr>
            <a:picLocks noChangeAspect="1"/>
          </p:cNvPicPr>
          <p:nvPr/>
        </p:nvPicPr>
        <p:blipFill>
          <a:blip r:embed="rId1"/>
          <a:stretch>
            <a:fillRect/>
          </a:stretch>
        </p:blipFill>
        <p:spPr>
          <a:xfrm>
            <a:off x="4167188" y="3584185"/>
            <a:ext cx="1528492" cy="1098609"/>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59829" y="63627"/>
            <a:ext cx="981422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Successful Drone ship landing with payload between 4000 and 6000.</a:t>
            </a:r>
            <a:endParaRPr lang="en-US" sz="4000" dirty="0">
              <a:cs typeface="Calibri" panose="020F0502020204030204"/>
            </a:endParaRPr>
          </a:p>
        </p:txBody>
      </p:sp>
      <p:sp>
        <p:nvSpPr>
          <p:cNvPr id="5" name="TextBox 4"/>
          <p:cNvSpPr txBox="1"/>
          <p:nvPr/>
        </p:nvSpPr>
        <p:spPr>
          <a:xfrm>
            <a:off x="738751" y="1717942"/>
            <a:ext cx="993536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latin typeface="Calibri" panose="020F0502020204030204"/>
                <a:cs typeface="Arial" panose="020B0604020202020204"/>
              </a:rPr>
              <a:t>• </a:t>
            </a:r>
            <a:r>
              <a:rPr lang="en-US" sz="2400" dirty="0">
                <a:solidFill>
                  <a:srgbClr val="042661"/>
                </a:solidFill>
                <a:latin typeface="Calibri" panose="020F0502020204030204"/>
                <a:ea typeface="Microsoft JhengHei" panose="020B0604030504040204" charset="-120"/>
                <a:cs typeface="Calibri" panose="020F0502020204030204"/>
              </a:rPr>
              <a:t>The BETWEEN clause was used to retrieve only those results of payload mass greater than 4000 but less than 6000. The WHERE clause filtered the results to include only boosters which successfully landed on drone ship</a:t>
            </a:r>
            <a:endParaRPr lang="en-US" sz="2400" dirty="0">
              <a:solidFill>
                <a:srgbClr val="042661"/>
              </a:solidFill>
              <a:latin typeface="Calibri" panose="020F0502020204030204"/>
              <a:cs typeface="Calibri" panose="020F0502020204030204"/>
            </a:endParaRPr>
          </a:p>
          <a:p>
            <a:pPr algn="l"/>
            <a:endParaRPr lang="en-US" dirty="0">
              <a:cs typeface="Calibri" panose="020F0502020204030204"/>
            </a:endParaRPr>
          </a:p>
        </p:txBody>
      </p:sp>
      <p:pic>
        <p:nvPicPr>
          <p:cNvPr id="7" name="Picture 6" descr="A screenshot of a computer&#10;&#10;Description automatically generated"/>
          <p:cNvPicPr>
            <a:picLocks noChangeAspect="1"/>
          </p:cNvPicPr>
          <p:nvPr/>
        </p:nvPicPr>
        <p:blipFill>
          <a:blip r:embed="rId1"/>
          <a:stretch>
            <a:fillRect/>
          </a:stretch>
        </p:blipFill>
        <p:spPr>
          <a:xfrm>
            <a:off x="3669552" y="3533326"/>
            <a:ext cx="1977425" cy="2077347"/>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3579" y="-5939"/>
            <a:ext cx="998695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latin typeface="Calibri" panose="020F0502020204030204"/>
                <a:ea typeface="Microsoft JhengHei" panose="020B0604030504040204" charset="-120"/>
                <a:cs typeface="Calibri" panose="020F0502020204030204"/>
              </a:rPr>
              <a:t>Total Number of Successful and Failure Mission </a:t>
            </a:r>
            <a:endParaRPr lang="en-US" sz="4000">
              <a:solidFill>
                <a:srgbClr val="042661"/>
              </a:solidFill>
              <a:cs typeface="Calibri" panose="020F0502020204030204"/>
            </a:endParaRPr>
          </a:p>
          <a:p>
            <a:r>
              <a:rPr lang="en-US" sz="4000" dirty="0">
                <a:solidFill>
                  <a:srgbClr val="042661"/>
                </a:solidFill>
                <a:latin typeface="Calibri" panose="020F0502020204030204"/>
                <a:ea typeface="Microsoft JhengHei" panose="020B0604030504040204" charset="-120"/>
                <a:cs typeface="Calibri" panose="020F0502020204030204"/>
              </a:rPr>
              <a:t>Outcomes</a:t>
            </a:r>
            <a:endParaRPr lang="en-US" sz="4000" dirty="0">
              <a:solidFill>
                <a:srgbClr val="042661"/>
              </a:solidFill>
              <a:latin typeface="Calibri" panose="020F0502020204030204"/>
              <a:cs typeface="Calibri" panose="020F0502020204030204"/>
            </a:endParaRPr>
          </a:p>
          <a:p>
            <a:pPr algn="l"/>
            <a:endParaRPr lang="en-US" dirty="0">
              <a:cs typeface="Calibri" panose="020F0502020204030204"/>
            </a:endParaRPr>
          </a:p>
        </p:txBody>
      </p:sp>
      <p:sp>
        <p:nvSpPr>
          <p:cNvPr id="4" name="TextBox 3"/>
          <p:cNvSpPr txBox="1"/>
          <p:nvPr/>
        </p:nvSpPr>
        <p:spPr>
          <a:xfrm>
            <a:off x="944216" y="1507435"/>
            <a:ext cx="937591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To calculate total number of </a:t>
            </a:r>
            <a:r>
              <a:rPr lang="en-US" sz="2400" err="1">
                <a:solidFill>
                  <a:srgbClr val="042661"/>
                </a:solidFill>
                <a:cs typeface="Calibri" panose="020F0502020204030204"/>
              </a:rPr>
              <a:t>occurences</a:t>
            </a:r>
            <a:r>
              <a:rPr lang="en-US" sz="2400" dirty="0">
                <a:solidFill>
                  <a:srgbClr val="042661"/>
                </a:solidFill>
                <a:cs typeface="Calibri" panose="020F0502020204030204"/>
              </a:rPr>
              <a:t> of different mission outcomes COUNT() function was used with the help of GROUPBY clause on the </a:t>
            </a:r>
            <a:r>
              <a:rPr lang="en-US" sz="2400" err="1">
                <a:solidFill>
                  <a:srgbClr val="042661"/>
                </a:solidFill>
                <a:cs typeface="Calibri" panose="020F0502020204030204"/>
              </a:rPr>
              <a:t>mission_outcome</a:t>
            </a:r>
            <a:r>
              <a:rPr lang="en-US" sz="2400" dirty="0">
                <a:solidFill>
                  <a:srgbClr val="042661"/>
                </a:solidFill>
                <a:cs typeface="Calibri" panose="020F0502020204030204"/>
              </a:rPr>
              <a:t> column.</a:t>
            </a:r>
            <a:endParaRPr lang="en-US" sz="2400" dirty="0">
              <a:solidFill>
                <a:srgbClr val="042661"/>
              </a:solidFill>
              <a:cs typeface="Calibri" panose="020F0502020204030204"/>
            </a:endParaRPr>
          </a:p>
          <a:p>
            <a:pPr marL="285750" indent="-285750">
              <a:buFont typeface="Arial" panose="020B0604020202020204"/>
              <a:buChar char="•"/>
            </a:pPr>
            <a:r>
              <a:rPr lang="en-US" sz="2400" dirty="0">
                <a:solidFill>
                  <a:srgbClr val="042661"/>
                </a:solidFill>
                <a:cs typeface="Calibri" panose="020F0502020204030204"/>
              </a:rPr>
              <a:t>There are total 101 launches out of which 99 mission outcomes are successful.</a:t>
            </a:r>
            <a:endParaRPr lang="en-US" sz="2400" dirty="0">
              <a:solidFill>
                <a:srgbClr val="042661"/>
              </a:solidFill>
              <a:cs typeface="Calibri" panose="020F0502020204030204"/>
            </a:endParaRPr>
          </a:p>
        </p:txBody>
      </p:sp>
      <p:pic>
        <p:nvPicPr>
          <p:cNvPr id="5" name="Picture 4" descr="A screenshot of a computer&#10;&#10;Description automatically generated"/>
          <p:cNvPicPr>
            <a:picLocks noChangeAspect="1"/>
          </p:cNvPicPr>
          <p:nvPr/>
        </p:nvPicPr>
        <p:blipFill>
          <a:blip r:embed="rId1"/>
          <a:stretch>
            <a:fillRect/>
          </a:stretch>
        </p:blipFill>
        <p:spPr>
          <a:xfrm>
            <a:off x="3449039" y="3839474"/>
            <a:ext cx="4100602" cy="1580071"/>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4" name="Straight Arrow Connector 3"/>
          <p:cNvCxnSpPr/>
          <p:nvPr/>
        </p:nvCxnSpPr>
        <p:spPr>
          <a:xfrm flipV="1">
            <a:off x="476796" y="1140843"/>
            <a:ext cx="10899209" cy="6650"/>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0939" y="266508"/>
            <a:ext cx="7757633" cy="818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defTabSz="1051560">
              <a:spcAft>
                <a:spcPts val="600"/>
              </a:spcAft>
            </a:pPr>
            <a:r>
              <a:rPr lang="en-US" sz="4600" kern="1200">
                <a:solidFill>
                  <a:srgbClr val="002060"/>
                </a:solidFill>
                <a:latin typeface="+mn-lt"/>
                <a:ea typeface="+mn-ea"/>
                <a:cs typeface="Calibri" panose="020F0502020204030204"/>
              </a:rPr>
              <a:t>Executive summary</a:t>
            </a:r>
            <a:endParaRPr lang="en-US" sz="4000">
              <a:solidFill>
                <a:srgbClr val="002060"/>
              </a:solidFill>
            </a:endParaRPr>
          </a:p>
        </p:txBody>
      </p:sp>
      <p:sp>
        <p:nvSpPr>
          <p:cNvPr id="3" name="TextBox 2"/>
          <p:cNvSpPr txBox="1"/>
          <p:nvPr/>
        </p:nvSpPr>
        <p:spPr>
          <a:xfrm>
            <a:off x="472025" y="1430277"/>
            <a:ext cx="10289199" cy="483209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pPr defTabSz="1051560">
              <a:buFont typeface="Arial" panose="020B0604020202020204"/>
              <a:buChar char="•"/>
            </a:pPr>
            <a:r>
              <a:rPr lang="en-US" sz="2700" kern="1200" dirty="0">
                <a:solidFill>
                  <a:srgbClr val="042661"/>
                </a:solidFill>
                <a:ea typeface="+mn-lt"/>
                <a:cs typeface="+mn-lt"/>
              </a:rPr>
              <a:t>In this project</a:t>
            </a:r>
            <a:r>
              <a:rPr lang="en-US" sz="2700" dirty="0">
                <a:solidFill>
                  <a:srgbClr val="042661"/>
                </a:solidFill>
                <a:ea typeface="+mn-lt"/>
                <a:cs typeface="+mn-lt"/>
              </a:rPr>
              <a:t>,</a:t>
            </a:r>
            <a:r>
              <a:rPr lang="en-US" sz="2700" kern="1200" dirty="0">
                <a:solidFill>
                  <a:srgbClr val="042661"/>
                </a:solidFill>
                <a:ea typeface="+mn-lt"/>
                <a:cs typeface="+mn-lt"/>
              </a:rPr>
              <a:t> we will predict whether the </a:t>
            </a:r>
            <a:r>
              <a:rPr lang="en-US" sz="2700" dirty="0">
                <a:solidFill>
                  <a:srgbClr val="042661"/>
                </a:solidFill>
                <a:ea typeface="+mn-lt"/>
                <a:cs typeface="+mn-lt"/>
              </a:rPr>
              <a:t>first </a:t>
            </a:r>
            <a:r>
              <a:rPr lang="en-US" sz="2700" kern="1200" dirty="0">
                <a:solidFill>
                  <a:srgbClr val="042661"/>
                </a:solidFill>
                <a:ea typeface="+mn-lt"/>
                <a:cs typeface="+mn-lt"/>
              </a:rPr>
              <a:t>stage of </a:t>
            </a:r>
            <a:r>
              <a:rPr lang="en-US" sz="2700" dirty="0">
                <a:solidFill>
                  <a:srgbClr val="042661"/>
                </a:solidFill>
                <a:ea typeface="+mn-lt"/>
                <a:cs typeface="+mn-lt"/>
              </a:rPr>
              <a:t>the </a:t>
            </a:r>
            <a:r>
              <a:rPr lang="en-US" sz="2700" kern="1200" dirty="0">
                <a:solidFill>
                  <a:srgbClr val="042661"/>
                </a:solidFill>
                <a:ea typeface="+mn-lt"/>
                <a:cs typeface="+mn-lt"/>
              </a:rPr>
              <a:t>Falcon 9 rocket will land successfully.</a:t>
            </a:r>
            <a:endParaRPr lang="en-US" sz="2700" dirty="0">
              <a:solidFill>
                <a:srgbClr val="042661"/>
              </a:solidFill>
              <a:ea typeface="+mn-lt"/>
              <a:cs typeface="+mn-lt"/>
            </a:endParaRPr>
          </a:p>
          <a:p>
            <a:pPr defTabSz="1051560">
              <a:buFont typeface="Arial" panose="020B0604020202020204"/>
              <a:buChar char="•"/>
            </a:pPr>
            <a:r>
              <a:rPr lang="en-US" sz="2700" dirty="0">
                <a:solidFill>
                  <a:srgbClr val="042661"/>
                </a:solidFill>
                <a:ea typeface="+mn-lt"/>
                <a:cs typeface="+mn-lt"/>
              </a:rPr>
              <a:t>The reuse of the first stage of the Falcon 9 rocket will reduce costs by 30%.</a:t>
            </a:r>
            <a:endParaRPr lang="en-US" sz="2700" dirty="0">
              <a:solidFill>
                <a:srgbClr val="042661"/>
              </a:solidFill>
              <a:ea typeface="+mn-lt"/>
              <a:cs typeface="+mn-lt"/>
            </a:endParaRPr>
          </a:p>
          <a:p>
            <a:pPr defTabSz="1051560">
              <a:buFont typeface="Arial" panose="020B0604020202020204"/>
              <a:buChar char="•"/>
            </a:pPr>
            <a:r>
              <a:rPr lang="en-US" sz="2700" dirty="0">
                <a:solidFill>
                  <a:srgbClr val="042661"/>
                </a:solidFill>
                <a:ea typeface="+mn-lt"/>
                <a:cs typeface="+mn-lt"/>
              </a:rPr>
              <a:t>The methodology followed will include data collection, data wrangling, and data preprocessing.</a:t>
            </a:r>
            <a:endParaRPr lang="en-US" sz="2700" dirty="0">
              <a:solidFill>
                <a:srgbClr val="042661"/>
              </a:solidFill>
              <a:ea typeface="+mn-lt"/>
              <a:cs typeface="+mn-lt"/>
            </a:endParaRPr>
          </a:p>
          <a:p>
            <a:pPr defTabSz="1051560">
              <a:buFont typeface="Arial" panose="020B0604020202020204"/>
              <a:buChar char="•"/>
            </a:pPr>
            <a:r>
              <a:rPr lang="en-US" sz="2700" dirty="0">
                <a:solidFill>
                  <a:srgbClr val="042661"/>
                </a:solidFill>
                <a:ea typeface="+mn-lt"/>
                <a:cs typeface="+mn-lt"/>
              </a:rPr>
              <a:t>After conducting the analysis, the outcomes indicate that some features are correlated with success and failure.</a:t>
            </a:r>
            <a:endParaRPr lang="en-US" sz="2700" dirty="0">
              <a:solidFill>
                <a:srgbClr val="042661"/>
              </a:solidFill>
              <a:ea typeface="+mn-lt"/>
              <a:cs typeface="+mn-lt"/>
            </a:endParaRPr>
          </a:p>
          <a:p>
            <a:pPr defTabSz="1051560">
              <a:buFont typeface="Arial" panose="020B0604020202020204"/>
              <a:buChar char="•"/>
            </a:pPr>
            <a:r>
              <a:rPr lang="en-US" sz="2700" dirty="0">
                <a:solidFill>
                  <a:srgbClr val="042661"/>
                </a:solidFill>
                <a:ea typeface="+mn-lt"/>
                <a:cs typeface="+mn-lt"/>
              </a:rPr>
              <a:t>Finally, on the basis of results we can conclude that the decision tree classifier method is the best fit for this analysis.</a:t>
            </a:r>
            <a:endParaRPr lang="en-US" sz="2700" dirty="0">
              <a:solidFill>
                <a:srgbClr val="042661"/>
              </a:solidFill>
              <a:ea typeface="+mn-lt"/>
              <a:cs typeface="+mn-lt"/>
            </a:endParaRPr>
          </a:p>
          <a:p>
            <a:pPr marL="328295" indent="-328295" defTabSz="1051560">
              <a:spcAft>
                <a:spcPts val="600"/>
              </a:spcAft>
              <a:buFont typeface="Arial" panose="020B0604020202020204"/>
              <a:buChar char="•"/>
            </a:pPr>
            <a:endParaRPr lang="en-US" sz="2800" dirty="0">
              <a:cs typeface="Calibri" panose="020F0502020204030204"/>
            </a:endParaRPr>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78564" y="480391"/>
            <a:ext cx="77193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Boosters carried maximum payload</a:t>
            </a:r>
            <a:endParaRPr lang="en-US" sz="4000" dirty="0">
              <a:cs typeface="Calibri" panose="020F0502020204030204"/>
            </a:endParaRPr>
          </a:p>
        </p:txBody>
      </p:sp>
      <p:pic>
        <p:nvPicPr>
          <p:cNvPr id="4" name="Picture 3" descr="A group of numbers on a white background&#10;&#10;Description automatically generated"/>
          <p:cNvPicPr>
            <a:picLocks noChangeAspect="1"/>
          </p:cNvPicPr>
          <p:nvPr/>
        </p:nvPicPr>
        <p:blipFill>
          <a:blip r:embed="rId1"/>
          <a:stretch>
            <a:fillRect/>
          </a:stretch>
        </p:blipFill>
        <p:spPr>
          <a:xfrm>
            <a:off x="928508" y="1406196"/>
            <a:ext cx="1967361" cy="5095155"/>
          </a:xfrm>
          <a:prstGeom prst="rect">
            <a:avLst/>
          </a:prstGeom>
        </p:spPr>
      </p:pic>
      <p:sp>
        <p:nvSpPr>
          <p:cNvPr id="5" name="TextBox 4"/>
          <p:cNvSpPr txBox="1"/>
          <p:nvPr/>
        </p:nvSpPr>
        <p:spPr>
          <a:xfrm>
            <a:off x="3364302" y="2133161"/>
            <a:ext cx="6758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buFont typeface="Arial" panose="020B0604020202020204"/>
              <a:buChar char="•"/>
            </a:pPr>
            <a:r>
              <a:rPr lang="en-US" sz="2400" dirty="0">
                <a:solidFill>
                  <a:srgbClr val="042661"/>
                </a:solidFill>
                <a:latin typeface="Calibri" panose="020F0502020204030204"/>
                <a:ea typeface="Microsoft JhengHei" panose="020B0604030504040204" charset="-120"/>
                <a:cs typeface="Calibri" panose="020F0502020204030204"/>
              </a:rPr>
              <a:t>The MAX() function was used in a subquery to retrieve a list of boosters which have carried the maximum payload mass</a:t>
            </a:r>
            <a:endParaRPr lang="en-US" sz="2400" dirty="0">
              <a:solidFill>
                <a:srgbClr val="042661"/>
              </a:solidFill>
              <a:latin typeface="Calibri" panose="020F0502020204030204"/>
              <a:cs typeface="Calibri" panose="020F0502020204030204"/>
            </a:endParaRPr>
          </a:p>
          <a:p>
            <a:pPr marL="285750" indent="-285750" algn="l">
              <a:buFont typeface="Arial" panose="020B0604020202020204"/>
              <a:buChar char="•"/>
            </a:pPr>
            <a:endParaRPr lang="en-US" dirty="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80753" y="609786"/>
            <a:ext cx="72199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Launch records for the year 2015</a:t>
            </a:r>
            <a:endParaRPr lang="en-US" sz="4000" dirty="0">
              <a:cs typeface="Calibri" panose="020F0502020204030204"/>
            </a:endParaRPr>
          </a:p>
        </p:txBody>
      </p:sp>
      <p:sp>
        <p:nvSpPr>
          <p:cNvPr id="4" name="TextBox 3"/>
          <p:cNvSpPr txBox="1"/>
          <p:nvPr/>
        </p:nvSpPr>
        <p:spPr>
          <a:xfrm>
            <a:off x="993913" y="1457739"/>
            <a:ext cx="83654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The Year(Date) function is used for retrieve only those rows containing year 2015 as a Launch date.</a:t>
            </a:r>
            <a:endParaRPr lang="en-US" sz="2400" dirty="0">
              <a:solidFill>
                <a:srgbClr val="042661"/>
              </a:solidFill>
              <a:cs typeface="Calibri" panose="020F0502020204030204"/>
            </a:endParaRPr>
          </a:p>
        </p:txBody>
      </p:sp>
      <p:pic>
        <p:nvPicPr>
          <p:cNvPr id="5" name="Picture 4" descr="A screen shot of a computer&#10;&#10;Description automatically generated"/>
          <p:cNvPicPr>
            <a:picLocks noChangeAspect="1"/>
          </p:cNvPicPr>
          <p:nvPr/>
        </p:nvPicPr>
        <p:blipFill>
          <a:blip r:embed="rId1"/>
          <a:stretch>
            <a:fillRect/>
          </a:stretch>
        </p:blipFill>
        <p:spPr>
          <a:xfrm>
            <a:off x="1388854" y="2928115"/>
            <a:ext cx="6006859" cy="1174297"/>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57920" y="624"/>
            <a:ext cx="1014353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Ranking of the landing outcomes between 2010-06-04 and 2017-03-20.</a:t>
            </a:r>
            <a:endParaRPr lang="en-US" sz="4000" dirty="0">
              <a:cs typeface="Calibri" panose="020F0502020204030204"/>
            </a:endParaRPr>
          </a:p>
        </p:txBody>
      </p:sp>
      <p:sp>
        <p:nvSpPr>
          <p:cNvPr id="4" name="TextBox 3"/>
          <p:cNvSpPr txBox="1"/>
          <p:nvPr/>
        </p:nvSpPr>
        <p:spPr>
          <a:xfrm>
            <a:off x="844826" y="1573695"/>
            <a:ext cx="950843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400" dirty="0">
                <a:solidFill>
                  <a:srgbClr val="042661"/>
                </a:solidFill>
                <a:latin typeface="Calibri" panose="020F0502020204030204"/>
                <a:ea typeface="Microsoft JhengHei" panose="020B0604030504040204" charset="-120"/>
                <a:cs typeface="Calibri" panose="020F0502020204030204"/>
              </a:rPr>
              <a:t>COUNT() function was used to count the different </a:t>
            </a:r>
            <a:r>
              <a:rPr lang="en-US" sz="2400" i="1" dirty="0">
                <a:solidFill>
                  <a:srgbClr val="042661"/>
                </a:solidFill>
                <a:latin typeface="Calibri" panose="020F0502020204030204"/>
                <a:ea typeface="Microsoft JhengHei" panose="020B0604030504040204" charset="-120"/>
                <a:cs typeface="Calibri" panose="020F0502020204030204"/>
              </a:rPr>
              <a:t>landing outcomes. </a:t>
            </a:r>
            <a:r>
              <a:rPr lang="en-US" sz="2400" dirty="0">
                <a:solidFill>
                  <a:srgbClr val="042661"/>
                </a:solidFill>
                <a:latin typeface="Calibri" panose="020F0502020204030204"/>
                <a:ea typeface="Microsoft JhengHei" panose="020B0604030504040204" charset="-120"/>
                <a:cs typeface="Calibri" panose="020F0502020204030204"/>
              </a:rPr>
              <a:t>The WHERE and BETWEEN clauses filtered the results to only include results between 2010-06-04 and 2017-03-20. The GROUPBY clause ensure that the counts were grouped by their outcome. The ORDERBY and DESC clauses were used to sort the results by descending order.</a:t>
            </a:r>
            <a:endParaRPr lang="en-US" sz="2400" dirty="0">
              <a:solidFill>
                <a:srgbClr val="042661"/>
              </a:solidFill>
              <a:latin typeface="Calibri" panose="020F0502020204030204"/>
              <a:cs typeface="Calibri" panose="020F0502020204030204"/>
            </a:endParaRPr>
          </a:p>
          <a:p>
            <a:pPr algn="l"/>
            <a:endParaRPr lang="en-US" dirty="0">
              <a:cs typeface="Calibri" panose="020F0502020204030204"/>
            </a:endParaRPr>
          </a:p>
        </p:txBody>
      </p:sp>
      <p:pic>
        <p:nvPicPr>
          <p:cNvPr id="5" name="Picture 4" descr="A screenshot of a white and black screen&#10;&#10;Description automatically generated"/>
          <p:cNvPicPr>
            <a:picLocks noChangeAspect="1"/>
          </p:cNvPicPr>
          <p:nvPr/>
        </p:nvPicPr>
        <p:blipFill>
          <a:blip r:embed="rId1"/>
          <a:stretch>
            <a:fillRect/>
          </a:stretch>
        </p:blipFill>
        <p:spPr>
          <a:xfrm>
            <a:off x="4455095" y="3718255"/>
            <a:ext cx="3612491" cy="3044585"/>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29301" y="955589"/>
            <a:ext cx="3457669" cy="2865458"/>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a:lnSpc>
                <a:spcPct val="90000"/>
              </a:lnSpc>
              <a:spcBef>
                <a:spcPct val="0"/>
              </a:spcBef>
              <a:spcAft>
                <a:spcPts val="600"/>
              </a:spcAft>
            </a:pPr>
            <a:r>
              <a:rPr lang="en-US" sz="3600" dirty="0">
                <a:solidFill>
                  <a:srgbClr val="042661"/>
                </a:solidFill>
                <a:latin typeface="+mj-lt"/>
                <a:ea typeface="+mj-ea"/>
                <a:cs typeface="+mj-cs"/>
              </a:rPr>
              <a:t>Section 3:</a:t>
            </a:r>
            <a:endParaRPr lang="en-US" sz="3600" dirty="0">
              <a:solidFill>
                <a:srgbClr val="042661"/>
              </a:solidFill>
              <a:latin typeface="+mj-lt"/>
              <a:ea typeface="Calibri Light" panose="020F0302020204030204"/>
              <a:cs typeface="Calibri Light" panose="020F0302020204030204"/>
            </a:endParaRPr>
          </a:p>
          <a:p>
            <a:pPr algn="ctr">
              <a:lnSpc>
                <a:spcPct val="90000"/>
              </a:lnSpc>
              <a:spcBef>
                <a:spcPct val="0"/>
              </a:spcBef>
              <a:spcAft>
                <a:spcPts val="600"/>
              </a:spcAft>
            </a:pPr>
            <a:endParaRPr lang="en-US" sz="3600" dirty="0">
              <a:solidFill>
                <a:srgbClr val="042661"/>
              </a:solidFill>
              <a:latin typeface="+mj-lt"/>
              <a:ea typeface="Calibri Light" panose="020F0302020204030204"/>
              <a:cs typeface="Calibri Light" panose="020F0302020204030204"/>
            </a:endParaRPr>
          </a:p>
          <a:p>
            <a:pPr algn="ctr">
              <a:lnSpc>
                <a:spcPct val="90000"/>
              </a:lnSpc>
              <a:spcBef>
                <a:spcPct val="0"/>
              </a:spcBef>
              <a:spcAft>
                <a:spcPts val="600"/>
              </a:spcAft>
            </a:pPr>
            <a:r>
              <a:rPr lang="en-US" sz="3600" b="1" dirty="0">
                <a:solidFill>
                  <a:srgbClr val="042661"/>
                </a:solidFill>
                <a:latin typeface="+mj-lt"/>
                <a:ea typeface="+mj-ea"/>
                <a:cs typeface="+mj-cs"/>
              </a:rPr>
              <a:t>Launch Sites Proximities Analysis</a:t>
            </a:r>
            <a:endParaRPr lang="en-US" sz="3600" b="1" dirty="0">
              <a:solidFill>
                <a:srgbClr val="042661"/>
              </a:solidFill>
              <a:latin typeface="+mj-lt"/>
              <a:ea typeface="Calibri Light" panose="020F0302020204030204"/>
              <a:cs typeface="Calibri Light" panose="020F0302020204030204"/>
            </a:endParaRPr>
          </a:p>
          <a:p>
            <a:pPr algn="ctr">
              <a:lnSpc>
                <a:spcPct val="90000"/>
              </a:lnSpc>
              <a:spcBef>
                <a:spcPct val="0"/>
              </a:spcBef>
              <a:spcAft>
                <a:spcPts val="600"/>
              </a:spcAft>
            </a:pPr>
            <a:endParaRPr lang="en-US" sz="3600">
              <a:solidFill>
                <a:schemeClr val="tx2"/>
              </a:solidFill>
              <a:latin typeface="+mj-lt"/>
              <a:ea typeface="+mj-ea"/>
              <a:cs typeface="+mj-cs"/>
            </a:endParaRPr>
          </a:p>
        </p:txBody>
      </p:sp>
      <p:sp>
        <p:nvSpPr>
          <p:cNvPr id="19" name="Freeform: Shape 18"/>
          <p:cNvSpPr/>
          <p:nvPr/>
        </p:nvSpPr>
        <p:spPr>
          <a:xfrm rot="13435277" flipH="1" flipV="1">
            <a:off x="1314796" y="5271104"/>
            <a:ext cx="910640" cy="981469"/>
          </a:xfrm>
          <a:custGeom>
            <a:avLst/>
            <a:gdLst>
              <a:gd name="connsiteX0" fmla="*/ 0 w 910640"/>
              <a:gd name="connsiteY0" fmla="*/ 141849 h 981469"/>
              <a:gd name="connsiteX1" fmla="*/ 528918 w 910640"/>
              <a:gd name="connsiteY1" fmla="*/ 646629 h 981469"/>
              <a:gd name="connsiteX2" fmla="*/ 805509 w 910640"/>
              <a:gd name="connsiteY2" fmla="*/ 986 h 981469"/>
              <a:gd name="connsiteX3" fmla="*/ 895796 w 910640"/>
              <a:gd name="connsiteY3" fmla="*/ 403546 h 981469"/>
              <a:gd name="connsiteX4" fmla="*/ 910640 w 910640"/>
              <a:gd name="connsiteY4" fmla="*/ 516168 h 981469"/>
              <a:gd name="connsiteX5" fmla="*/ 427480 w 910640"/>
              <a:gd name="connsiteY5" fmla="*/ 981469 h 981469"/>
              <a:gd name="connsiteX6" fmla="*/ 346136 w 910640"/>
              <a:gd name="connsiteY6" fmla="*/ 971263 h 981469"/>
              <a:gd name="connsiteX7" fmla="*/ 271594 w 910640"/>
              <a:gd name="connsiteY7" fmla="*/ 941984 h 981469"/>
              <a:gd name="connsiteX8" fmla="*/ 109689 w 910640"/>
              <a:gd name="connsiteY8" fmla="*/ 652521 h 981469"/>
              <a:gd name="connsiteX9" fmla="*/ 0 w 910640"/>
              <a:gd name="connsiteY9" fmla="*/ 141849 h 9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640" h="981469">
                <a:moveTo>
                  <a:pt x="0" y="141849"/>
                </a:moveTo>
                <a:cubicBezTo>
                  <a:pt x="129897" y="117360"/>
                  <a:pt x="365447" y="465069"/>
                  <a:pt x="528918" y="646629"/>
                </a:cubicBezTo>
                <a:cubicBezTo>
                  <a:pt x="621115" y="431415"/>
                  <a:pt x="793780" y="-14848"/>
                  <a:pt x="805509" y="986"/>
                </a:cubicBezTo>
                <a:cubicBezTo>
                  <a:pt x="811749" y="-18180"/>
                  <a:pt x="877878" y="246482"/>
                  <a:pt x="895796" y="403546"/>
                </a:cubicBezTo>
                <a:lnTo>
                  <a:pt x="910640" y="516168"/>
                </a:lnTo>
                <a:lnTo>
                  <a:pt x="427480" y="981469"/>
                </a:lnTo>
                <a:lnTo>
                  <a:pt x="346136" y="971263"/>
                </a:lnTo>
                <a:cubicBezTo>
                  <a:pt x="317946" y="964813"/>
                  <a:pt x="292334" y="955366"/>
                  <a:pt x="271594" y="941984"/>
                </a:cubicBezTo>
                <a:cubicBezTo>
                  <a:pt x="188637" y="888458"/>
                  <a:pt x="125212" y="719108"/>
                  <a:pt x="109689" y="652521"/>
                </a:cubicBezTo>
                <a:cubicBezTo>
                  <a:pt x="79978" y="541726"/>
                  <a:pt x="23903" y="300243"/>
                  <a:pt x="0" y="141849"/>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An aerial view of a space shuttle launch pad&#10;&#10;Description automatically generated"/>
          <p:cNvPicPr>
            <a:picLocks noChangeAspect="1"/>
          </p:cNvPicPr>
          <p:nvPr/>
        </p:nvPicPr>
        <p:blipFill rotWithShape="1">
          <a:blip r:embed="rId1"/>
          <a:srcRect l="12160" r="15351"/>
          <a:stretch>
            <a:fillRect/>
          </a:stretch>
        </p:blipFill>
        <p:spPr>
          <a:xfrm>
            <a:off x="4716326" y="10"/>
            <a:ext cx="7475674" cy="685799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0746" y="611037"/>
            <a:ext cx="627290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Locations of Launch sites.</a:t>
            </a:r>
            <a:endParaRPr lang="en-US" sz="4000" dirty="0">
              <a:solidFill>
                <a:srgbClr val="042661"/>
              </a:solidFill>
              <a:cs typeface="Calibri" panose="020F0502020204030204"/>
            </a:endParaRPr>
          </a:p>
        </p:txBody>
      </p:sp>
      <p:pic>
        <p:nvPicPr>
          <p:cNvPr id="4" name="Picture 3" descr="A map of the united states&#10;&#10;Description automatically generated"/>
          <p:cNvPicPr>
            <a:picLocks noChangeAspect="1"/>
          </p:cNvPicPr>
          <p:nvPr/>
        </p:nvPicPr>
        <p:blipFill>
          <a:blip r:embed="rId1"/>
          <a:stretch>
            <a:fillRect/>
          </a:stretch>
        </p:blipFill>
        <p:spPr>
          <a:xfrm>
            <a:off x="741872" y="1771092"/>
            <a:ext cx="6280029" cy="4739175"/>
          </a:xfrm>
          <a:prstGeom prst="rect">
            <a:avLst/>
          </a:prstGeom>
        </p:spPr>
      </p:pic>
      <p:sp>
        <p:nvSpPr>
          <p:cNvPr id="5" name="TextBox 4"/>
          <p:cNvSpPr txBox="1"/>
          <p:nvPr/>
        </p:nvSpPr>
        <p:spPr>
          <a:xfrm>
            <a:off x="7279532" y="1588850"/>
            <a:ext cx="419910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The yellow markers on the map shows the Launch sites of the SpaceX in US.</a:t>
            </a: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r>
              <a:rPr lang="en-US" sz="2400" dirty="0">
                <a:solidFill>
                  <a:srgbClr val="042661"/>
                </a:solidFill>
                <a:cs typeface="Calibri" panose="020F0502020204030204"/>
              </a:rPr>
              <a:t>Both the Launch sites are placed near coast.</a:t>
            </a: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r>
              <a:rPr lang="en-US" sz="2400" dirty="0">
                <a:solidFill>
                  <a:srgbClr val="042661"/>
                </a:solidFill>
                <a:cs typeface="Calibri" panose="020F0502020204030204"/>
              </a:rPr>
              <a:t>The numbers shown indicates the number of Launches.</a:t>
            </a:r>
            <a:endParaRPr lang="en-US" sz="2400" dirty="0">
              <a:solidFill>
                <a:srgbClr val="042661"/>
              </a:solidFill>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2421" y="609966"/>
            <a:ext cx="6858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Zooming out the map</a:t>
            </a:r>
            <a:endParaRPr lang="en-US" sz="4000" dirty="0">
              <a:solidFill>
                <a:srgbClr val="042661"/>
              </a:solidFill>
              <a:cs typeface="Calibri" panose="020F0502020204030204"/>
            </a:endParaRPr>
          </a:p>
        </p:txBody>
      </p:sp>
      <p:pic>
        <p:nvPicPr>
          <p:cNvPr id="4" name="Picture 3" descr="A map of a city&#10;&#10;Description automatically generated"/>
          <p:cNvPicPr>
            <a:picLocks noChangeAspect="1"/>
          </p:cNvPicPr>
          <p:nvPr/>
        </p:nvPicPr>
        <p:blipFill>
          <a:blip r:embed="rId1"/>
          <a:stretch>
            <a:fillRect/>
          </a:stretch>
        </p:blipFill>
        <p:spPr>
          <a:xfrm>
            <a:off x="511835" y="1915046"/>
            <a:ext cx="5920595" cy="4278738"/>
          </a:xfrm>
          <a:prstGeom prst="rect">
            <a:avLst/>
          </a:prstGeom>
        </p:spPr>
      </p:pic>
      <p:sp>
        <p:nvSpPr>
          <p:cNvPr id="5" name="TextBox 4"/>
          <p:cNvSpPr txBox="1"/>
          <p:nvPr/>
        </p:nvSpPr>
        <p:spPr>
          <a:xfrm>
            <a:off x="6728297" y="1880681"/>
            <a:ext cx="463685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pitchFamily="34" charset="0"/>
              <a:buChar char="•"/>
            </a:pPr>
            <a:r>
              <a:rPr lang="en-US" sz="2400" dirty="0">
                <a:solidFill>
                  <a:srgbClr val="042661"/>
                </a:solidFill>
                <a:cs typeface="Calibri" panose="020F0502020204030204"/>
              </a:rPr>
              <a:t>Zooming out the map and clicking the launch site will  show the marker clusters over there.</a:t>
            </a:r>
            <a:endParaRPr lang="en-US" sz="2400">
              <a:solidFill>
                <a:srgbClr val="042661"/>
              </a:solidFill>
              <a:cs typeface="Calibri" panose="020F0502020204030204"/>
            </a:endParaRPr>
          </a:p>
          <a:p>
            <a:pPr marL="285750" indent="-285750">
              <a:buFont typeface="Arial" panose="020B0604020202020204" pitchFamily="34" charset="0"/>
              <a:buChar char="•"/>
            </a:pPr>
            <a:endParaRPr lang="en-US" sz="2400" dirty="0">
              <a:solidFill>
                <a:srgbClr val="042661"/>
              </a:solidFill>
              <a:cs typeface="Calibri" panose="020F0502020204030204"/>
            </a:endParaRPr>
          </a:p>
          <a:p>
            <a:pPr marL="285750" indent="-285750">
              <a:buFont typeface="Arial" panose="020B0604020202020204" pitchFamily="34" charset="0"/>
              <a:buChar char="•"/>
            </a:pPr>
            <a:r>
              <a:rPr lang="en-US" sz="2400" dirty="0">
                <a:solidFill>
                  <a:srgbClr val="042661"/>
                </a:solidFill>
                <a:cs typeface="Calibri" panose="020F0502020204030204"/>
              </a:rPr>
              <a:t>This figure will indicate the number of successful (</a:t>
            </a:r>
            <a:r>
              <a:rPr lang="en-US" sz="2400" dirty="0">
                <a:solidFill>
                  <a:srgbClr val="00B050"/>
                </a:solidFill>
                <a:cs typeface="Calibri" panose="020F0502020204030204"/>
              </a:rPr>
              <a:t>green</a:t>
            </a:r>
            <a:r>
              <a:rPr lang="en-US" sz="2400" dirty="0">
                <a:solidFill>
                  <a:srgbClr val="042661"/>
                </a:solidFill>
                <a:cs typeface="Calibri" panose="020F0502020204030204"/>
              </a:rPr>
              <a:t>) and unsuccessful landings (</a:t>
            </a:r>
            <a:r>
              <a:rPr lang="en-US" sz="2400" dirty="0">
                <a:solidFill>
                  <a:srgbClr val="FF0000"/>
                </a:solidFill>
                <a:cs typeface="Calibri" panose="020F0502020204030204"/>
              </a:rPr>
              <a:t>Red</a:t>
            </a:r>
            <a:r>
              <a:rPr lang="en-US" sz="2400" dirty="0">
                <a:solidFill>
                  <a:srgbClr val="042661"/>
                </a:solidFill>
                <a:cs typeface="Calibri" panose="020F0502020204030204"/>
              </a:rPr>
              <a:t>) on that particular site.</a:t>
            </a:r>
            <a:endParaRPr lang="en-US" sz="2400" dirty="0">
              <a:solidFill>
                <a:srgbClr val="042661"/>
              </a:solidFill>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7221" y="617308"/>
            <a:ext cx="58041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cs typeface="Calibri" panose="020F0502020204030204"/>
              </a:rPr>
              <a:t>Launch Site Proximities</a:t>
            </a:r>
            <a:endParaRPr lang="en-US" sz="4000" dirty="0">
              <a:solidFill>
                <a:srgbClr val="042661"/>
              </a:solidFill>
              <a:cs typeface="Calibri" panose="020F0502020204030204"/>
            </a:endParaRPr>
          </a:p>
        </p:txBody>
      </p:sp>
      <p:pic>
        <p:nvPicPr>
          <p:cNvPr id="4" name="Picture 3" descr="A map of a city&#10;&#10;Description automatically generated"/>
          <p:cNvPicPr>
            <a:picLocks noChangeAspect="1"/>
          </p:cNvPicPr>
          <p:nvPr/>
        </p:nvPicPr>
        <p:blipFill>
          <a:blip r:embed="rId1"/>
          <a:stretch>
            <a:fillRect/>
          </a:stretch>
        </p:blipFill>
        <p:spPr>
          <a:xfrm>
            <a:off x="224287" y="1567627"/>
            <a:ext cx="7056406" cy="4384105"/>
          </a:xfrm>
          <a:prstGeom prst="rect">
            <a:avLst/>
          </a:prstGeom>
        </p:spPr>
      </p:pic>
      <p:sp>
        <p:nvSpPr>
          <p:cNvPr id="5" name="TextBox 4"/>
          <p:cNvSpPr txBox="1"/>
          <p:nvPr/>
        </p:nvSpPr>
        <p:spPr>
          <a:xfrm>
            <a:off x="7376808" y="1783404"/>
            <a:ext cx="4118042"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cs typeface="Calibri" panose="020F0502020204030204"/>
              </a:rPr>
              <a:t>The map shows that Launch site is near Coast and Highways for transportation of the equipment required.</a:t>
            </a:r>
            <a:endParaRPr lang="en-US" sz="2400" dirty="0">
              <a:solidFill>
                <a:srgbClr val="042661"/>
              </a:solidFill>
              <a:cs typeface="Calibri" panose="020F0502020204030204"/>
            </a:endParaRPr>
          </a:p>
          <a:p>
            <a:pPr marL="285750" indent="-285750">
              <a:buFont typeface="Arial" panose="020B0604020202020204"/>
              <a:buChar char="•"/>
            </a:pPr>
            <a:endParaRPr lang="en-US" sz="2400" dirty="0">
              <a:solidFill>
                <a:srgbClr val="042661"/>
              </a:solidFill>
              <a:cs typeface="Calibri" panose="020F0502020204030204"/>
            </a:endParaRPr>
          </a:p>
          <a:p>
            <a:pPr marL="285750" indent="-285750">
              <a:buFont typeface="Arial" panose="020B0604020202020204"/>
              <a:buChar char="•"/>
            </a:pPr>
            <a:r>
              <a:rPr lang="en-US" sz="2400" dirty="0">
                <a:solidFill>
                  <a:srgbClr val="042661"/>
                </a:solidFill>
                <a:cs typeface="Calibri" panose="020F0502020204030204"/>
              </a:rPr>
              <a:t>Also it shows that launch site maintains enough distance from city.</a:t>
            </a:r>
            <a:endParaRPr lang="en-US" sz="2400" dirty="0">
              <a:solidFill>
                <a:srgbClr val="042661"/>
              </a:solidFill>
              <a:cs typeface="Calibri" panose="020F0502020204030204"/>
            </a:endParaRPr>
          </a:p>
          <a:p>
            <a:pPr marL="285750" indent="-285750">
              <a:buFont typeface="Arial" panose="020B0604020202020204"/>
              <a:buChar char="•"/>
            </a:pPr>
            <a:endParaRPr lang="en-US" dirty="0">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62001" y="1141711"/>
            <a:ext cx="3234466" cy="3474364"/>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US" sz="3600" dirty="0">
                <a:solidFill>
                  <a:srgbClr val="042661"/>
                </a:solidFill>
                <a:latin typeface="+mj-lt"/>
                <a:ea typeface="+mj-ea"/>
                <a:cs typeface="+mj-cs"/>
              </a:rPr>
              <a:t>Section 4:</a:t>
            </a:r>
            <a:endParaRPr lang="en-US" sz="3600" dirty="0">
              <a:solidFill>
                <a:srgbClr val="042661"/>
              </a:solidFill>
              <a:latin typeface="+mj-lt"/>
              <a:ea typeface="Calibri Light" panose="020F0302020204030204"/>
              <a:cs typeface="Calibri Light" panose="020F0302020204030204"/>
            </a:endParaRPr>
          </a:p>
          <a:p>
            <a:pPr>
              <a:lnSpc>
                <a:spcPct val="90000"/>
              </a:lnSpc>
              <a:spcBef>
                <a:spcPct val="0"/>
              </a:spcBef>
              <a:spcAft>
                <a:spcPts val="600"/>
              </a:spcAft>
            </a:pPr>
            <a:endParaRPr lang="en-US" sz="3600" dirty="0">
              <a:solidFill>
                <a:srgbClr val="042661"/>
              </a:solidFill>
              <a:latin typeface="+mj-lt"/>
              <a:ea typeface="Calibri Light" panose="020F0302020204030204"/>
              <a:cs typeface="Calibri Light" panose="020F0302020204030204"/>
            </a:endParaRPr>
          </a:p>
          <a:p>
            <a:pPr>
              <a:lnSpc>
                <a:spcPct val="90000"/>
              </a:lnSpc>
              <a:spcBef>
                <a:spcPct val="0"/>
              </a:spcBef>
              <a:spcAft>
                <a:spcPts val="600"/>
              </a:spcAft>
            </a:pPr>
            <a:r>
              <a:rPr lang="en-US" sz="3600" dirty="0">
                <a:solidFill>
                  <a:srgbClr val="042661"/>
                </a:solidFill>
                <a:latin typeface="+mj-lt"/>
                <a:ea typeface="+mj-ea"/>
                <a:cs typeface="+mj-cs"/>
              </a:rPr>
              <a:t>Building Dashboard</a:t>
            </a:r>
            <a:endParaRPr lang="en-US" sz="3600" dirty="0">
              <a:solidFill>
                <a:srgbClr val="042661"/>
              </a:solidFill>
              <a:latin typeface="+mj-lt"/>
              <a:ea typeface="Calibri Light" panose="020F0302020204030204"/>
              <a:cs typeface="Calibri Light" panose="020F0302020204030204"/>
            </a:endParaRPr>
          </a:p>
        </p:txBody>
      </p:sp>
      <p:cxnSp>
        <p:nvCxnSpPr>
          <p:cNvPr id="20" name="Straight Connector 19"/>
          <p:cNvCxnSpPr>
            <a:cxnSpLocks noGrp="1" noRot="1" noChangeAspect="1" noMove="1" noResize="1" noEditPoints="1" noAdjustHandles="1" noChangeArrowheads="1" noChangeShapeType="1"/>
          </p:cNvCxnSpPr>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1"/>
          <a:srcRect l="6687" r="19569" b="-1"/>
          <a:stretch>
            <a:fillRect/>
          </a:stretch>
        </p:blipFill>
        <p:spPr>
          <a:xfrm>
            <a:off x="4615543" y="10"/>
            <a:ext cx="7576458" cy="685799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0587" y="626485"/>
            <a:ext cx="65175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Overview of Dashboard</a:t>
            </a:r>
            <a:endParaRPr lang="en-US" sz="4000" dirty="0">
              <a:solidFill>
                <a:srgbClr val="042661"/>
              </a:solidFill>
              <a:ea typeface="Calibri" panose="020F0502020204030204"/>
              <a:cs typeface="Calibri" panose="020F0502020204030204"/>
            </a:endParaRPr>
          </a:p>
        </p:txBody>
      </p:sp>
      <p:sp>
        <p:nvSpPr>
          <p:cNvPr id="4" name="TextBox 3"/>
          <p:cNvSpPr txBox="1"/>
          <p:nvPr/>
        </p:nvSpPr>
        <p:spPr>
          <a:xfrm>
            <a:off x="5308916" y="1405310"/>
            <a:ext cx="357873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ea typeface="Calibri" panose="020F0502020204030204"/>
                <a:cs typeface="Calibri" panose="020F0502020204030204"/>
              </a:rPr>
              <a:t>Drop down bar: by clicking dropdown bar you can select the Launch site which you want to analyze.</a:t>
            </a:r>
            <a:endParaRPr lang="en-US" sz="2000" dirty="0">
              <a:solidFill>
                <a:srgbClr val="042661"/>
              </a:solidFill>
              <a:ea typeface="Calibri" panose="020F0502020204030204"/>
              <a:cs typeface="Calibri" panose="020F0502020204030204"/>
            </a:endParaRPr>
          </a:p>
        </p:txBody>
      </p:sp>
      <p:pic>
        <p:nvPicPr>
          <p:cNvPr id="5" name="Picture 4" descr="A screenshot of a computer&#10;&#10;Description automatically generated"/>
          <p:cNvPicPr>
            <a:picLocks noChangeAspect="1"/>
          </p:cNvPicPr>
          <p:nvPr/>
        </p:nvPicPr>
        <p:blipFill>
          <a:blip r:embed="rId1"/>
          <a:stretch>
            <a:fillRect/>
          </a:stretch>
        </p:blipFill>
        <p:spPr>
          <a:xfrm>
            <a:off x="1302589" y="1407374"/>
            <a:ext cx="2958860" cy="1800383"/>
          </a:xfrm>
          <a:prstGeom prst="rect">
            <a:avLst/>
          </a:prstGeom>
        </p:spPr>
      </p:pic>
      <p:sp>
        <p:nvSpPr>
          <p:cNvPr id="6" name="TextBox 5"/>
          <p:cNvSpPr txBox="1"/>
          <p:nvPr/>
        </p:nvSpPr>
        <p:spPr>
          <a:xfrm>
            <a:off x="5302491" y="3694369"/>
            <a:ext cx="464296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ea typeface="Calibri" panose="020F0502020204030204"/>
                <a:cs typeface="Calibri" panose="020F0502020204030204"/>
              </a:rPr>
              <a:t>Pie chart and Scatter plot: Pie chart represents success of Launches in % while Scatter plot represents correlation between payload and Launch success.</a:t>
            </a:r>
            <a:endParaRPr lang="en-US" sz="2400" dirty="0">
              <a:solidFill>
                <a:srgbClr val="042661"/>
              </a:solidFill>
              <a:ea typeface="Calibri" panose="020F0502020204030204"/>
              <a:cs typeface="Calibri" panose="020F0502020204030204"/>
            </a:endParaRPr>
          </a:p>
        </p:txBody>
      </p:sp>
      <p:pic>
        <p:nvPicPr>
          <p:cNvPr id="8" name="Picture 7" descr="A blue and red pie chart&#10;&#10;Description automatically generated"/>
          <p:cNvPicPr>
            <a:picLocks noChangeAspect="1"/>
          </p:cNvPicPr>
          <p:nvPr/>
        </p:nvPicPr>
        <p:blipFill>
          <a:blip r:embed="rId2"/>
          <a:stretch>
            <a:fillRect/>
          </a:stretch>
        </p:blipFill>
        <p:spPr>
          <a:xfrm>
            <a:off x="1297376" y="3518319"/>
            <a:ext cx="2307925" cy="2193626"/>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7157" y="617308"/>
            <a:ext cx="8291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Launch Site with highest success ratio</a:t>
            </a:r>
            <a:endParaRPr lang="en-US" sz="4000" dirty="0">
              <a:solidFill>
                <a:srgbClr val="042661"/>
              </a:solidFill>
              <a:ea typeface="Calibri" panose="020F0502020204030204"/>
              <a:cs typeface="Calibri" panose="020F0502020204030204"/>
            </a:endParaRPr>
          </a:p>
        </p:txBody>
      </p:sp>
      <p:sp>
        <p:nvSpPr>
          <p:cNvPr id="4" name="TextBox 3"/>
          <p:cNvSpPr txBox="1"/>
          <p:nvPr/>
        </p:nvSpPr>
        <p:spPr>
          <a:xfrm>
            <a:off x="823486" y="1721612"/>
            <a:ext cx="9160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ea typeface="Calibri" panose="020F0502020204030204"/>
                <a:cs typeface="Calibri" panose="020F0502020204030204"/>
              </a:rPr>
              <a:t>The KSC LC-39A is the Launch Site with highest Success ratio of 76.9%</a:t>
            </a:r>
            <a:endParaRPr lang="en-US" sz="2400" dirty="0">
              <a:ea typeface="Calibri" panose="020F0502020204030204"/>
              <a:cs typeface="Calibri" panose="020F0502020204030204"/>
            </a:endParaRPr>
          </a:p>
        </p:txBody>
      </p:sp>
      <p:pic>
        <p:nvPicPr>
          <p:cNvPr id="5" name="Picture 4" descr="A blue and red pie chart&#10;&#10;Description automatically generated"/>
          <p:cNvPicPr>
            <a:picLocks noChangeAspect="1"/>
          </p:cNvPicPr>
          <p:nvPr/>
        </p:nvPicPr>
        <p:blipFill>
          <a:blip r:embed="rId1"/>
          <a:stretch>
            <a:fillRect/>
          </a:stretch>
        </p:blipFill>
        <p:spPr>
          <a:xfrm>
            <a:off x="2193985" y="2576530"/>
            <a:ext cx="7660255" cy="3904675"/>
          </a:xfrm>
          <a:prstGeom prst="rect">
            <a:avLst/>
          </a:prstGeom>
        </p:spPr>
      </p:pic>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21744" y="1168880"/>
            <a:ext cx="10432210"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27739" y="498312"/>
            <a:ext cx="67931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000" dirty="0">
                <a:solidFill>
                  <a:srgbClr val="002060"/>
                </a:solidFill>
                <a:cs typeface="Calibri" panose="020F0502020204030204"/>
              </a:rPr>
              <a:t>Introduction</a:t>
            </a:r>
            <a:endParaRPr lang="en-US" sz="4000" dirty="0">
              <a:solidFill>
                <a:srgbClr val="002060"/>
              </a:solidFill>
              <a:cs typeface="Calibri" panose="020F0502020204030204"/>
            </a:endParaRPr>
          </a:p>
        </p:txBody>
      </p:sp>
      <p:sp>
        <p:nvSpPr>
          <p:cNvPr id="4" name="TextBox 3"/>
          <p:cNvSpPr txBox="1"/>
          <p:nvPr/>
        </p:nvSpPr>
        <p:spPr>
          <a:xfrm>
            <a:off x="722538" y="1475361"/>
            <a:ext cx="10701954"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3200" dirty="0">
                <a:solidFill>
                  <a:srgbClr val="042661"/>
                </a:solidFill>
                <a:ea typeface="+mn-lt"/>
                <a:cs typeface="+mn-lt"/>
              </a:rPr>
              <a:t>Falcon 9 is a partially reusable medium-lift launch vehicle.</a:t>
            </a:r>
            <a:endParaRPr lang="en-US" sz="3200" dirty="0">
              <a:solidFill>
                <a:srgbClr val="042661"/>
              </a:solidFill>
              <a:ea typeface="+mn-lt"/>
              <a:cs typeface="+mn-lt"/>
            </a:endParaRPr>
          </a:p>
          <a:p>
            <a:pPr marL="285750" indent="-285750">
              <a:buFont typeface="Arial" panose="020B0604020202020204"/>
              <a:buChar char="•"/>
            </a:pPr>
            <a:r>
              <a:rPr lang="en-US" sz="3200" dirty="0">
                <a:solidFill>
                  <a:srgbClr val="042661"/>
                </a:solidFill>
                <a:ea typeface="+mn-lt"/>
                <a:cs typeface="+mn-lt"/>
              </a:rPr>
              <a:t>By reusing the first stage of the rocket, costs can be reduced by nearly 30%, allowing the company to stay competitive.</a:t>
            </a:r>
            <a:endParaRPr lang="en-US" sz="3200" dirty="0">
              <a:solidFill>
                <a:srgbClr val="042661"/>
              </a:solidFill>
              <a:ea typeface="+mn-lt"/>
              <a:cs typeface="+mn-lt"/>
            </a:endParaRPr>
          </a:p>
          <a:p>
            <a:pPr marL="285750" indent="-285750">
              <a:buFont typeface="Arial" panose="020B0604020202020204"/>
              <a:buChar char="•"/>
            </a:pPr>
            <a:r>
              <a:rPr lang="en-US" sz="3200" dirty="0">
                <a:solidFill>
                  <a:srgbClr val="042661"/>
                </a:solidFill>
                <a:ea typeface="+mn-lt"/>
                <a:cs typeface="+mn-lt"/>
              </a:rPr>
              <a:t>The primary goal of this project is to predict the successful landing of the first stage of the rocket.</a:t>
            </a:r>
            <a:endParaRPr lang="en-US" sz="3200" dirty="0">
              <a:solidFill>
                <a:srgbClr val="042661"/>
              </a:solidFill>
              <a:ea typeface="+mn-lt"/>
              <a:cs typeface="+mn-lt"/>
            </a:endParaRPr>
          </a:p>
          <a:p>
            <a:pPr marL="285750" indent="-285750">
              <a:buFont typeface="Arial" panose="020B0604020202020204"/>
              <a:buChar char="•"/>
            </a:pPr>
            <a:r>
              <a:rPr lang="en-US" sz="3200" dirty="0">
                <a:solidFill>
                  <a:srgbClr val="042661"/>
                </a:solidFill>
                <a:ea typeface="+mn-lt"/>
                <a:cs typeface="+mn-lt"/>
              </a:rPr>
              <a:t>In other words, we aim to answer the question: "Will the first stage of the rocket land successfully for a given set of features?"</a:t>
            </a:r>
            <a:endParaRPr lang="en-US" sz="3200">
              <a:solidFill>
                <a:srgbClr val="042661"/>
              </a:solidFill>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cs typeface="Calibri" panose="020F0502020204030204"/>
            </a:endParaRPr>
          </a:p>
        </p:txBody>
      </p:sp>
      <p:sp>
        <p:nvSpPr>
          <p:cNvPr id="5" name="Slide Number Placeholder 4"/>
          <p:cNvSpPr>
            <a:spLocks noGrp="1"/>
          </p:cNvSpPr>
          <p:nvPr>
            <p:ph type="sldNum" sz="quarter" idx="12"/>
          </p:nvPr>
        </p:nvSpPr>
        <p:spPr/>
        <p:txBody>
          <a:bodyPr/>
          <a:lstStyle/>
          <a:p>
            <a:fld id="{48F63A3B-78C7-47BE-AE5E-E10140E04643}" type="slidenum">
              <a:rPr lang="en-US" sz="1800" dirty="0"/>
            </a:fld>
            <a:endParaRPr 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02991" y="527066"/>
            <a:ext cx="80484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Payload Vs Launch outcome</a:t>
            </a:r>
            <a:endParaRPr lang="en-US" sz="4000" dirty="0">
              <a:solidFill>
                <a:srgbClr val="042661"/>
              </a:solidFill>
              <a:ea typeface="Calibri" panose="020F0502020204030204"/>
              <a:cs typeface="Calibri" panose="020F0502020204030204"/>
            </a:endParaRPr>
          </a:p>
        </p:txBody>
      </p:sp>
      <p:sp>
        <p:nvSpPr>
          <p:cNvPr id="4" name="TextBox 3"/>
          <p:cNvSpPr txBox="1"/>
          <p:nvPr/>
        </p:nvSpPr>
        <p:spPr>
          <a:xfrm>
            <a:off x="1029419" y="1575758"/>
            <a:ext cx="362021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262626"/>
                </a:solidFill>
                <a:latin typeface="Calibri" panose="020F0502020204030204"/>
                <a:ea typeface="Calibri" panose="020F0502020204030204"/>
                <a:cs typeface="Arial" panose="020B0604020202020204"/>
              </a:rPr>
              <a:t>• </a:t>
            </a:r>
            <a:r>
              <a:rPr lang="en-US" sz="2400" dirty="0">
                <a:solidFill>
                  <a:srgbClr val="262626"/>
                </a:solidFill>
                <a:latin typeface="Calibri" panose="020F0502020204030204"/>
                <a:ea typeface="Microsoft JhengHei" panose="020B0604030504040204" charset="-120"/>
                <a:cs typeface="Calibri" panose="020F0502020204030204"/>
              </a:rPr>
              <a:t>The launch success rate for payloads 0-2500 kg is slightly lower than that of payloads 2500-5000 kg. There is in fact not much difference between the two. </a:t>
            </a:r>
            <a:endParaRPr lang="en-US" sz="2400">
              <a:solidFill>
                <a:srgbClr val="000000"/>
              </a:solidFill>
              <a:latin typeface="Calibri" panose="020F0502020204030204"/>
              <a:ea typeface="Calibri" panose="020F0502020204030204"/>
              <a:cs typeface="Calibri" panose="020F0502020204030204"/>
            </a:endParaRPr>
          </a:p>
          <a:p>
            <a:endParaRPr lang="en-US" sz="2400" dirty="0">
              <a:solidFill>
                <a:srgbClr val="262626"/>
              </a:solidFill>
              <a:latin typeface="Calibri" panose="020F0502020204030204"/>
              <a:ea typeface="Calibri" panose="020F0502020204030204"/>
              <a:cs typeface="Arial" panose="020B0604020202020204"/>
            </a:endParaRPr>
          </a:p>
          <a:p>
            <a:r>
              <a:rPr lang="en-US" sz="2400" dirty="0">
                <a:solidFill>
                  <a:srgbClr val="262626"/>
                </a:solidFill>
                <a:latin typeface="Calibri" panose="020F0502020204030204"/>
                <a:ea typeface="Calibri" panose="020F0502020204030204"/>
                <a:cs typeface="Arial" panose="020B0604020202020204"/>
              </a:rPr>
              <a:t>• </a:t>
            </a:r>
            <a:r>
              <a:rPr lang="en-US" sz="2400" dirty="0">
                <a:solidFill>
                  <a:srgbClr val="262626"/>
                </a:solidFill>
                <a:latin typeface="Calibri" panose="020F0502020204030204"/>
                <a:ea typeface="Microsoft JhengHei" panose="020B0604030504040204" charset="-120"/>
                <a:cs typeface="Calibri" panose="020F0502020204030204"/>
              </a:rPr>
              <a:t>The booster version that has the largest success rate, in both weight ranges is the </a:t>
            </a:r>
            <a:r>
              <a:rPr lang="en-US" sz="2400" b="1" i="1" dirty="0">
                <a:solidFill>
                  <a:srgbClr val="262626"/>
                </a:solidFill>
                <a:latin typeface="Calibri" panose="020F0502020204030204"/>
                <a:ea typeface="Microsoft JhengHei" panose="020B0604030504040204" charset="-120"/>
                <a:cs typeface="Calibri" panose="020F0502020204030204"/>
              </a:rPr>
              <a:t>v1.1</a:t>
            </a:r>
            <a:endParaRPr lang="en-US" sz="2400">
              <a:solidFill>
                <a:srgbClr val="262626"/>
              </a:solidFill>
              <a:latin typeface="Calibri" panose="020F0502020204030204"/>
              <a:ea typeface="Microsoft JhengHei" panose="020B0604030504040204" charset="-120"/>
              <a:cs typeface="Arial" panose="020B0604020202020204"/>
            </a:endParaRPr>
          </a:p>
        </p:txBody>
      </p:sp>
      <p:pic>
        <p:nvPicPr>
          <p:cNvPr id="5" name="Picture 4" descr="A graph with red and green dots&#10;&#10;Description automatically generated"/>
          <p:cNvPicPr>
            <a:picLocks noChangeAspect="1"/>
          </p:cNvPicPr>
          <p:nvPr/>
        </p:nvPicPr>
        <p:blipFill>
          <a:blip r:embed="rId1"/>
          <a:stretch>
            <a:fillRect/>
          </a:stretch>
        </p:blipFill>
        <p:spPr>
          <a:xfrm>
            <a:off x="4695645" y="1375761"/>
            <a:ext cx="6955765" cy="2596855"/>
          </a:xfrm>
          <a:prstGeom prst="rect">
            <a:avLst/>
          </a:prstGeom>
        </p:spPr>
      </p:pic>
      <p:pic>
        <p:nvPicPr>
          <p:cNvPr id="6" name="Picture 5" descr="A graph with numbers and dots&#10;&#10;Description automatically generated"/>
          <p:cNvPicPr>
            <a:picLocks noChangeAspect="1"/>
          </p:cNvPicPr>
          <p:nvPr/>
        </p:nvPicPr>
        <p:blipFill>
          <a:blip r:embed="rId2"/>
          <a:stretch>
            <a:fillRect/>
          </a:stretch>
        </p:blipFill>
        <p:spPr>
          <a:xfrm>
            <a:off x="4695645" y="4074083"/>
            <a:ext cx="6955765" cy="2677984"/>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62001" y="1141711"/>
            <a:ext cx="3234466" cy="3474364"/>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US" sz="3600" dirty="0">
                <a:solidFill>
                  <a:srgbClr val="042661"/>
                </a:solidFill>
                <a:latin typeface="+mj-lt"/>
                <a:ea typeface="+mj-ea"/>
                <a:cs typeface="+mj-cs"/>
              </a:rPr>
              <a:t>Section 5:</a:t>
            </a:r>
            <a:endParaRPr lang="en-US" sz="3600" dirty="0">
              <a:solidFill>
                <a:srgbClr val="042661"/>
              </a:solidFill>
              <a:latin typeface="+mj-lt"/>
              <a:ea typeface="Calibri Light" panose="020F0302020204030204"/>
              <a:cs typeface="Calibri Light" panose="020F0302020204030204"/>
            </a:endParaRPr>
          </a:p>
          <a:p>
            <a:pPr>
              <a:lnSpc>
                <a:spcPct val="90000"/>
              </a:lnSpc>
              <a:spcBef>
                <a:spcPct val="0"/>
              </a:spcBef>
              <a:spcAft>
                <a:spcPts val="600"/>
              </a:spcAft>
            </a:pPr>
            <a:endParaRPr lang="en-US" sz="3600" dirty="0">
              <a:solidFill>
                <a:srgbClr val="042661"/>
              </a:solidFill>
              <a:latin typeface="+mj-lt"/>
              <a:ea typeface="Calibri Light" panose="020F0302020204030204"/>
              <a:cs typeface="Calibri Light" panose="020F0302020204030204"/>
            </a:endParaRPr>
          </a:p>
          <a:p>
            <a:pPr>
              <a:lnSpc>
                <a:spcPct val="90000"/>
              </a:lnSpc>
              <a:spcBef>
                <a:spcPct val="0"/>
              </a:spcBef>
              <a:spcAft>
                <a:spcPts val="600"/>
              </a:spcAft>
            </a:pPr>
            <a:r>
              <a:rPr lang="en-US" sz="3600" b="1" dirty="0">
                <a:solidFill>
                  <a:srgbClr val="042661"/>
                </a:solidFill>
                <a:latin typeface="+mj-lt"/>
                <a:ea typeface="+mj-ea"/>
                <a:cs typeface="+mj-cs"/>
              </a:rPr>
              <a:t>Predictive Analysis</a:t>
            </a:r>
            <a:endParaRPr lang="en-US" sz="3600" b="1" dirty="0">
              <a:solidFill>
                <a:srgbClr val="042661"/>
              </a:solidFill>
              <a:latin typeface="+mj-lt"/>
              <a:ea typeface="Calibri Light" panose="020F0302020204030204"/>
              <a:cs typeface="Calibri Light" panose="020F0302020204030204"/>
            </a:endParaRPr>
          </a:p>
        </p:txBody>
      </p:sp>
      <p:cxnSp>
        <p:nvCxnSpPr>
          <p:cNvPr id="13" name="Straight Connector 12"/>
          <p:cNvCxnSpPr>
            <a:cxnSpLocks noGrp="1" noRot="1" noChangeAspect="1" noMove="1" noResize="1" noEditPoints="1" noAdjustHandles="1" noChangeArrowheads="1" noChangeShapeType="1"/>
          </p:cNvCxnSpPr>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descr="A circuit board with gears in the shape of a head&#10;&#10;Description automatically generated"/>
          <p:cNvPicPr>
            <a:picLocks noChangeAspect="1"/>
          </p:cNvPicPr>
          <p:nvPr/>
        </p:nvPicPr>
        <p:blipFill rotWithShape="1">
          <a:blip r:embed="rId1"/>
          <a:srcRect l="5278" r="21255"/>
          <a:stretch>
            <a:fillRect/>
          </a:stretch>
        </p:blipFill>
        <p:spPr>
          <a:xfrm>
            <a:off x="4615543" y="10"/>
            <a:ext cx="7576458" cy="685799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42934" y="527898"/>
            <a:ext cx="55162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Classification Accuracy</a:t>
            </a:r>
            <a:endParaRPr lang="en-US" sz="4000" dirty="0">
              <a:solidFill>
                <a:srgbClr val="042661"/>
              </a:solidFill>
            </a:endParaRPr>
          </a:p>
        </p:txBody>
      </p:sp>
      <p:sp>
        <p:nvSpPr>
          <p:cNvPr id="4" name="TextBox 3"/>
          <p:cNvSpPr txBox="1"/>
          <p:nvPr/>
        </p:nvSpPr>
        <p:spPr>
          <a:xfrm>
            <a:off x="877956" y="1408043"/>
            <a:ext cx="100575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400" dirty="0">
                <a:solidFill>
                  <a:srgbClr val="042661"/>
                </a:solidFill>
                <a:ea typeface="Calibri" panose="020F0502020204030204"/>
                <a:cs typeface="Calibri" panose="020F0502020204030204"/>
              </a:rPr>
              <a:t>Out of all 4 classifier Decision Tree Classifier has highest accuracy of 94%.</a:t>
            </a:r>
            <a:endParaRPr lang="en-US" sz="2400" dirty="0">
              <a:solidFill>
                <a:srgbClr val="042661"/>
              </a:solidFill>
              <a:ea typeface="Calibri" panose="020F0502020204030204"/>
              <a:cs typeface="Calibri" panose="020F0502020204030204"/>
            </a:endParaRPr>
          </a:p>
        </p:txBody>
      </p:sp>
      <p:pic>
        <p:nvPicPr>
          <p:cNvPr id="5" name="Picture 4" descr="A bar graph with text&#10;&#10;Description automatically generated"/>
          <p:cNvPicPr>
            <a:picLocks noChangeAspect="1"/>
          </p:cNvPicPr>
          <p:nvPr/>
        </p:nvPicPr>
        <p:blipFill>
          <a:blip r:embed="rId1"/>
          <a:stretch>
            <a:fillRect/>
          </a:stretch>
        </p:blipFill>
        <p:spPr>
          <a:xfrm>
            <a:off x="971910" y="2252172"/>
            <a:ext cx="5359878" cy="2856863"/>
          </a:xfrm>
          <a:prstGeom prst="rect">
            <a:avLst/>
          </a:prstGeom>
        </p:spPr>
      </p:pic>
      <p:pic>
        <p:nvPicPr>
          <p:cNvPr id="6" name="Picture 5" descr="A screenshot of a graph&#10;&#10;Description automatically generated"/>
          <p:cNvPicPr>
            <a:picLocks noChangeAspect="1"/>
          </p:cNvPicPr>
          <p:nvPr/>
        </p:nvPicPr>
        <p:blipFill>
          <a:blip r:embed="rId2"/>
          <a:stretch>
            <a:fillRect/>
          </a:stretch>
        </p:blipFill>
        <p:spPr>
          <a:xfrm>
            <a:off x="6691852" y="2248889"/>
            <a:ext cx="4904296" cy="2834675"/>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0111" y="639791"/>
            <a:ext cx="5035826"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a:solidFill>
                  <a:srgbClr val="042661"/>
                </a:solidFill>
                <a:latin typeface="Arial" panose="020B0604020202020204"/>
                <a:ea typeface="Microsoft JhengHei" panose="020B0604030504040204" charset="-120"/>
                <a:cs typeface="Arial" panose="020B0604020202020204"/>
              </a:rPr>
              <a:t>Confusion Matrix</a:t>
            </a:r>
            <a:r>
              <a:rPr lang="en-US" sz="3700" dirty="0">
                <a:solidFill>
                  <a:srgbClr val="0B49CB"/>
                </a:solidFill>
                <a:latin typeface="Microsoft JhengHei" panose="020B0604030504040204" charset="-120"/>
                <a:ea typeface="Microsoft JhengHei" panose="020B0604030504040204" charset="-120"/>
              </a:rPr>
              <a:t> </a:t>
            </a:r>
            <a:endParaRPr lang="en-US" dirty="0"/>
          </a:p>
          <a:p>
            <a:pPr algn="l"/>
            <a:endParaRPr lang="en-US" dirty="0">
              <a:ea typeface="Calibri" panose="020F0502020204030204"/>
              <a:cs typeface="Calibri" panose="020F0502020204030204"/>
            </a:endParaRPr>
          </a:p>
        </p:txBody>
      </p:sp>
      <p:pic>
        <p:nvPicPr>
          <p:cNvPr id="4" name="Picture 3" descr="A diagram of different colored squares&#10;&#10;Description automatically generated"/>
          <p:cNvPicPr>
            <a:picLocks noChangeAspect="1"/>
          </p:cNvPicPr>
          <p:nvPr/>
        </p:nvPicPr>
        <p:blipFill>
          <a:blip r:embed="rId1"/>
          <a:stretch>
            <a:fillRect/>
          </a:stretch>
        </p:blipFill>
        <p:spPr>
          <a:xfrm>
            <a:off x="540589" y="2032983"/>
            <a:ext cx="4626633" cy="3510901"/>
          </a:xfrm>
          <a:prstGeom prst="rect">
            <a:avLst/>
          </a:prstGeom>
        </p:spPr>
      </p:pic>
      <p:sp>
        <p:nvSpPr>
          <p:cNvPr id="5" name="TextBox 4"/>
          <p:cNvSpPr txBox="1"/>
          <p:nvPr/>
        </p:nvSpPr>
        <p:spPr>
          <a:xfrm>
            <a:off x="5416826" y="1523999"/>
            <a:ext cx="6175075"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latin typeface="Calibri" panose="020F0502020204030204"/>
                <a:ea typeface="Calibri" panose="020F0502020204030204"/>
                <a:cs typeface="Arial" panose="020B0604020202020204"/>
              </a:rPr>
              <a:t>• </a:t>
            </a:r>
            <a:r>
              <a:rPr lang="en-US" sz="2400" dirty="0">
                <a:solidFill>
                  <a:srgbClr val="042661"/>
                </a:solidFill>
                <a:latin typeface="Calibri" panose="020F0502020204030204"/>
                <a:ea typeface="Microsoft JhengHei" panose="020B0604030504040204" charset="-120"/>
                <a:cs typeface="Calibri" panose="020F0502020204030204"/>
              </a:rPr>
              <a:t>The model predicted 12 successful landings when the True label was successful (True Positive) and 3 unsuccessful landings when the True label was failure (True Negative). </a:t>
            </a:r>
            <a:endParaRPr lang="en-US" sz="2400">
              <a:solidFill>
                <a:srgbClr val="042661"/>
              </a:solidFill>
              <a:ea typeface="Calibri" panose="020F0502020204030204"/>
              <a:cs typeface="Calibri" panose="020F0502020204030204"/>
            </a:endParaRPr>
          </a:p>
          <a:p>
            <a:endParaRPr lang="en-US" sz="2400" dirty="0">
              <a:solidFill>
                <a:srgbClr val="042661"/>
              </a:solidFill>
              <a:latin typeface="Calibri" panose="020F0502020204030204"/>
              <a:ea typeface="Calibri" panose="020F0502020204030204"/>
              <a:cs typeface="Arial" panose="020B0604020202020204"/>
            </a:endParaRPr>
          </a:p>
          <a:p>
            <a:r>
              <a:rPr lang="en-US" sz="2400" dirty="0">
                <a:solidFill>
                  <a:srgbClr val="042661"/>
                </a:solidFill>
                <a:latin typeface="Calibri" panose="020F0502020204030204"/>
                <a:ea typeface="Calibri" panose="020F0502020204030204"/>
                <a:cs typeface="Arial" panose="020B0604020202020204"/>
              </a:rPr>
              <a:t>• </a:t>
            </a:r>
            <a:r>
              <a:rPr lang="en-US" sz="2400" dirty="0">
                <a:solidFill>
                  <a:srgbClr val="042661"/>
                </a:solidFill>
                <a:latin typeface="Calibri" panose="020F0502020204030204"/>
                <a:ea typeface="Microsoft JhengHei" panose="020B0604030504040204" charset="-120"/>
                <a:cs typeface="Calibri" panose="020F0502020204030204"/>
              </a:rPr>
              <a:t>The model also predicted 3 successful </a:t>
            </a:r>
            <a:endParaRPr lang="en-US" sz="2400">
              <a:solidFill>
                <a:srgbClr val="042661"/>
              </a:solidFill>
              <a:ea typeface="Calibri" panose="020F0502020204030204"/>
              <a:cs typeface="Calibri" panose="020F0502020204030204"/>
            </a:endParaRPr>
          </a:p>
          <a:p>
            <a:r>
              <a:rPr lang="en-US" sz="2400" dirty="0">
                <a:solidFill>
                  <a:srgbClr val="042661"/>
                </a:solidFill>
                <a:latin typeface="Calibri" panose="020F0502020204030204"/>
                <a:ea typeface="Microsoft JhengHei" panose="020B0604030504040204" charset="-120"/>
                <a:cs typeface="Calibri" panose="020F0502020204030204"/>
              </a:rPr>
              <a:t>landings when the True label was </a:t>
            </a:r>
            <a:endParaRPr lang="en-US" sz="2400">
              <a:solidFill>
                <a:srgbClr val="042661"/>
              </a:solidFill>
              <a:ea typeface="Calibri" panose="020F0502020204030204"/>
              <a:cs typeface="Calibri" panose="020F0502020204030204"/>
            </a:endParaRPr>
          </a:p>
          <a:p>
            <a:r>
              <a:rPr lang="en-US" sz="2400" dirty="0">
                <a:solidFill>
                  <a:srgbClr val="042661"/>
                </a:solidFill>
                <a:latin typeface="Calibri" panose="020F0502020204030204"/>
                <a:ea typeface="Microsoft JhengHei" panose="020B0604030504040204" charset="-120"/>
                <a:cs typeface="Calibri" panose="020F0502020204030204"/>
              </a:rPr>
              <a:t>unsuccessful landing (False Positive). </a:t>
            </a:r>
            <a:endParaRPr lang="en-US" sz="2400">
              <a:solidFill>
                <a:srgbClr val="042661"/>
              </a:solidFill>
              <a:ea typeface="Calibri" panose="020F0502020204030204"/>
              <a:cs typeface="Calibri" panose="020F0502020204030204"/>
            </a:endParaRPr>
          </a:p>
          <a:p>
            <a:endParaRPr lang="en-US" sz="2400" dirty="0">
              <a:solidFill>
                <a:srgbClr val="042661"/>
              </a:solidFill>
              <a:latin typeface="Calibri" panose="020F0502020204030204"/>
              <a:ea typeface="Calibri" panose="020F0502020204030204"/>
              <a:cs typeface="Arial" panose="020B0604020202020204"/>
            </a:endParaRPr>
          </a:p>
          <a:p>
            <a:r>
              <a:rPr lang="en-US" sz="2400" dirty="0">
                <a:solidFill>
                  <a:srgbClr val="042661"/>
                </a:solidFill>
                <a:latin typeface="Calibri" panose="020F0502020204030204"/>
                <a:ea typeface="Calibri" panose="020F0502020204030204"/>
                <a:cs typeface="Arial" panose="020B0604020202020204"/>
              </a:rPr>
              <a:t>• </a:t>
            </a:r>
            <a:r>
              <a:rPr lang="en-US" sz="2400" dirty="0">
                <a:solidFill>
                  <a:srgbClr val="042661"/>
                </a:solidFill>
                <a:latin typeface="Calibri" panose="020F0502020204030204"/>
                <a:ea typeface="Microsoft JhengHei" panose="020B0604030504040204" charset="-120"/>
                <a:cs typeface="Calibri" panose="020F0502020204030204"/>
              </a:rPr>
              <a:t>The model generally predicted successful </a:t>
            </a:r>
            <a:endParaRPr lang="en-US" sz="2400">
              <a:solidFill>
                <a:srgbClr val="042661"/>
              </a:solidFill>
              <a:ea typeface="Calibri" panose="020F0502020204030204"/>
              <a:cs typeface="Calibri" panose="020F0502020204030204"/>
            </a:endParaRPr>
          </a:p>
          <a:p>
            <a:r>
              <a:rPr lang="en-US" sz="2400" dirty="0">
                <a:solidFill>
                  <a:srgbClr val="042661"/>
                </a:solidFill>
                <a:latin typeface="Calibri" panose="020F0502020204030204"/>
                <a:ea typeface="Microsoft JhengHei" panose="020B0604030504040204" charset="-120"/>
                <a:cs typeface="Calibri" panose="020F0502020204030204"/>
              </a:rPr>
              <a:t>landings.</a:t>
            </a:r>
            <a:endParaRPr lang="en-US" sz="2400">
              <a:solidFill>
                <a:srgbClr val="042661"/>
              </a:solidFill>
              <a:latin typeface="Calibri" panose="020F0502020204030204"/>
              <a:ea typeface="Calibri" panose="020F0502020204030204"/>
              <a:cs typeface="Calibri" panose="020F0502020204030204"/>
            </a:endParaRPr>
          </a:p>
          <a:p>
            <a:pPr algn="l"/>
            <a:endParaRPr lang="en-US" dirty="0">
              <a:ea typeface="Calibri" panose="020F0502020204030204"/>
              <a:cs typeface="Calibri" panose="020F0502020204030204"/>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7621" y="648544"/>
            <a:ext cx="6211956"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latin typeface="Calibri" panose="020F0502020204030204"/>
                <a:ea typeface="Microsoft JhengHei" panose="020B0604030504040204" charset="-120"/>
                <a:cs typeface="Calibri" panose="020F0502020204030204"/>
              </a:rPr>
              <a:t>Conclusions</a:t>
            </a:r>
            <a:endParaRPr lang="en-US" sz="4000">
              <a:solidFill>
                <a:srgbClr val="042661"/>
              </a:solidFill>
              <a:latin typeface="Calibri" panose="020F0502020204030204"/>
              <a:ea typeface="Calibri" panose="020F0502020204030204"/>
              <a:cs typeface="Calibri" panose="020F0502020204030204"/>
            </a:endParaRPr>
          </a:p>
          <a:p>
            <a:pPr algn="l"/>
            <a:endParaRPr lang="en-US" dirty="0">
              <a:ea typeface="Calibri" panose="020F0502020204030204"/>
              <a:cs typeface="Calibri" panose="020F0502020204030204"/>
            </a:endParaRPr>
          </a:p>
        </p:txBody>
      </p:sp>
      <p:sp>
        <p:nvSpPr>
          <p:cNvPr id="4" name="TextBox 3"/>
          <p:cNvSpPr txBox="1"/>
          <p:nvPr/>
        </p:nvSpPr>
        <p:spPr>
          <a:xfrm>
            <a:off x="740746" y="1326154"/>
            <a:ext cx="993256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sz="2400" dirty="0">
                <a:solidFill>
                  <a:srgbClr val="042661"/>
                </a:solidFill>
                <a:ea typeface="Calibri" panose="020F0502020204030204"/>
                <a:cs typeface="Calibri" panose="020F0502020204030204"/>
              </a:rPr>
              <a:t>We can see the uptrend of success rate over the years.</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Calibri" panose="020F0502020204030204"/>
                <a:cs typeface="Calibri" panose="020F0502020204030204"/>
              </a:rPr>
              <a:t>The orbits like SSO, HEO, GEO and ES-L1 has most successful launches.</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Calibri" panose="020F0502020204030204"/>
                <a:cs typeface="Calibri" panose="020F0502020204030204"/>
              </a:rPr>
              <a:t>Relation between success rate and Payload mass shows that the probability of successful landing increases if we reduce the payload.</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Calibri" panose="020F0502020204030204"/>
                <a:cs typeface="Calibri" panose="020F0502020204030204"/>
              </a:rPr>
              <a:t>The maps show that the Launch sites are strategically placed near the Highways and coast for the transportation purpose, but also away from the cities for safety.</a:t>
            </a: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endParaRPr lang="en-US" sz="2400" dirty="0">
              <a:solidFill>
                <a:srgbClr val="042661"/>
              </a:solidFill>
              <a:ea typeface="Calibri" panose="020F0502020204030204"/>
              <a:cs typeface="Calibri" panose="020F0502020204030204"/>
            </a:endParaRPr>
          </a:p>
          <a:p>
            <a:pPr marL="285750" indent="-285750">
              <a:buFont typeface="Arial" panose="020B0604020202020204"/>
              <a:buChar char="•"/>
            </a:pPr>
            <a:r>
              <a:rPr lang="en-US" sz="2400" dirty="0">
                <a:solidFill>
                  <a:srgbClr val="042661"/>
                </a:solidFill>
                <a:ea typeface="Calibri" panose="020F0502020204030204"/>
                <a:cs typeface="Calibri" panose="020F0502020204030204"/>
              </a:rPr>
              <a:t>Decision tree classifier has highest (94%) accuracy. Therefore it will be the best predictive model.</a:t>
            </a:r>
            <a:r>
              <a:rPr lang="en-US" dirty="0">
                <a:ea typeface="Calibri" panose="020F0502020204030204"/>
                <a:cs typeface="Calibri" panose="020F0502020204030204"/>
              </a:rPr>
              <a:t> </a:t>
            </a:r>
            <a:endParaRPr lang="en-US" dirty="0">
              <a:ea typeface="Calibri" panose="020F0502020204030204"/>
              <a:cs typeface="Calibri" panose="020F0502020204030204"/>
            </a:endParaRPr>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6370" y="534775"/>
            <a:ext cx="601317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4000" dirty="0">
                <a:solidFill>
                  <a:srgbClr val="042661"/>
                </a:solidFill>
                <a:ea typeface="Calibri" panose="020F0502020204030204"/>
                <a:cs typeface="Calibri" panose="020F0502020204030204"/>
              </a:rPr>
              <a:t>Appendix</a:t>
            </a:r>
            <a:endParaRPr lang="en-US" sz="4000" dirty="0">
              <a:solidFill>
                <a:srgbClr val="042661"/>
              </a:solidFill>
              <a:ea typeface="Calibri" panose="020F0502020204030204"/>
              <a:cs typeface="Calibri" panose="020F0502020204030204"/>
            </a:endParaRPr>
          </a:p>
        </p:txBody>
      </p:sp>
      <p:sp>
        <p:nvSpPr>
          <p:cNvPr id="4" name="TextBox 3"/>
          <p:cNvSpPr txBox="1"/>
          <p:nvPr/>
        </p:nvSpPr>
        <p:spPr>
          <a:xfrm>
            <a:off x="794425" y="1621276"/>
            <a:ext cx="89818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42661"/>
                </a:solidFill>
                <a:ea typeface="Calibri" panose="020F0502020204030204"/>
                <a:cs typeface="Calibri" panose="020F0502020204030204"/>
              </a:rPr>
              <a:t>GitHub Repository</a:t>
            </a:r>
            <a:r>
              <a:rPr lang="en-US" sz="2400" dirty="0">
                <a:solidFill>
                  <a:srgbClr val="042661"/>
                </a:solidFill>
                <a:ea typeface="Calibri" panose="020F0502020204030204"/>
                <a:cs typeface="Calibri" panose="020F0502020204030204"/>
              </a:rPr>
              <a:t> : </a:t>
            </a:r>
            <a:r>
              <a:rPr lang="en-US" sz="2400" dirty="0">
                <a:solidFill>
                  <a:srgbClr val="042661"/>
                </a:solidFill>
                <a:ea typeface="+mn-lt"/>
                <a:cs typeface="+mn-lt"/>
                <a:hlinkClick r:id="rId1"/>
              </a:rPr>
              <a:t>https://github.com/Chirayu-spec/Redefining-the-Space-access-with-Data-Science.git</a:t>
            </a:r>
            <a:endParaRPr lang="en-US" sz="2400" dirty="0">
              <a:solidFill>
                <a:srgbClr val="042661"/>
              </a:solidFill>
              <a:ea typeface="Calibri" panose="020F0502020204030204"/>
              <a:cs typeface="Calibri" panose="020F0502020204030204"/>
            </a:endParaRPr>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62001" y="1141711"/>
            <a:ext cx="3234466" cy="3474364"/>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US" sz="3600">
                <a:solidFill>
                  <a:srgbClr val="042661"/>
                </a:solidFill>
                <a:latin typeface="+mj-lt"/>
                <a:ea typeface="+mj-ea"/>
                <a:cs typeface="+mj-cs"/>
              </a:rPr>
              <a:t>Thank you! </a:t>
            </a:r>
            <a:endParaRPr lang="en-US" sz="3600">
              <a:latin typeface="+mj-lt"/>
              <a:ea typeface="+mj-ea"/>
              <a:cs typeface="+mj-cs"/>
            </a:endParaRPr>
          </a:p>
        </p:txBody>
      </p:sp>
      <p:cxnSp>
        <p:nvCxnSpPr>
          <p:cNvPr id="20" name="Straight Connector 19"/>
          <p:cNvCxnSpPr>
            <a:cxnSpLocks noGrp="1" noRot="1" noChangeAspect="1" noMove="1" noResize="1" noEditPoints="1" noAdjustHandles="1" noChangeArrowheads="1" noChangeShapeType="1"/>
          </p:cNvCxnSpPr>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descr="A rocket taking off from a launch pad&#10;&#10;Description automatically generated"/>
          <p:cNvPicPr>
            <a:picLocks noChangeAspect="1"/>
          </p:cNvPicPr>
          <p:nvPr/>
        </p:nvPicPr>
        <p:blipFill rotWithShape="1">
          <a:blip r:embed="rId1"/>
          <a:srcRect l="2524" r="23732" b="-1"/>
          <a:stretch>
            <a:fillRect/>
          </a:stretch>
        </p:blipFill>
        <p:spPr>
          <a:xfrm>
            <a:off x="4615543" y="10"/>
            <a:ext cx="7576458" cy="6857990"/>
          </a:xfrm>
          <a:prstGeom prst="rect">
            <a:avLst/>
          </a:prstGeom>
        </p:spPr>
      </p:pic>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l="17865" t="440" r="11348" b="2"/>
          <a:stretch>
            <a:fillRect/>
          </a:stretch>
        </p:blipFill>
        <p:spPr>
          <a:xfrm>
            <a:off x="3523488" y="10"/>
            <a:ext cx="8668512" cy="6857990"/>
          </a:xfrm>
          <a:prstGeom prst="rect">
            <a:avLst/>
          </a:prstGeom>
        </p:spPr>
      </p:pic>
      <p:sp>
        <p:nvSpPr>
          <p:cNvPr id="7" name="TextBox 6"/>
          <p:cNvSpPr txBox="1"/>
          <p:nvPr/>
        </p:nvSpPr>
        <p:spPr>
          <a:xfrm>
            <a:off x="3528" y="90670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normAutofit/>
          </a:bodyPr>
          <a:lstStyle/>
          <a:p>
            <a:pPr>
              <a:lnSpc>
                <a:spcPct val="90000"/>
              </a:lnSpc>
              <a:spcBef>
                <a:spcPct val="0"/>
              </a:spcBef>
              <a:spcAft>
                <a:spcPts val="600"/>
              </a:spcAft>
            </a:pPr>
            <a:r>
              <a:rPr lang="en-US" sz="4800" dirty="0">
                <a:solidFill>
                  <a:srgbClr val="042661"/>
                </a:solidFill>
                <a:latin typeface="+mj-lt"/>
                <a:ea typeface="+mj-ea"/>
                <a:cs typeface="+mj-cs"/>
              </a:rPr>
              <a:t>Section 1:</a:t>
            </a:r>
            <a:endParaRPr lang="en-US" sz="4800" dirty="0">
              <a:solidFill>
                <a:srgbClr val="042661"/>
              </a:solidFill>
              <a:latin typeface="+mj-lt"/>
              <a:ea typeface="Calibri Light" panose="020F0302020204030204"/>
              <a:cs typeface="Calibri Light" panose="020F0302020204030204"/>
            </a:endParaRPr>
          </a:p>
          <a:p>
            <a:pPr>
              <a:lnSpc>
                <a:spcPct val="90000"/>
              </a:lnSpc>
              <a:spcBef>
                <a:spcPct val="0"/>
              </a:spcBef>
              <a:spcAft>
                <a:spcPts val="600"/>
              </a:spcAft>
            </a:pPr>
            <a:r>
              <a:rPr lang="en-US" sz="4800" dirty="0">
                <a:solidFill>
                  <a:srgbClr val="042661"/>
                </a:solidFill>
                <a:latin typeface="+mj-lt"/>
                <a:ea typeface="+mj-ea"/>
                <a:cs typeface="+mj-cs"/>
              </a:rPr>
              <a:t>Methodology</a:t>
            </a:r>
            <a:endParaRPr lang="en-US" sz="4800" dirty="0">
              <a:solidFill>
                <a:srgbClr val="042661"/>
              </a:solidFill>
              <a:latin typeface="+mj-lt"/>
              <a:ea typeface="Calibri Light" panose="020F0302020204030204"/>
              <a:cs typeface="Calibri Light" panose="020F0302020204030204"/>
            </a:endParaRPr>
          </a:p>
        </p:txBody>
      </p:sp>
      <p:sp>
        <p:nvSpPr>
          <p:cNvPr id="2" name="Slide Number Placeholder 1"/>
          <p:cNvSpPr>
            <a:spLocks noGrp="1"/>
          </p:cNvSpPr>
          <p:nvPr>
            <p:ph type="sldNum" sz="quarter" idx="12"/>
          </p:nvPr>
        </p:nvSpPr>
        <p:spPr/>
        <p:txBody>
          <a:bodyPr/>
          <a:lstStyle/>
          <a:p>
            <a:fld id="{48F63A3B-78C7-47BE-AE5E-E10140E04643}" type="slidenum">
              <a:rPr lang="en-US" dirty="0"/>
            </a:fld>
            <a:endParaRPr lang="en-US"/>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7621" y="611038"/>
            <a:ext cx="644324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Summary of methodology</a:t>
            </a:r>
            <a:endParaRPr lang="en-US" sz="4000" dirty="0">
              <a:solidFill>
                <a:srgbClr val="042661"/>
              </a:solidFill>
              <a:ea typeface="Calibri" panose="020F0502020204030204"/>
              <a:cs typeface="Calibri" panose="020F0502020204030204"/>
            </a:endParaRPr>
          </a:p>
        </p:txBody>
      </p:sp>
      <p:sp>
        <p:nvSpPr>
          <p:cNvPr id="4" name="TextBox 3"/>
          <p:cNvSpPr txBox="1"/>
          <p:nvPr/>
        </p:nvSpPr>
        <p:spPr>
          <a:xfrm>
            <a:off x="811695" y="1474304"/>
            <a:ext cx="10714882"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rgbClr val="374151"/>
                </a:solidFill>
                <a:ea typeface="+mn-lt"/>
                <a:cs typeface="+mn-lt"/>
              </a:rPr>
              <a:t>      </a:t>
            </a:r>
            <a:r>
              <a:rPr lang="en-US" sz="2800" dirty="0">
                <a:solidFill>
                  <a:srgbClr val="042661"/>
                </a:solidFill>
                <a:ea typeface="+mn-lt"/>
                <a:cs typeface="+mn-lt"/>
              </a:rPr>
              <a:t>      Data have been collected by two methods: From SpaceX REST API and from web scraping of Wikipedia page. Data wrangling was used for transforming and cleaning data.</a:t>
            </a:r>
            <a:endParaRPr lang="en-US">
              <a:solidFill>
                <a:srgbClr val="042661"/>
              </a:solidFill>
              <a:ea typeface="Calibri" panose="020F0502020204030204"/>
              <a:cs typeface="Calibri" panose="020F0502020204030204"/>
            </a:endParaRPr>
          </a:p>
          <a:p>
            <a:r>
              <a:rPr lang="en-US" sz="2800" dirty="0">
                <a:solidFill>
                  <a:srgbClr val="042661"/>
                </a:solidFill>
                <a:ea typeface="+mn-lt"/>
                <a:cs typeface="+mn-lt"/>
              </a:rPr>
              <a:t>            After cleaning data, exploratory data analysis (EDA) was performed using data visualization tools such as Python's Matplotlib and Seaborn libraries. SQL will be used for answering questions. Maps are drawn using Folium library for analyzing some other insights.</a:t>
            </a:r>
            <a:endParaRPr lang="en-US" sz="2800" dirty="0">
              <a:solidFill>
                <a:srgbClr val="042661"/>
              </a:solidFill>
              <a:ea typeface="+mn-lt"/>
              <a:cs typeface="+mn-lt"/>
            </a:endParaRPr>
          </a:p>
          <a:p>
            <a:r>
              <a:rPr lang="en-US" sz="2800" dirty="0">
                <a:solidFill>
                  <a:srgbClr val="042661"/>
                </a:solidFill>
                <a:ea typeface="+mn-lt"/>
                <a:cs typeface="+mn-lt"/>
              </a:rPr>
              <a:t>             Following this comprehensive analysis, predictive analysis will be conducted using various machine learning models, including Logistic Regression, Support Vector Machine (SVM), K-Nearest Neighbors (KNN), and Decision Trees.</a:t>
            </a:r>
            <a:endParaRPr lang="en-US" sz="2800" dirty="0">
              <a:solidFill>
                <a:srgbClr val="042661"/>
              </a:solidFill>
              <a:ea typeface="+mn-lt"/>
              <a:cs typeface="+mn-lt"/>
            </a:endParaRPr>
          </a:p>
          <a:p>
            <a:endParaRPr lang="en-US" dirty="0">
              <a:ea typeface="Calibri" panose="020F0502020204030204"/>
              <a:cs typeface="Calibri" panose="020F0502020204030204"/>
            </a:endParaRPr>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79099" y="626485"/>
            <a:ext cx="726331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Data Collection: SpaceX rest API</a:t>
            </a:r>
            <a:endParaRPr lang="en-US" sz="4000" dirty="0">
              <a:solidFill>
                <a:srgbClr val="042661"/>
              </a:solidFill>
              <a:ea typeface="Calibri" panose="020F0502020204030204"/>
              <a:cs typeface="Calibri" panose="020F0502020204030204"/>
            </a:endParaRPr>
          </a:p>
        </p:txBody>
      </p:sp>
      <p:sp>
        <p:nvSpPr>
          <p:cNvPr id="9" name="Rectangle 8"/>
          <p:cNvSpPr/>
          <p:nvPr/>
        </p:nvSpPr>
        <p:spPr>
          <a:xfrm>
            <a:off x="875488" y="1410510"/>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75487" y="2186887"/>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2.Ceate a </a:t>
            </a:r>
            <a:r>
              <a:rPr lang="en-US" sz="2400" err="1">
                <a:solidFill>
                  <a:srgbClr val="042661"/>
                </a:solidFill>
                <a:ea typeface="Calibri" panose="020F0502020204030204"/>
                <a:cs typeface="Calibri" panose="020F0502020204030204"/>
              </a:rPr>
              <a:t>dataframe</a:t>
            </a:r>
            <a:r>
              <a:rPr lang="en-US" sz="2400" dirty="0">
                <a:solidFill>
                  <a:srgbClr val="042661"/>
                </a:solidFill>
                <a:ea typeface="Calibri" panose="020F0502020204030204"/>
                <a:cs typeface="Calibri" panose="020F0502020204030204"/>
              </a:rPr>
              <a:t> which contains normalized JSON response.</a:t>
            </a:r>
            <a:endParaRPr lang="en-US" sz="2400" dirty="0">
              <a:solidFill>
                <a:srgbClr val="042661"/>
              </a:solidFill>
            </a:endParaRPr>
          </a:p>
        </p:txBody>
      </p:sp>
      <p:sp>
        <p:nvSpPr>
          <p:cNvPr id="11" name="Rectangle 10"/>
          <p:cNvSpPr/>
          <p:nvPr/>
        </p:nvSpPr>
        <p:spPr>
          <a:xfrm>
            <a:off x="875488" y="2934509"/>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3. remove unwanted columns using </a:t>
            </a:r>
            <a:r>
              <a:rPr lang="en-US" sz="2400" err="1">
                <a:solidFill>
                  <a:srgbClr val="042661"/>
                </a:solidFill>
                <a:ea typeface="Calibri" panose="020F0502020204030204"/>
                <a:cs typeface="Calibri" panose="020F0502020204030204"/>
              </a:rPr>
              <a:t>auxilary</a:t>
            </a:r>
            <a:r>
              <a:rPr lang="en-US" sz="2400" dirty="0">
                <a:solidFill>
                  <a:srgbClr val="042661"/>
                </a:solidFill>
                <a:ea typeface="Calibri" panose="020F0502020204030204"/>
                <a:cs typeface="Calibri" panose="020F0502020204030204"/>
              </a:rPr>
              <a:t> functions.</a:t>
            </a:r>
            <a:endParaRPr lang="en-US" sz="2400" dirty="0">
              <a:solidFill>
                <a:srgbClr val="042661"/>
              </a:solidFill>
              <a:ea typeface="Calibri" panose="020F0502020204030204"/>
              <a:cs typeface="Calibri" panose="020F0502020204030204"/>
            </a:endParaRPr>
          </a:p>
        </p:txBody>
      </p:sp>
      <p:sp>
        <p:nvSpPr>
          <p:cNvPr id="12" name="Rectangle 11"/>
          <p:cNvSpPr/>
          <p:nvPr/>
        </p:nvSpPr>
        <p:spPr>
          <a:xfrm>
            <a:off x="875487" y="3710886"/>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4.Filter the data such that it has only falcon 9 launches.</a:t>
            </a:r>
            <a:endParaRPr lang="en-US" sz="2400" dirty="0">
              <a:solidFill>
                <a:srgbClr val="042661"/>
              </a:solidFill>
              <a:ea typeface="Calibri" panose="020F0502020204030204"/>
              <a:cs typeface="Calibri" panose="020F0502020204030204"/>
            </a:endParaRPr>
          </a:p>
        </p:txBody>
      </p:sp>
      <p:sp>
        <p:nvSpPr>
          <p:cNvPr id="13" name="Rectangle 12"/>
          <p:cNvSpPr/>
          <p:nvPr/>
        </p:nvSpPr>
        <p:spPr>
          <a:xfrm>
            <a:off x="875488" y="4487264"/>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5. handle missing values.</a:t>
            </a:r>
            <a:endParaRPr lang="en-US" sz="2400" dirty="0">
              <a:solidFill>
                <a:srgbClr val="042661"/>
              </a:solidFill>
              <a:ea typeface="Calibri" panose="020F0502020204030204"/>
              <a:cs typeface="Calibri" panose="020F0502020204030204"/>
            </a:endParaRPr>
          </a:p>
        </p:txBody>
      </p:sp>
      <p:sp>
        <p:nvSpPr>
          <p:cNvPr id="14" name="Rectangle 13"/>
          <p:cNvSpPr/>
          <p:nvPr/>
        </p:nvSpPr>
        <p:spPr>
          <a:xfrm>
            <a:off x="875487" y="5249264"/>
            <a:ext cx="8338866" cy="632603"/>
          </a:xfrm>
          <a:prstGeom prst="rect">
            <a:avLst/>
          </a:prstGeom>
          <a:solidFill>
            <a:schemeClr val="accent5">
              <a:lumMod val="60000"/>
              <a:lumOff val="4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6. Export to CSV file</a:t>
            </a:r>
            <a:endParaRPr lang="en-US" sz="2400" dirty="0">
              <a:solidFill>
                <a:srgbClr val="042661"/>
              </a:solidFill>
              <a:ea typeface="Calibri" panose="020F0502020204030204"/>
              <a:cs typeface="Calibri" panose="020F0502020204030204"/>
            </a:endParaRPr>
          </a:p>
        </p:txBody>
      </p:sp>
      <p:sp>
        <p:nvSpPr>
          <p:cNvPr id="15" name="TextBox 14"/>
          <p:cNvSpPr txBox="1"/>
          <p:nvPr/>
        </p:nvSpPr>
        <p:spPr>
          <a:xfrm>
            <a:off x="972765" y="1540213"/>
            <a:ext cx="81617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ea typeface="Calibri" panose="020F0502020204030204"/>
                <a:cs typeface="Calibri" panose="020F0502020204030204"/>
              </a:rPr>
              <a:t>1.request and parse the SpaceX launch data using get request.</a:t>
            </a:r>
            <a:endParaRPr lang="en-US" sz="2400" dirty="0">
              <a:solidFill>
                <a:srgbClr val="042661"/>
              </a:solidFill>
              <a:ea typeface="Calibri" panose="020F0502020204030204"/>
              <a:cs typeface="Calibri" panose="020F0502020204030204"/>
            </a:endParaRPr>
          </a:p>
        </p:txBody>
      </p:sp>
      <p:sp>
        <p:nvSpPr>
          <p:cNvPr id="3" name="TextBox 2"/>
          <p:cNvSpPr txBox="1"/>
          <p:nvPr/>
        </p:nvSpPr>
        <p:spPr>
          <a:xfrm>
            <a:off x="924128" y="6047361"/>
            <a:ext cx="65337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1"/>
              </a:rPr>
              <a:t>1.data-collection-api.ipynb</a:t>
            </a:r>
            <a:endParaRPr lang="en-US" sz="2400" dirty="0">
              <a:solidFill>
                <a:srgbClr val="042661"/>
              </a:solidFill>
              <a:ea typeface="Calibri" panose="020F0502020204030204"/>
              <a:cs typeface="Calibri" panose="020F0502020204030204"/>
            </a:endParaRPr>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8752" y="626791"/>
            <a:ext cx="67622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Data collection: Web-scrapping</a:t>
            </a:r>
            <a:endParaRPr lang="en-US" sz="4000" dirty="0" err="1">
              <a:solidFill>
                <a:srgbClr val="042661"/>
              </a:solidFill>
            </a:endParaRPr>
          </a:p>
        </p:txBody>
      </p:sp>
      <p:sp>
        <p:nvSpPr>
          <p:cNvPr id="5" name="Rectangle 4"/>
          <p:cNvSpPr/>
          <p:nvPr/>
        </p:nvSpPr>
        <p:spPr>
          <a:xfrm>
            <a:off x="810638" y="1556425"/>
            <a:ext cx="6973018" cy="58947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042661"/>
                </a:solidFill>
                <a:ea typeface="Calibri" panose="020F0502020204030204"/>
                <a:cs typeface="Calibri" panose="020F0502020204030204"/>
              </a:rPr>
              <a:t>1.request the launch data from Wikipedia.</a:t>
            </a:r>
            <a:endParaRPr lang="en-US" sz="2400" dirty="0">
              <a:solidFill>
                <a:srgbClr val="042661"/>
              </a:solidFill>
              <a:ea typeface="Calibri" panose="020F0502020204030204"/>
              <a:cs typeface="Calibri" panose="020F0502020204030204"/>
            </a:endParaRPr>
          </a:p>
        </p:txBody>
      </p:sp>
      <p:sp>
        <p:nvSpPr>
          <p:cNvPr id="8" name="Rectangle 7"/>
          <p:cNvSpPr/>
          <p:nvPr/>
        </p:nvSpPr>
        <p:spPr>
          <a:xfrm>
            <a:off x="810637" y="2634726"/>
            <a:ext cx="6973018" cy="58947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2.Extract all columns from the HTML table header.</a:t>
            </a:r>
            <a:endParaRPr lang="en-US" sz="2400" dirty="0">
              <a:solidFill>
                <a:srgbClr val="042661"/>
              </a:solidFill>
              <a:ea typeface="Calibri" panose="020F0502020204030204"/>
              <a:cs typeface="Calibri" panose="020F0502020204030204"/>
            </a:endParaRPr>
          </a:p>
        </p:txBody>
      </p:sp>
      <p:sp>
        <p:nvSpPr>
          <p:cNvPr id="9" name="Rectangle 8"/>
          <p:cNvSpPr/>
          <p:nvPr/>
        </p:nvSpPr>
        <p:spPr>
          <a:xfrm>
            <a:off x="810638" y="3655519"/>
            <a:ext cx="6973018" cy="58947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3.create a Data frame by parsing the HTML tables.</a:t>
            </a:r>
            <a:endParaRPr lang="en-US" sz="2400" dirty="0">
              <a:solidFill>
                <a:srgbClr val="042661"/>
              </a:solidFill>
              <a:ea typeface="Calibri" panose="020F0502020204030204"/>
              <a:cs typeface="Calibri" panose="020F0502020204030204"/>
            </a:endParaRPr>
          </a:p>
        </p:txBody>
      </p:sp>
      <p:sp>
        <p:nvSpPr>
          <p:cNvPr id="10" name="Rectangle 9"/>
          <p:cNvSpPr/>
          <p:nvPr/>
        </p:nvSpPr>
        <p:spPr>
          <a:xfrm>
            <a:off x="810637" y="4748198"/>
            <a:ext cx="6973018" cy="58947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a:solidFill>
                  <a:srgbClr val="042661"/>
                </a:solidFill>
                <a:ea typeface="Calibri" panose="020F0502020204030204"/>
                <a:cs typeface="Calibri" panose="020F0502020204030204"/>
              </a:rPr>
              <a:t>4.Export to CSV file. </a:t>
            </a:r>
            <a:endParaRPr lang="en-US" sz="2400" dirty="0">
              <a:solidFill>
                <a:srgbClr val="042661"/>
              </a:solidFill>
              <a:ea typeface="Calibri" panose="020F0502020204030204"/>
              <a:cs typeface="Calibri" panose="020F0502020204030204"/>
            </a:endParaRPr>
          </a:p>
        </p:txBody>
      </p:sp>
      <p:sp>
        <p:nvSpPr>
          <p:cNvPr id="3" name="TextBox 2"/>
          <p:cNvSpPr txBox="1"/>
          <p:nvPr/>
        </p:nvSpPr>
        <p:spPr>
          <a:xfrm>
            <a:off x="805438" y="5723106"/>
            <a:ext cx="68742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1"/>
              </a:rPr>
              <a:t>2.webscraping.ipynb</a:t>
            </a:r>
            <a:endParaRPr lang="en-US" sz="2400">
              <a:solidFill>
                <a:srgbClr val="042661"/>
              </a:solidFill>
              <a:hlinkClick r:id="rId1"/>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2" name="Straight Arrow Connector 1"/>
          <p:cNvCxnSpPr/>
          <p:nvPr/>
        </p:nvCxnSpPr>
        <p:spPr>
          <a:xfrm flipV="1">
            <a:off x="736121" y="1212012"/>
            <a:ext cx="10403456" cy="34505"/>
          </a:xfrm>
          <a:prstGeom prst="straightConnector1">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3194" y="619144"/>
            <a:ext cx="60311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dirty="0">
                <a:solidFill>
                  <a:srgbClr val="042661"/>
                </a:solidFill>
                <a:ea typeface="Calibri" panose="020F0502020204030204"/>
                <a:cs typeface="Calibri" panose="020F0502020204030204"/>
              </a:rPr>
              <a:t>Data Wrangling</a:t>
            </a:r>
            <a:endParaRPr lang="en-US" sz="4000" dirty="0">
              <a:solidFill>
                <a:srgbClr val="042661"/>
              </a:solidFill>
              <a:ea typeface="Calibri" panose="020F0502020204030204"/>
              <a:cs typeface="Calibri" panose="020F0502020204030204"/>
            </a:endParaRPr>
          </a:p>
        </p:txBody>
      </p:sp>
      <p:sp>
        <p:nvSpPr>
          <p:cNvPr id="4" name="Rectangle 3"/>
          <p:cNvSpPr/>
          <p:nvPr/>
        </p:nvSpPr>
        <p:spPr>
          <a:xfrm>
            <a:off x="794425" y="1491574"/>
            <a:ext cx="6857999" cy="50320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cs typeface="Calibri" panose="020F0502020204030204"/>
              </a:rPr>
              <a:t>1.Count the number  of launches on each site.</a:t>
            </a:r>
            <a:endParaRPr lang="en-US" sz="2400" dirty="0">
              <a:solidFill>
                <a:srgbClr val="042661"/>
              </a:solidFill>
              <a:cs typeface="Calibri" panose="020F0502020204030204"/>
            </a:endParaRPr>
          </a:p>
        </p:txBody>
      </p:sp>
      <p:sp>
        <p:nvSpPr>
          <p:cNvPr id="7" name="Rectangle 6"/>
          <p:cNvSpPr/>
          <p:nvPr/>
        </p:nvSpPr>
        <p:spPr>
          <a:xfrm>
            <a:off x="794424" y="2311083"/>
            <a:ext cx="6857999" cy="50320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cs typeface="Calibri" panose="020F0502020204030204"/>
              </a:rPr>
              <a:t>2.Count the number and occurrence of each orbit.</a:t>
            </a:r>
            <a:endParaRPr lang="en-US" dirty="0"/>
          </a:p>
        </p:txBody>
      </p:sp>
      <p:sp>
        <p:nvSpPr>
          <p:cNvPr id="8" name="Rectangle 7"/>
          <p:cNvSpPr/>
          <p:nvPr/>
        </p:nvSpPr>
        <p:spPr>
          <a:xfrm>
            <a:off x="794424" y="3116215"/>
            <a:ext cx="6857999" cy="64698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3.count the number and occurrence of mission outcome per orbit type</a:t>
            </a:r>
            <a:endParaRPr lang="en-US" sz="2400" dirty="0">
              <a:solidFill>
                <a:srgbClr val="042661"/>
              </a:solidFill>
              <a:ea typeface="Calibri" panose="020F0502020204030204"/>
              <a:cs typeface="Calibri" panose="020F0502020204030204"/>
            </a:endParaRPr>
          </a:p>
        </p:txBody>
      </p:sp>
      <p:sp>
        <p:nvSpPr>
          <p:cNvPr id="9" name="Rectangle 8"/>
          <p:cNvSpPr/>
          <p:nvPr/>
        </p:nvSpPr>
        <p:spPr>
          <a:xfrm>
            <a:off x="794424" y="4036366"/>
            <a:ext cx="6857999" cy="64698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4.creating a landing outcome label from outcome column</a:t>
            </a:r>
            <a:endParaRPr lang="en-US" sz="2400" dirty="0">
              <a:solidFill>
                <a:srgbClr val="042661"/>
              </a:solidFill>
              <a:ea typeface="Calibri" panose="020F0502020204030204"/>
              <a:cs typeface="Calibri" panose="020F0502020204030204"/>
            </a:endParaRPr>
          </a:p>
        </p:txBody>
      </p:sp>
      <p:sp>
        <p:nvSpPr>
          <p:cNvPr id="10" name="Rectangle 9"/>
          <p:cNvSpPr/>
          <p:nvPr/>
        </p:nvSpPr>
        <p:spPr>
          <a:xfrm>
            <a:off x="794424" y="4970894"/>
            <a:ext cx="6857999" cy="503207"/>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rgbClr val="042661"/>
                </a:solidFill>
                <a:ea typeface="Calibri" panose="020F0502020204030204"/>
                <a:cs typeface="Calibri" panose="020F0502020204030204"/>
              </a:rPr>
              <a:t>5.Export to CSV.</a:t>
            </a:r>
            <a:endParaRPr lang="en-US" dirty="0">
              <a:solidFill>
                <a:srgbClr val="042661"/>
              </a:solidFill>
              <a:ea typeface="Calibri" panose="020F0502020204030204"/>
              <a:cs typeface="Calibri" panose="020F0502020204030204"/>
            </a:endParaRPr>
          </a:p>
        </p:txBody>
      </p:sp>
      <p:sp>
        <p:nvSpPr>
          <p:cNvPr id="5" name="TextBox 4"/>
          <p:cNvSpPr txBox="1"/>
          <p:nvPr/>
        </p:nvSpPr>
        <p:spPr>
          <a:xfrm>
            <a:off x="789225" y="5676608"/>
            <a:ext cx="50648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a:solidFill>
                  <a:srgbClr val="042661"/>
                </a:solidFill>
                <a:ea typeface="Calibri" panose="020F0502020204030204"/>
                <a:cs typeface="Calibri" panose="020F0502020204030204"/>
              </a:rPr>
              <a:t>GitHub URL : </a:t>
            </a:r>
            <a:r>
              <a:rPr lang="en-US" sz="2400" dirty="0">
                <a:solidFill>
                  <a:srgbClr val="042661"/>
                </a:solidFill>
                <a:ea typeface="+mn-lt"/>
                <a:cs typeface="+mn-lt"/>
                <a:hlinkClick r:id="rId1"/>
              </a:rPr>
              <a:t>3.data_wrangling.ipynb</a:t>
            </a:r>
            <a:endParaRPr lang="en-US" sz="2400">
              <a:solidFill>
                <a:srgbClr val="042661"/>
              </a:solidFill>
              <a:hlinkClick r:id="rId1"/>
            </a:endParaRPr>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11600</Words>
  <Application>WPS Presentation</Application>
  <PresentationFormat>Widescreen</PresentationFormat>
  <Paragraphs>448</Paragraphs>
  <Slides>46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Arial</vt:lpstr>
      <vt:lpstr>SimSun</vt:lpstr>
      <vt:lpstr>Wingdings</vt:lpstr>
      <vt:lpstr>Calibri Light</vt:lpstr>
      <vt:lpstr>Calibri</vt:lpstr>
      <vt:lpstr>Arial</vt:lpstr>
      <vt:lpstr>Microsoft YaHei</vt:lpstr>
      <vt:lpstr>Arial Unicode MS</vt:lpstr>
      <vt:lpstr>Microsoft JhengHei</vt:lpstr>
      <vt:lpstr>Calibri Light</vt:lpstr>
      <vt:lpstr>Calibri</vt:lpstr>
      <vt:lpstr>Office Theme</vt:lpstr>
      <vt:lpstr>Redefining the Space access with Data Science.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Chirayu Ahirrao</cp:lastModifiedBy>
  <cp:revision>2352</cp:revision>
  <dcterms:created xsi:type="dcterms:W3CDTF">2023-09-06T04:33:00Z</dcterms:created>
  <dcterms:modified xsi:type="dcterms:W3CDTF">2023-09-25T09:58:00Z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59C1B42BA27B4C39A218AB38856DF968_13</vt:lpwstr>
  </property>
  <property fmtid="{D5CDD505-2E9C-101B-9397-08002B2CF9AE}" pid="3" name="KSOProductBuildVer">
    <vt:lpwstr>2057-12.2.0.13215</vt:lpwstr>
  </property>
</Properties>
</file>