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58" r:id="rId5"/>
    <p:sldId id="259" r:id="rId6"/>
    <p:sldId id="260" r:id="rId7"/>
    <p:sldId id="278" r:id="rId8"/>
    <p:sldId id="262" r:id="rId9"/>
    <p:sldId id="279" r:id="rId10"/>
    <p:sldId id="265" r:id="rId11"/>
    <p:sldId id="267" r:id="rId12"/>
    <p:sldId id="268" r:id="rId13"/>
    <p:sldId id="280" r:id="rId14"/>
    <p:sldId id="277" r:id="rId15"/>
    <p:sldId id="284" r:id="rId16"/>
    <p:sldId id="285" r:id="rId17"/>
    <p:sldId id="288" r:id="rId18"/>
    <p:sldId id="272" r:id="rId19"/>
    <p:sldId id="281" r:id="rId20"/>
    <p:sldId id="282" r:id="rId21"/>
    <p:sldId id="286" r:id="rId22"/>
    <p:sldId id="287"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6E0ACC3-D518-4198-A9DC-306904F57FA5}" type="datetimeFigureOut">
              <a:rPr lang="en-IN" smtClean="0"/>
              <a:t>10-05-2022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103047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E0ACC3-D518-4198-A9DC-306904F57FA5}"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108086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E0ACC3-D518-4198-A9DC-306904F57FA5}"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4228314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E0ACC3-D518-4198-A9DC-306904F57FA5}"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1268702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0ACC3-D518-4198-A9DC-306904F57FA5}"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1532963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E0ACC3-D518-4198-A9DC-306904F57FA5}" type="datetimeFigureOut">
              <a:rPr lang="en-IN" smtClean="0"/>
              <a:t>10-05-2022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206686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E0ACC3-D518-4198-A9DC-306904F57FA5}" type="datetimeFigureOut">
              <a:rPr lang="en-IN" smtClean="0"/>
              <a:t>10-05-2022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3124064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E0ACC3-D518-4198-A9DC-306904F57FA5}"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3861007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E0ACC3-D518-4198-A9DC-306904F57FA5}"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248860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0ACC3-D518-4198-A9DC-306904F57FA5}"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232570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0ACC3-D518-4198-A9DC-306904F57FA5}" type="datetimeFigureOut">
              <a:rPr lang="en-IN" smtClean="0"/>
              <a:t>10-05-2022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18292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E0ACC3-D518-4198-A9DC-306904F57FA5}"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371117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0ACC3-D518-4198-A9DC-306904F57FA5}" type="datetimeFigureOut">
              <a:rPr lang="en-IN" smtClean="0"/>
              <a:t>10-05-2022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313849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0ACC3-D518-4198-A9DC-306904F57FA5}" type="datetimeFigureOut">
              <a:rPr lang="en-IN" smtClean="0"/>
              <a:t>10-05-2022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415064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0ACC3-D518-4198-A9DC-306904F57FA5}" type="datetimeFigureOut">
              <a:rPr lang="en-IN" smtClean="0"/>
              <a:t>10-05-2022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148908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E0ACC3-D518-4198-A9DC-306904F57FA5}"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4147123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E0ACC3-D518-4198-A9DC-306904F57FA5}" type="datetimeFigureOut">
              <a:rPr lang="en-IN" smtClean="0"/>
              <a:t>10-05-2022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D3789-751E-4E7E-9C3B-5B4EA5D4DA88}" type="slidenum">
              <a:rPr lang="en-IN" smtClean="0"/>
              <a:t>‹#›</a:t>
            </a:fld>
            <a:endParaRPr lang="en-IN"/>
          </a:p>
        </p:txBody>
      </p:sp>
    </p:spTree>
    <p:extLst>
      <p:ext uri="{BB962C8B-B14F-4D97-AF65-F5344CB8AC3E}">
        <p14:creationId xmlns:p14="http://schemas.microsoft.com/office/powerpoint/2010/main" val="146920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E0ACC3-D518-4198-A9DC-306904F57FA5}" type="datetimeFigureOut">
              <a:rPr lang="en-IN" smtClean="0"/>
              <a:t>10-05-2022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1D3789-751E-4E7E-9C3B-5B4EA5D4DA88}" type="slidenum">
              <a:rPr lang="en-IN" smtClean="0"/>
              <a:t>‹#›</a:t>
            </a:fld>
            <a:endParaRPr lang="en-IN"/>
          </a:p>
        </p:txBody>
      </p:sp>
    </p:spTree>
    <p:extLst>
      <p:ext uri="{BB962C8B-B14F-4D97-AF65-F5344CB8AC3E}">
        <p14:creationId xmlns:p14="http://schemas.microsoft.com/office/powerpoint/2010/main" val="3439048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42CC-6045-4100-B7BD-107B1D31C5E7}"/>
              </a:ext>
            </a:extLst>
          </p:cNvPr>
          <p:cNvSpPr>
            <a:spLocks noGrp="1"/>
          </p:cNvSpPr>
          <p:nvPr>
            <p:ph type="ctrTitle"/>
          </p:nvPr>
        </p:nvSpPr>
        <p:spPr>
          <a:xfrm>
            <a:off x="2024109" y="772357"/>
            <a:ext cx="7956503" cy="2325949"/>
          </a:xfrm>
        </p:spPr>
        <p:txBody>
          <a:bodyPr/>
          <a:lstStyle/>
          <a:p>
            <a:pPr algn="ct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MEDI-CAPS UNIVERSITY </a:t>
            </a: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VISUAL ASSISTANT FOR VISUALLY IMPAIRED INDIVIDUALS</a:t>
            </a: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MAJOR PROJECT</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4B22A4-2793-4A1E-AAF7-49B194D4FBCC}"/>
              </a:ext>
            </a:extLst>
          </p:cNvPr>
          <p:cNvSpPr>
            <a:spLocks noGrp="1"/>
          </p:cNvSpPr>
          <p:nvPr>
            <p:ph type="subTitle" idx="1"/>
          </p:nvPr>
        </p:nvSpPr>
        <p:spPr>
          <a:xfrm>
            <a:off x="1518083" y="3657600"/>
            <a:ext cx="8462530" cy="1981199"/>
          </a:xfrm>
        </p:spPr>
        <p:txBody>
          <a:bodyPr/>
          <a:lstStyle/>
          <a:p>
            <a:pPr algn="just"/>
            <a:r>
              <a:rPr lang="en-US" dirty="0">
                <a:latin typeface="Times New Roman" panose="02020603050405020304" pitchFamily="18" charset="0"/>
                <a:cs typeface="Times New Roman" panose="02020603050405020304" pitchFamily="18" charset="0"/>
              </a:rPr>
              <a:t>TEAM MEMBERS :</a:t>
            </a:r>
          </a:p>
          <a:p>
            <a:pPr algn="just"/>
            <a:r>
              <a:rPr lang="en-US" dirty="0">
                <a:latin typeface="Times New Roman" panose="02020603050405020304" pitchFamily="18" charset="0"/>
                <a:cs typeface="Times New Roman" panose="02020603050405020304" pitchFamily="18" charset="0"/>
              </a:rPr>
              <a:t>EN18CS301072  CHIRAYU YADAV</a:t>
            </a:r>
          </a:p>
          <a:p>
            <a:pPr algn="just"/>
            <a:r>
              <a:rPr lang="en-US" dirty="0">
                <a:latin typeface="Times New Roman" panose="02020603050405020304" pitchFamily="18" charset="0"/>
                <a:cs typeface="Times New Roman" panose="02020603050405020304" pitchFamily="18" charset="0"/>
              </a:rPr>
              <a:t>EN18CS301093   HANY JAGWANI</a:t>
            </a:r>
          </a:p>
          <a:p>
            <a:pPr algn="just"/>
            <a:r>
              <a:rPr lang="en-US" dirty="0">
                <a:latin typeface="Times New Roman" panose="02020603050405020304" pitchFamily="18" charset="0"/>
                <a:cs typeface="Times New Roman" panose="02020603050405020304" pitchFamily="18" charset="0"/>
              </a:rPr>
              <a:t>EN18CS301110  ISHIKA RAJAWAT</a:t>
            </a:r>
          </a:p>
          <a:p>
            <a:r>
              <a:rPr lang="en-US" dirty="0"/>
              <a:t>                                                                                </a:t>
            </a:r>
          </a:p>
          <a:p>
            <a:endParaRPr lang="en-IN" dirty="0"/>
          </a:p>
        </p:txBody>
      </p:sp>
    </p:spTree>
    <p:extLst>
      <p:ext uri="{BB962C8B-B14F-4D97-AF65-F5344CB8AC3E}">
        <p14:creationId xmlns:p14="http://schemas.microsoft.com/office/powerpoint/2010/main" val="106784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55A1-8B43-4EB9-942B-C605E15BA0BF}"/>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SCOPE OF THE PROPOSED WORK</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A5EFA-850D-46C9-AADF-289DA526BF93}"/>
              </a:ext>
            </a:extLst>
          </p:cNvPr>
          <p:cNvSpPr>
            <a:spLocks noGrp="1"/>
          </p:cNvSpPr>
          <p:nvPr>
            <p:ph idx="1"/>
          </p:nvPr>
        </p:nvSpPr>
        <p:spPr/>
        <p:txBody>
          <a:bodyPr>
            <a:normAutofit/>
          </a:bodyPr>
          <a:lstStyle/>
          <a:p>
            <a:pPr marL="400050" marR="95250" indent="-285750" algn="just" fontAlgn="base">
              <a:lnSpc>
                <a:spcPct val="115000"/>
              </a:lnSpc>
              <a:spcBef>
                <a:spcPts val="750"/>
              </a:spcBef>
              <a:spcAft>
                <a:spcPts val="75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t present, the application will detect objects and pronounce them only in the English language. It can be expanded and made available in most of the daily used languages thus people from all parts of the world can access the web without any issue. </a:t>
            </a:r>
          </a:p>
          <a:p>
            <a:pPr marL="400050" marR="95250" indent="-285750" algn="just" fontAlgn="base">
              <a:lnSpc>
                <a:spcPct val="115000"/>
              </a:lnSpc>
              <a:spcBef>
                <a:spcPts val="750"/>
              </a:spcBef>
              <a:spcAft>
                <a:spcPts val="75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web application can also be developed that would perform the same task without having to download the mobile application.</a:t>
            </a:r>
          </a:p>
        </p:txBody>
      </p:sp>
    </p:spTree>
    <p:extLst>
      <p:ext uri="{BB962C8B-B14F-4D97-AF65-F5344CB8AC3E}">
        <p14:creationId xmlns:p14="http://schemas.microsoft.com/office/powerpoint/2010/main" val="228143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9819-70DA-4325-8038-E7AE714B2843}"/>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FEASIBILITY STUDY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448B7C-0918-4554-8479-4EF2AD3145C5}"/>
              </a:ext>
            </a:extLst>
          </p:cNvPr>
          <p:cNvSpPr>
            <a:spLocks noGrp="1"/>
          </p:cNvSpPr>
          <p:nvPr>
            <p:ph idx="1"/>
          </p:nvPr>
        </p:nvSpPr>
        <p:spPr>
          <a:xfrm>
            <a:off x="1154954" y="2396971"/>
            <a:ext cx="8825659" cy="4154749"/>
          </a:xfrm>
        </p:spPr>
        <p:txBody>
          <a:bodyPr>
            <a:normAutofit/>
          </a:bodyPr>
          <a:lstStyle/>
          <a:p>
            <a:pPr algn="just"/>
            <a:r>
              <a:rPr lang="en-US" dirty="0">
                <a:latin typeface="Times New Roman" panose="02020603050405020304" pitchFamily="18" charset="0"/>
                <a:cs typeface="Times New Roman" panose="02020603050405020304" pitchFamily="18" charset="0"/>
              </a:rPr>
              <a:t>Technical Feasibility</a:t>
            </a:r>
            <a:r>
              <a:rPr lang="en-US" dirty="0"/>
              <a:t>: </a:t>
            </a:r>
            <a:r>
              <a:rPr lang="en-US" b="0" i="0" dirty="0">
                <a:solidFill>
                  <a:srgbClr val="000000"/>
                </a:solidFill>
                <a:effectLst/>
                <a:latin typeface="Times New Roman" panose="02020603050405020304" pitchFamily="18" charset="0"/>
                <a:cs typeface="Times New Roman" panose="02020603050405020304" pitchFamily="18" charset="0"/>
              </a:rPr>
              <a:t>It includes finding out technologies for the project, both hardware, and software. The mobile phone must have a working camera to capture the image and a working earpiece so that the user can listen to the instructions. Good internet connection is also a must on the mobile phone.</a:t>
            </a:r>
          </a:p>
          <a:p>
            <a:pPr algn="just"/>
            <a:r>
              <a:rPr lang="en-US" dirty="0">
                <a:solidFill>
                  <a:srgbClr val="000000"/>
                </a:solidFill>
                <a:latin typeface="Times New Roman" panose="02020603050405020304" pitchFamily="18" charset="0"/>
                <a:cs typeface="Times New Roman" panose="02020603050405020304" pitchFamily="18" charset="0"/>
              </a:rPr>
              <a:t>Operational Feasibility : </a:t>
            </a:r>
            <a:r>
              <a:rPr lang="en-US" b="0" i="0" dirty="0">
                <a:solidFill>
                  <a:srgbClr val="000000"/>
                </a:solidFill>
                <a:effectLst/>
                <a:latin typeface="Times New Roman" panose="02020603050405020304" pitchFamily="18" charset="0"/>
                <a:cs typeface="Times New Roman" panose="02020603050405020304" pitchFamily="18" charset="0"/>
              </a:rPr>
              <a:t>It is the ease and simplicity of operation of proposed system. System does not require any special skill set for users to operate it. In fact, it is designed to be used easily for visually impaired individual.</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This project is technically feasible with no external hardware requirements. Also it is simple in operation and does not cost training or repairs. Overall feasibility study of the project reveals that the goals of the proposed system are achievable.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26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E588-A263-427A-83F5-B603885E5CD1}"/>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USER REQUIREMENTS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9A5277-64A6-4DF2-B737-54C32FFCCD01}"/>
              </a:ext>
            </a:extLst>
          </p:cNvPr>
          <p:cNvSpPr>
            <a:spLocks noGrp="1"/>
          </p:cNvSpPr>
          <p:nvPr>
            <p:ph idx="1"/>
          </p:nvPr>
        </p:nvSpPr>
        <p:spPr>
          <a:xfrm>
            <a:off x="1154954" y="2603499"/>
            <a:ext cx="8825659" cy="3770667"/>
          </a:xfrm>
        </p:spPr>
        <p:txBody>
          <a:bodyPr>
            <a:norm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User need to click the photo of the surrounding.</a:t>
            </a:r>
            <a:endParaRPr lang="en-IN" dirty="0"/>
          </a:p>
        </p:txBody>
      </p:sp>
    </p:spTree>
    <p:extLst>
      <p:ext uri="{BB962C8B-B14F-4D97-AF65-F5344CB8AC3E}">
        <p14:creationId xmlns:p14="http://schemas.microsoft.com/office/powerpoint/2010/main" val="350295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7FD3-474E-454C-A0C1-BC933500B62F}"/>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SOFTWARE REQUIREMENTS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8C1820-A305-4CA7-ACE4-8ADE738A7D6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Python</a:t>
            </a:r>
          </a:p>
          <a:p>
            <a:r>
              <a:rPr lang="en-US" dirty="0">
                <a:latin typeface="Times New Roman" panose="02020603050405020304" pitchFamily="18" charset="0"/>
                <a:cs typeface="Times New Roman" panose="02020603050405020304" pitchFamily="18" charset="0"/>
              </a:rPr>
              <a:t>Dart</a:t>
            </a:r>
          </a:p>
          <a:p>
            <a:r>
              <a:rPr lang="en-US" dirty="0">
                <a:latin typeface="Times New Roman" panose="02020603050405020304" pitchFamily="18" charset="0"/>
                <a:cs typeface="Times New Roman" panose="02020603050405020304" pitchFamily="18" charset="0"/>
              </a:rPr>
              <a:t>Flutter</a:t>
            </a:r>
          </a:p>
          <a:p>
            <a:r>
              <a:rPr lang="en-US" dirty="0">
                <a:latin typeface="Times New Roman" panose="02020603050405020304" pitchFamily="18" charset="0"/>
                <a:cs typeface="Times New Roman" panose="02020603050405020304" pitchFamily="18" charset="0"/>
              </a:rPr>
              <a:t>Flask</a:t>
            </a:r>
          </a:p>
          <a:p>
            <a:r>
              <a:rPr lang="en-US" dirty="0">
                <a:latin typeface="Times New Roman" panose="02020603050405020304" pitchFamily="18" charset="0"/>
                <a:cs typeface="Times New Roman" panose="02020603050405020304" pitchFamily="18" charset="0"/>
              </a:rPr>
              <a:t>CV2</a:t>
            </a:r>
          </a:p>
          <a:p>
            <a:r>
              <a:rPr lang="en-US" dirty="0" err="1">
                <a:latin typeface="Times New Roman" panose="02020603050405020304" pitchFamily="18" charset="0"/>
                <a:cs typeface="Times New Roman" panose="02020603050405020304" pitchFamily="18" charset="0"/>
              </a:rPr>
              <a:t>Ngrok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24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7BA4-9B98-409E-A99F-CBABBE1025FD}"/>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HARDWARE REQUIREMENTS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235409-EE18-48BF-AA2B-7E534CC74E82}"/>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Memory(RAM) : </a:t>
            </a:r>
            <a:r>
              <a:rPr lang="en-US" dirty="0">
                <a:latin typeface="Times New Roman" panose="02020603050405020304" pitchFamily="18" charset="0"/>
                <a:cs typeface="Times New Roman" panose="02020603050405020304" pitchFamily="18" charset="0"/>
              </a:rPr>
              <a:t>Minimum 1GB: Recommended 4GB or more</a:t>
            </a: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Minimum 100mb space required.</a:t>
            </a:r>
          </a:p>
          <a:p>
            <a:pPr algn="just"/>
            <a:r>
              <a:rPr lang="en-IN" dirty="0">
                <a:latin typeface="Times New Roman" panose="02020603050405020304" pitchFamily="18" charset="0"/>
                <a:cs typeface="Times New Roman" panose="02020603050405020304" pitchFamily="18" charset="0"/>
              </a:rPr>
              <a:t>High resolution camera , earpiece/speaker.</a:t>
            </a:r>
          </a:p>
        </p:txBody>
      </p:sp>
    </p:spTree>
    <p:extLst>
      <p:ext uri="{BB962C8B-B14F-4D97-AF65-F5344CB8AC3E}">
        <p14:creationId xmlns:p14="http://schemas.microsoft.com/office/powerpoint/2010/main" val="82261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0060-3AFE-B369-969E-4A0E2BDEE0A8}"/>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USE CASE DIAGRAM</a:t>
            </a: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24E6C3A-EAD9-6E23-F7E8-BA0C4C3CCC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3440" y="2403475"/>
            <a:ext cx="3069432" cy="3616325"/>
          </a:xfrm>
          <a:prstGeom prst="rect">
            <a:avLst/>
          </a:prstGeom>
          <a:noFill/>
          <a:ln>
            <a:noFill/>
          </a:ln>
        </p:spPr>
      </p:pic>
    </p:spTree>
    <p:extLst>
      <p:ext uri="{BB962C8B-B14F-4D97-AF65-F5344CB8AC3E}">
        <p14:creationId xmlns:p14="http://schemas.microsoft.com/office/powerpoint/2010/main" val="104610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5D28-0E7E-007C-BAD2-D9FAEAD25BFD}"/>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ACTIVITY DIAGRAM </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8564C6D-EB9C-8BF4-D45F-73EF2D998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565" y="2603500"/>
            <a:ext cx="2933759" cy="3750166"/>
          </a:xfrm>
        </p:spPr>
      </p:pic>
    </p:spTree>
    <p:extLst>
      <p:ext uri="{BB962C8B-B14F-4D97-AF65-F5344CB8AC3E}">
        <p14:creationId xmlns:p14="http://schemas.microsoft.com/office/powerpoint/2010/main" val="107004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4196-1951-8D7A-87C7-DC40E27CBEAA}"/>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SEQUENCE DIAGRAM</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A0C2475-4646-ECB6-50DF-BF324F05D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5" y="2603500"/>
            <a:ext cx="8960006" cy="3416300"/>
          </a:xfrm>
        </p:spPr>
      </p:pic>
    </p:spTree>
    <p:extLst>
      <p:ext uri="{BB962C8B-B14F-4D97-AF65-F5344CB8AC3E}">
        <p14:creationId xmlns:p14="http://schemas.microsoft.com/office/powerpoint/2010/main" val="2132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A947-97CF-4EE1-A38A-9DA021E8664F}"/>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LIMITATIONS OF WORK</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6C693-B0A5-4FCA-9BCE-D8938A491EDA}"/>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cannot recognize text such as signboards.</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can only identify basic objects such as cars, humans, etc.</a:t>
            </a:r>
          </a:p>
          <a:p>
            <a:pPr marL="114300" indent="0" algn="just" fontAlgn="base">
              <a:lnSpc>
                <a:spcPct val="115000"/>
              </a:lnSpc>
              <a:spcAft>
                <a:spcPts val="800"/>
              </a:spcAft>
              <a:buNone/>
            </a:pPr>
            <a:endParaRPr lang="en-IN" dirty="0"/>
          </a:p>
        </p:txBody>
      </p:sp>
    </p:spTree>
    <p:extLst>
      <p:ext uri="{BB962C8B-B14F-4D97-AF65-F5344CB8AC3E}">
        <p14:creationId xmlns:p14="http://schemas.microsoft.com/office/powerpoint/2010/main" val="1694458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CBC1-C13C-49AE-8FB6-5F0E1F971061}"/>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FUNCTIONAL REQUIREMENTS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37F064-A00D-4711-BC36-D0A76AD3DD91}"/>
              </a:ext>
            </a:extLst>
          </p:cNvPr>
          <p:cNvSpPr>
            <a:spLocks noGrp="1"/>
          </p:cNvSpPr>
          <p:nvPr>
            <p:ph idx="1"/>
          </p:nvPr>
        </p:nvSpPr>
        <p:spPr/>
        <p:txBody>
          <a:bodyPr/>
          <a:lstStyle/>
          <a:p>
            <a:pPr lvl="0">
              <a:lnSpc>
                <a:spcPct val="107000"/>
              </a:lnSpc>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Capture the image.</a:t>
            </a:r>
          </a:p>
          <a:p>
            <a:pPr lvl="0">
              <a:lnSpc>
                <a:spcPct val="107000"/>
              </a:lnSpc>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Objects detected by the system will be pronounced to user via earpiece.</a:t>
            </a:r>
          </a:p>
          <a:p>
            <a:pPr marL="0" indent="0">
              <a:buNone/>
            </a:pPr>
            <a:endParaRPr lang="en-IN" dirty="0"/>
          </a:p>
        </p:txBody>
      </p:sp>
    </p:spTree>
    <p:extLst>
      <p:ext uri="{BB962C8B-B14F-4D97-AF65-F5344CB8AC3E}">
        <p14:creationId xmlns:p14="http://schemas.microsoft.com/office/powerpoint/2010/main" val="208841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7375-9000-416F-A2D9-BBD2731912CB}"/>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37929B-13B2-4F57-AC33-F00DF3FCDF37}"/>
              </a:ext>
            </a:extLst>
          </p:cNvPr>
          <p:cNvSpPr>
            <a:spLocks noGrp="1"/>
          </p:cNvSpPr>
          <p:nvPr>
            <p:ph idx="1"/>
          </p:nvPr>
        </p:nvSpPr>
        <p:spPr/>
        <p:txBody>
          <a:bodyPr>
            <a:noAutofit/>
          </a:bodyPr>
          <a:lstStyle/>
          <a:p>
            <a:pPr algn="just"/>
            <a:r>
              <a:rPr lang="en-US" sz="1800" dirty="0">
                <a:solidFill>
                  <a:srgbClr val="00000A"/>
                </a:solidFill>
                <a:effectLst/>
                <a:latin typeface="Times New Roman" panose="02020603050405020304" pitchFamily="18" charset="0"/>
                <a:ea typeface="Droid Sans Fallback"/>
              </a:rPr>
              <a:t>One of the primary goals of image-based learning is to understand and differentiate among various scenic descriptions of common objects of interest. This task can be subdivided into a number of subtasks – bounding box creation, object localization, attribute determination, and relationship establishment. The images of various objects can be broadly classified into Iconic and Scenic Views. The Iconic approach assumes the presence of a single object with clear boundaries and separation edges. But, the iconic view is too simple to accommodate real-life situations, wherein images are seldom iconic but involves a large number of intertwined objects in a small space. In order to detect objects of interest, image segmentation and context mining should be applied to filter out points of interest. Most of the existing systems perform well under these iconic views but achieve lower accuracy in scenic instances.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974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15A1-0E54-4209-9277-833A1BE8DD7B}"/>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NON-FUNCTIONAL REQUIREMENTS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4D3725-5763-4B96-AE0B-BD10DF450B3E}"/>
              </a:ext>
            </a:extLst>
          </p:cNvPr>
          <p:cNvSpPr>
            <a:spLocks noGrp="1"/>
          </p:cNvSpPr>
          <p:nvPr>
            <p:ph idx="1"/>
          </p:nvPr>
        </p:nvSpPr>
        <p:spPr/>
        <p:txBody>
          <a:bodyPr/>
          <a:lstStyle/>
          <a:p>
            <a:pPr lvl="0">
              <a:buFont typeface="Wingdings" panose="05000000000000000000" pitchFamily="2" charset="2"/>
              <a:buChar char="Ø"/>
            </a:pPr>
            <a:r>
              <a:rPr lang="en-IN" sz="1800" b="1" dirty="0">
                <a:solidFill>
                  <a:srgbClr val="000000"/>
                </a:solidFill>
                <a:effectLst/>
                <a:latin typeface="Times New Roman" panose="02020603050405020304" pitchFamily="18" charset="0"/>
                <a:ea typeface="Calibri" panose="020F0502020204030204" pitchFamily="34" charset="0"/>
              </a:rPr>
              <a:t>Portability and compatibility:</a:t>
            </a:r>
            <a:r>
              <a:rPr lang="en-IN" sz="1800" dirty="0">
                <a:solidFill>
                  <a:srgbClr val="000000"/>
                </a:solidFill>
                <a:effectLst/>
                <a:latin typeface="Times New Roman" panose="02020603050405020304" pitchFamily="18" charset="0"/>
                <a:ea typeface="Calibri" panose="020F0502020204030204" pitchFamily="34" charset="0"/>
              </a:rPr>
              <a:t> The software can only work on android. </a:t>
            </a:r>
          </a:p>
          <a:p>
            <a:pPr lvl="0">
              <a:buFont typeface="Wingdings" panose="05000000000000000000" pitchFamily="2" charset="2"/>
              <a:buChar char="Ø"/>
            </a:pPr>
            <a:r>
              <a:rPr lang="en-IN" sz="1800" b="1" dirty="0">
                <a:solidFill>
                  <a:srgbClr val="000000"/>
                </a:solidFill>
                <a:effectLst/>
                <a:latin typeface="Times New Roman" panose="02020603050405020304" pitchFamily="18" charset="0"/>
                <a:ea typeface="Calibri" panose="020F0502020204030204" pitchFamily="34" charset="0"/>
              </a:rPr>
              <a:t>Security:</a:t>
            </a:r>
            <a:r>
              <a:rPr lang="en-IN" sz="1800" dirty="0">
                <a:solidFill>
                  <a:srgbClr val="000000"/>
                </a:solidFill>
                <a:effectLst/>
                <a:latin typeface="Times New Roman" panose="02020603050405020304" pitchFamily="18" charset="0"/>
                <a:ea typeface="Calibri" panose="020F0502020204030204" pitchFamily="34" charset="0"/>
              </a:rPr>
              <a:t> No authorization required.</a:t>
            </a:r>
          </a:p>
          <a:p>
            <a:pPr lvl="0">
              <a:buFont typeface="Wingdings" panose="05000000000000000000" pitchFamily="2" charset="2"/>
              <a:buChar char="Ø"/>
            </a:pPr>
            <a:r>
              <a:rPr lang="en-IN" sz="1800" b="1" dirty="0">
                <a:solidFill>
                  <a:srgbClr val="000000"/>
                </a:solidFill>
                <a:effectLst/>
                <a:latin typeface="Times New Roman" panose="02020603050405020304" pitchFamily="18" charset="0"/>
                <a:ea typeface="Calibri" panose="020F0502020204030204" pitchFamily="34" charset="0"/>
              </a:rPr>
              <a:t>Performance: </a:t>
            </a:r>
            <a:r>
              <a:rPr lang="en-IN" sz="1800" dirty="0">
                <a:solidFill>
                  <a:srgbClr val="000000"/>
                </a:solidFill>
                <a:effectLst/>
                <a:latin typeface="Times New Roman" panose="02020603050405020304" pitchFamily="18" charset="0"/>
                <a:ea typeface="Calibri" panose="020F0502020204030204" pitchFamily="34" charset="0"/>
              </a:rPr>
              <a:t>The system should respond within 5 seconds.</a:t>
            </a:r>
            <a:r>
              <a:rPr lang="en-IN" sz="1800" b="1"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lvl="0">
              <a:spcAft>
                <a:spcPts val="125"/>
              </a:spcAft>
              <a:buFont typeface="Wingdings" panose="05000000000000000000" pitchFamily="2" charset="2"/>
              <a:buChar char="Ø"/>
            </a:pPr>
            <a:r>
              <a:rPr lang="en-IN" sz="1800" b="1" dirty="0">
                <a:solidFill>
                  <a:srgbClr val="000009"/>
                </a:solidFill>
                <a:effectLst/>
                <a:latin typeface="Times New Roman" panose="02020603050405020304" pitchFamily="18" charset="0"/>
                <a:ea typeface="Calibri" panose="020F0502020204030204" pitchFamily="34" charset="0"/>
              </a:rPr>
              <a:t>Availability: </a:t>
            </a:r>
            <a:r>
              <a:rPr lang="en-IN" sz="1800" dirty="0">
                <a:solidFill>
                  <a:srgbClr val="000009"/>
                </a:solidFill>
                <a:effectLst/>
                <a:latin typeface="Times New Roman" panose="02020603050405020304" pitchFamily="18" charset="0"/>
                <a:ea typeface="Calibri" panose="020F0502020204030204" pitchFamily="34" charset="0"/>
              </a:rPr>
              <a:t>Our system can be accessed 24*7 with a good internet connection. </a:t>
            </a:r>
            <a:endParaRPr lang="en-IN" sz="1800" dirty="0">
              <a:solidFill>
                <a:srgbClr val="000000"/>
              </a:solidFill>
              <a:effectLst/>
              <a:latin typeface="Times New Roman" panose="02020603050405020304" pitchFamily="18" charset="0"/>
              <a:ea typeface="Calibri" panose="020F0502020204030204" pitchFamily="34" charset="0"/>
            </a:endParaRPr>
          </a:p>
          <a:p>
            <a:pPr lvl="0">
              <a:buFont typeface="Wingdings" panose="05000000000000000000" pitchFamily="2" charset="2"/>
              <a:buChar char="Ø"/>
            </a:pPr>
            <a:r>
              <a:rPr lang="en-IN" sz="1800" b="1" dirty="0">
                <a:solidFill>
                  <a:srgbClr val="000009"/>
                </a:solidFill>
                <a:effectLst/>
                <a:latin typeface="Times New Roman" panose="02020603050405020304" pitchFamily="18" charset="0"/>
                <a:ea typeface="Calibri" panose="020F0502020204030204" pitchFamily="34" charset="0"/>
              </a:rPr>
              <a:t>Usability: </a:t>
            </a:r>
            <a:r>
              <a:rPr lang="en-IN" sz="1800" dirty="0">
                <a:solidFill>
                  <a:srgbClr val="000009"/>
                </a:solidFill>
                <a:effectLst/>
                <a:latin typeface="Times New Roman" panose="02020603050405020304" pitchFamily="18" charset="0"/>
                <a:ea typeface="Calibri" panose="020F0502020204030204" pitchFamily="34" charset="0"/>
              </a:rPr>
              <a:t>The system should have a User-friendly interface. </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319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E32D-7A79-FF6A-B242-1C8BB6CA8DC5}"/>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RESULT AND DISCUSSIONS</a:t>
            </a:r>
            <a:endParaRPr lang="en-IN" sz="2800" dirty="0">
              <a:latin typeface="Times New Roman" panose="02020603050405020304" pitchFamily="18" charset="0"/>
              <a:cs typeface="Times New Roman" panose="02020603050405020304" pitchFamily="18" charset="0"/>
            </a:endParaRPr>
          </a:p>
        </p:txBody>
      </p:sp>
      <p:pic>
        <p:nvPicPr>
          <p:cNvPr id="4" name="image11.png">
            <a:extLst>
              <a:ext uri="{FF2B5EF4-FFF2-40B4-BE49-F238E27FC236}">
                <a16:creationId xmlns:a16="http://schemas.microsoft.com/office/drawing/2014/main" id="{5243D358-C49A-DD12-CA8E-8512A9391EAE}"/>
              </a:ext>
            </a:extLst>
          </p:cNvPr>
          <p:cNvPicPr>
            <a:picLocks noGrp="1" noChangeAspect="1"/>
          </p:cNvPicPr>
          <p:nvPr>
            <p:ph idx="1"/>
          </p:nvPr>
        </p:nvPicPr>
        <p:blipFill>
          <a:blip r:embed="rId2" cstate="print"/>
          <a:stretch>
            <a:fillRect/>
          </a:stretch>
        </p:blipFill>
        <p:spPr>
          <a:xfrm>
            <a:off x="904974" y="2612927"/>
            <a:ext cx="2036189" cy="3416300"/>
          </a:xfrm>
          <a:prstGeom prst="rect">
            <a:avLst/>
          </a:prstGeom>
        </p:spPr>
      </p:pic>
      <p:pic>
        <p:nvPicPr>
          <p:cNvPr id="5" name="image12.jpeg">
            <a:extLst>
              <a:ext uri="{FF2B5EF4-FFF2-40B4-BE49-F238E27FC236}">
                <a16:creationId xmlns:a16="http://schemas.microsoft.com/office/drawing/2014/main" id="{983DE106-3572-48C3-ED1D-D0A16C2E911D}"/>
              </a:ext>
            </a:extLst>
          </p:cNvPr>
          <p:cNvPicPr>
            <a:picLocks noChangeAspect="1"/>
          </p:cNvPicPr>
          <p:nvPr/>
        </p:nvPicPr>
        <p:blipFill>
          <a:blip r:embed="rId3" cstate="print"/>
          <a:stretch>
            <a:fillRect/>
          </a:stretch>
        </p:blipFill>
        <p:spPr>
          <a:xfrm>
            <a:off x="3506771" y="2612927"/>
            <a:ext cx="2403835" cy="3416300"/>
          </a:xfrm>
          <a:prstGeom prst="rect">
            <a:avLst/>
          </a:prstGeom>
        </p:spPr>
      </p:pic>
      <p:pic>
        <p:nvPicPr>
          <p:cNvPr id="6" name="image10.png">
            <a:extLst>
              <a:ext uri="{FF2B5EF4-FFF2-40B4-BE49-F238E27FC236}">
                <a16:creationId xmlns:a16="http://schemas.microsoft.com/office/drawing/2014/main" id="{73D3ABE2-2C30-3679-ABEE-7C7602DD86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3630" y="2612927"/>
            <a:ext cx="4124645" cy="3416300"/>
          </a:xfrm>
          <a:prstGeom prst="rect">
            <a:avLst/>
          </a:prstGeom>
        </p:spPr>
      </p:pic>
    </p:spTree>
    <p:extLst>
      <p:ext uri="{BB962C8B-B14F-4D97-AF65-F5344CB8AC3E}">
        <p14:creationId xmlns:p14="http://schemas.microsoft.com/office/powerpoint/2010/main" val="248564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1534-CF8F-EBAA-8103-E9A1C88CE041}"/>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RESULT AND DISCUSSIONS</a:t>
            </a:r>
            <a:endParaRPr lang="en-IN" sz="2800" dirty="0"/>
          </a:p>
        </p:txBody>
      </p:sp>
      <p:sp>
        <p:nvSpPr>
          <p:cNvPr id="3" name="Content Placeholder 2">
            <a:extLst>
              <a:ext uri="{FF2B5EF4-FFF2-40B4-BE49-F238E27FC236}">
                <a16:creationId xmlns:a16="http://schemas.microsoft.com/office/drawing/2014/main" id="{926E326A-831E-745D-500F-ED49BFDEAAE8}"/>
              </a:ext>
            </a:extLst>
          </p:cNvPr>
          <p:cNvSpPr>
            <a:spLocks noGrp="1"/>
          </p:cNvSpPr>
          <p:nvPr>
            <p:ph idx="1"/>
          </p:nvPr>
        </p:nvSpPr>
        <p:spPr/>
        <p:txBody>
          <a:bodyPr/>
          <a:lstStyle/>
          <a:p>
            <a:r>
              <a:rPr lang="en-US" sz="1800" dirty="0">
                <a:solidFill>
                  <a:srgbClr val="00000A"/>
                </a:solidFill>
                <a:effectLst/>
                <a:latin typeface="Times New Roman" panose="02020603050405020304" pitchFamily="18" charset="0"/>
                <a:ea typeface="Droid Sans Fallback"/>
              </a:rPr>
              <a:t>The </a:t>
            </a:r>
            <a:r>
              <a:rPr lang="en-US" sz="1800" dirty="0" err="1">
                <a:solidFill>
                  <a:srgbClr val="00000A"/>
                </a:solidFill>
                <a:effectLst/>
                <a:latin typeface="Times New Roman" panose="02020603050405020304" pitchFamily="18" charset="0"/>
                <a:ea typeface="Droid Sans Fallback"/>
              </a:rPr>
              <a:t>url</a:t>
            </a:r>
            <a:r>
              <a:rPr lang="en-US" sz="1800" dirty="0">
                <a:solidFill>
                  <a:srgbClr val="00000A"/>
                </a:solidFill>
                <a:effectLst/>
                <a:latin typeface="Times New Roman" panose="02020603050405020304" pitchFamily="18" charset="0"/>
                <a:ea typeface="Droid Sans Fallback"/>
              </a:rPr>
              <a:t> displayed on the terminal window is entered in the mobile application. After  setting the </a:t>
            </a:r>
            <a:r>
              <a:rPr lang="en-US" sz="1800" dirty="0" err="1">
                <a:solidFill>
                  <a:srgbClr val="00000A"/>
                </a:solidFill>
                <a:effectLst/>
                <a:latin typeface="Times New Roman" panose="02020603050405020304" pitchFamily="18" charset="0"/>
                <a:ea typeface="Droid Sans Fallback"/>
              </a:rPr>
              <a:t>url</a:t>
            </a:r>
            <a:r>
              <a:rPr lang="en-US" sz="1800" dirty="0">
                <a:solidFill>
                  <a:srgbClr val="00000A"/>
                </a:solidFill>
                <a:effectLst/>
                <a:latin typeface="Times New Roman" panose="02020603050405020304" pitchFamily="18" charset="0"/>
                <a:ea typeface="Droid Sans Fallback"/>
              </a:rPr>
              <a:t> a picture is clicked. The name of the items will be heard aloud and will also be displayed on the terminal window along with its position. It can be seen in the figure below.</a:t>
            </a:r>
            <a:endParaRPr lang="en-IN" sz="1800" dirty="0">
              <a:solidFill>
                <a:srgbClr val="00000A"/>
              </a:solidFill>
              <a:effectLst/>
              <a:latin typeface="Calibri" panose="020F0502020204030204" pitchFamily="34" charset="0"/>
              <a:ea typeface="Droid Sans Fallback"/>
            </a:endParaRPr>
          </a:p>
          <a:p>
            <a:endParaRPr lang="en-IN" dirty="0"/>
          </a:p>
        </p:txBody>
      </p:sp>
    </p:spTree>
    <p:extLst>
      <p:ext uri="{BB962C8B-B14F-4D97-AF65-F5344CB8AC3E}">
        <p14:creationId xmlns:p14="http://schemas.microsoft.com/office/powerpoint/2010/main" val="278235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1F9D-F73A-42CF-AFD8-43AE5A9782EB}"/>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F1E625-FB57-4106-B3F6-AEDDA29E9FF5}"/>
              </a:ext>
            </a:extLst>
          </p:cNvPr>
          <p:cNvSpPr>
            <a:spLocks noGrp="1"/>
          </p:cNvSpPr>
          <p:nvPr>
            <p:ph idx="1"/>
          </p:nvPr>
        </p:nvSpPr>
        <p:spPr>
          <a:xfrm>
            <a:off x="1154954" y="2603500"/>
            <a:ext cx="8825659" cy="3646380"/>
          </a:xfrm>
        </p:spPr>
        <p:txBody>
          <a:bodyPr>
            <a:normAutofit/>
          </a:bodyPr>
          <a:lstStyle/>
          <a:p>
            <a:pPr marL="114300" indent="0" algn="just">
              <a:lnSpc>
                <a:spcPct val="115000"/>
              </a:lnSpc>
              <a:spcAft>
                <a:spcPts val="800"/>
              </a:spcAft>
              <a:buNone/>
            </a:pPr>
            <a:r>
              <a:rPr lang="en-IN" dirty="0">
                <a:latin typeface="Times New Roman" panose="02020603050405020304" pitchFamily="18" charset="0"/>
                <a:cs typeface="Times New Roman" panose="02020603050405020304" pitchFamily="18" charset="0"/>
              </a:rPr>
              <a:t>[1] Redmon, Joseph, et al. ”You only look once: Unified, real-time object detection.” Proceedings of the IEEE conference on computer vision and pattern recognition. 2016. </a:t>
            </a:r>
          </a:p>
          <a:p>
            <a:pPr marL="114300" indent="0" algn="just">
              <a:lnSpc>
                <a:spcPct val="115000"/>
              </a:lnSpc>
              <a:spcAft>
                <a:spcPts val="800"/>
              </a:spcAft>
              <a:buNone/>
            </a:pPr>
            <a:r>
              <a:rPr lang="en-IN" dirty="0">
                <a:latin typeface="Times New Roman" panose="02020603050405020304" pitchFamily="18" charset="0"/>
                <a:cs typeface="Times New Roman" panose="02020603050405020304" pitchFamily="18" charset="0"/>
              </a:rPr>
              <a:t>[2] Perez-</a:t>
            </a:r>
            <a:r>
              <a:rPr lang="en-IN" dirty="0" err="1">
                <a:latin typeface="Times New Roman" panose="02020603050405020304" pitchFamily="18" charset="0"/>
                <a:cs typeface="Times New Roman" panose="02020603050405020304" pitchFamily="18" charset="0"/>
              </a:rPr>
              <a:t>Rua</a:t>
            </a:r>
            <a:r>
              <a:rPr lang="en-IN" dirty="0">
                <a:latin typeface="Times New Roman" panose="02020603050405020304" pitchFamily="18" charset="0"/>
                <a:cs typeface="Times New Roman" panose="02020603050405020304" pitchFamily="18" charset="0"/>
              </a:rPr>
              <a:t>, Juan-Manuel, et al. ”Incremental few-shot object detection.” Proceedings of the IEEE/CVF Conference on Computer Vision and Pattern Recognition. 2020. </a:t>
            </a:r>
          </a:p>
          <a:p>
            <a:pPr marL="114300" indent="0" algn="just">
              <a:lnSpc>
                <a:spcPct val="115000"/>
              </a:lnSpc>
              <a:spcAft>
                <a:spcPts val="800"/>
              </a:spcAft>
              <a:buNone/>
            </a:pPr>
            <a:r>
              <a:rPr lang="en-IN" dirty="0">
                <a:latin typeface="Times New Roman" panose="02020603050405020304" pitchFamily="18" charset="0"/>
                <a:cs typeface="Times New Roman" panose="02020603050405020304" pitchFamily="18" charset="0"/>
              </a:rPr>
              <a:t>[3] Lin, Tsung-Yi, et al. ”Microsoft coco: Common objects in context.” European conference on computer vision. Springer, Cham, 2014.</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15000"/>
              </a:lnSpc>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24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0740-650E-21DF-21A6-FA07E841F1DB}"/>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6DE316-A75F-61BE-53D1-04110C4889C5}"/>
              </a:ext>
            </a:extLst>
          </p:cNvPr>
          <p:cNvSpPr>
            <a:spLocks noGrp="1"/>
          </p:cNvSpPr>
          <p:nvPr>
            <p:ph idx="1"/>
          </p:nvPr>
        </p:nvSpPr>
        <p:spPr/>
        <p:txBody>
          <a:bodyPr/>
          <a:lstStyle/>
          <a:p>
            <a:pPr algn="just"/>
            <a:r>
              <a:rPr lang="en-US" sz="1800" dirty="0">
                <a:solidFill>
                  <a:srgbClr val="00000A"/>
                </a:solidFill>
                <a:effectLst/>
                <a:latin typeface="Times New Roman" panose="02020603050405020304" pitchFamily="18" charset="0"/>
                <a:ea typeface="Droid Sans Fallback"/>
              </a:rPr>
              <a:t>Globally, the number of people of all ages visually impaired is estimated to be 285 million, of whom 39 million are blind. Although technology has grown leaps and bounds, the accessibility, especially that of the internet for differently-abled people is still far-fetched. These individuals have trouble running rudimentary daily errands due to low visual capacity. We aim to utilize the hearing capacity of these individuals to provide them with Real-Time scenic descriptions using object detection and scene labeling.</a:t>
            </a:r>
            <a:endParaRPr lang="en-IN" sz="1800" dirty="0">
              <a:solidFill>
                <a:srgbClr val="00000A"/>
              </a:solidFill>
              <a:effectLst/>
              <a:latin typeface="Calibri" panose="020F0502020204030204" pitchFamily="34" charset="0"/>
              <a:ea typeface="Droid Sans Fallback"/>
            </a:endParaRPr>
          </a:p>
          <a:p>
            <a:endParaRPr lang="en-IN" dirty="0"/>
          </a:p>
        </p:txBody>
      </p:sp>
    </p:spTree>
    <p:extLst>
      <p:ext uri="{BB962C8B-B14F-4D97-AF65-F5344CB8AC3E}">
        <p14:creationId xmlns:p14="http://schemas.microsoft.com/office/powerpoint/2010/main" val="257419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472C-2B22-41B4-8808-407B09C9A393}"/>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ECC795-F3B6-40F5-8D4E-D6B6990AAD73}"/>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aim to develop a utility for visually-impaired individuals using an objection detection model and IoT.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propose to install the camera on the walking cane of a blind individual so that objects in front could be detected.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aim to use an Object detection model to detect the objects and the response will be pronounced to the individual from the mobile app via an earpiece.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66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E283-2F9E-4D26-82C6-37D06BDBEDA4}"/>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OBJECTIVES OF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C8DE8E-5972-4416-91CC-D5DD6B7D47E8}"/>
              </a:ext>
            </a:extLst>
          </p:cNvPr>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 a model that identifies general objects from an image.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 a mobile application that captures an image and relays the scenic description from the app via the earpiece.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Build an intermediate link between the app and model that helps in generating queries and reading out responses.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94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EA91-62B2-4397-B190-2B2EC4D01DD0}"/>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RELATED WORK</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232309-5DD2-47B2-92D5-858715134DED}"/>
              </a:ext>
            </a:extLst>
          </p:cNvPr>
          <p:cNvSpPr>
            <a:spLocks noGrp="1"/>
          </p:cNvSpPr>
          <p:nvPr>
            <p:ph idx="1"/>
          </p:nvPr>
        </p:nvSpPr>
        <p:spPr>
          <a:xfrm>
            <a:off x="1154954" y="2370338"/>
            <a:ext cx="8825659" cy="3932808"/>
          </a:xfrm>
        </p:spPr>
        <p:txBody>
          <a:bodyPr>
            <a:normAutofit/>
          </a:bodyPr>
          <a:lstStyle/>
          <a:p>
            <a:pPr algn="just" fontAlgn="base">
              <a:lnSpc>
                <a:spcPct val="115000"/>
              </a:lnSpc>
              <a:buFont typeface="Wingdings" panose="05000000000000000000" pitchFamily="2" charset="2"/>
              <a:buChar char="Ø"/>
            </a:pPr>
            <a:r>
              <a:rPr lang="en-IN" b="0" dirty="0">
                <a:solidFill>
                  <a:srgbClr val="000000"/>
                </a:solidFill>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Only Look Once : Unified, Real-Time Object Detection (Joseph Redmon, Santosh </a:t>
            </a:r>
            <a:r>
              <a:rPr lang="en-US" dirty="0" err="1">
                <a:latin typeface="Times New Roman" panose="02020603050405020304" pitchFamily="18" charset="0"/>
                <a:cs typeface="Times New Roman" panose="02020603050405020304" pitchFamily="18" charset="0"/>
              </a:rPr>
              <a:t>Divalla</a:t>
            </a:r>
            <a:r>
              <a:rPr lang="en-US" dirty="0">
                <a:latin typeface="Times New Roman" panose="02020603050405020304" pitchFamily="18" charset="0"/>
                <a:cs typeface="Times New Roman" panose="02020603050405020304" pitchFamily="18" charset="0"/>
              </a:rPr>
              <a:t>, Ross </a:t>
            </a:r>
            <a:r>
              <a:rPr lang="en-US" dirty="0" err="1">
                <a:latin typeface="Times New Roman" panose="02020603050405020304" pitchFamily="18" charset="0"/>
                <a:cs typeface="Times New Roman" panose="02020603050405020304" pitchFamily="18" charset="0"/>
              </a:rPr>
              <a:t>Girshick</a:t>
            </a:r>
            <a:r>
              <a:rPr lang="en-US" dirty="0">
                <a:latin typeface="Times New Roman" panose="02020603050405020304" pitchFamily="18" charset="0"/>
                <a:cs typeface="Times New Roman" panose="02020603050405020304" pitchFamily="18" charset="0"/>
              </a:rPr>
              <a:t>,) [1] This paper presents YOLO as a new approach to object detection</a:t>
            </a:r>
            <a:r>
              <a:rPr lang="en-US" dirty="0"/>
              <a:t>. </a:t>
            </a:r>
            <a:r>
              <a:rPr lang="en-US" dirty="0">
                <a:solidFill>
                  <a:srgbClr val="333333"/>
                </a:solidFill>
                <a:latin typeface="Times New Roman" panose="02020603050405020304" pitchFamily="18" charset="0"/>
                <a:cs typeface="Times New Roman" panose="02020603050405020304" pitchFamily="18" charset="0"/>
              </a:rPr>
              <a:t>They have </a:t>
            </a:r>
            <a:r>
              <a:rPr lang="en-US" b="0" i="0" dirty="0">
                <a:solidFill>
                  <a:srgbClr val="333333"/>
                </a:solidFill>
                <a:effectLst/>
                <a:latin typeface="Times New Roman" panose="02020603050405020304" pitchFamily="18" charset="0"/>
                <a:cs typeface="Times New Roman" panose="02020603050405020304" pitchFamily="18" charset="0"/>
              </a:rPr>
              <a:t>framed object detection as a regression problem to spatially separated bounding boxes and associated class probabilities.</a:t>
            </a:r>
            <a:r>
              <a:rPr lang="en-US" b="0" i="0" dirty="0">
                <a:solidFill>
                  <a:srgbClr val="333333"/>
                </a:solidFill>
                <a:effectLst/>
                <a:latin typeface="Arial" panose="020B0604020202020204" pitchFamily="34" charset="0"/>
              </a:rPr>
              <a:t> </a:t>
            </a:r>
            <a:r>
              <a:rPr lang="en-US" b="0" i="0" dirty="0">
                <a:solidFill>
                  <a:srgbClr val="333333"/>
                </a:solidFill>
                <a:effectLst/>
                <a:latin typeface="Times New Roman" panose="02020603050405020304" pitchFamily="18" charset="0"/>
                <a:cs typeface="Times New Roman" panose="02020603050405020304" pitchFamily="18" charset="0"/>
              </a:rPr>
              <a:t>Fast YOLO, processes an astounding 155 frames per second while still achieving double the </a:t>
            </a:r>
            <a:r>
              <a:rPr lang="en-US" b="0" i="0" dirty="0" err="1">
                <a:solidFill>
                  <a:srgbClr val="333333"/>
                </a:solidFill>
                <a:effectLst/>
                <a:latin typeface="Times New Roman" panose="02020603050405020304" pitchFamily="18" charset="0"/>
                <a:cs typeface="Times New Roman" panose="02020603050405020304" pitchFamily="18" charset="0"/>
              </a:rPr>
              <a:t>mAP</a:t>
            </a:r>
            <a:r>
              <a:rPr lang="en-US" b="0" i="0" dirty="0">
                <a:solidFill>
                  <a:srgbClr val="333333"/>
                </a:solidFill>
                <a:effectLst/>
                <a:latin typeface="Times New Roman" panose="02020603050405020304" pitchFamily="18" charset="0"/>
                <a:cs typeface="Times New Roman" panose="02020603050405020304" pitchFamily="18" charset="0"/>
              </a:rPr>
              <a:t> of other real-time detectors. Compared to state-of-the-art detection systems, YOLO makes more localization errors but is less likely to predict false positives on background. Finally, YOLO learns very general representations of objects. It outperforms other detection methods, including DPM and R-CNN, when generalizing from natural images to other domains like artwork.</a:t>
            </a:r>
            <a:endParaRPr lang="en-IN" b="1" i="0" dirty="0">
              <a:solidFill>
                <a:srgbClr val="333333"/>
              </a:solidFill>
              <a:latin typeface="Times New Roman" panose="02020603050405020304" pitchFamily="18" charset="0"/>
              <a:cs typeface="Times New Roman" panose="02020603050405020304" pitchFamily="18" charset="0"/>
            </a:endParaRPr>
          </a:p>
          <a:p>
            <a:pPr algn="just" fontAlgn="base">
              <a:lnSpc>
                <a:spcPct val="115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Incremental Few-Shot Object Detection (Juan-Manuel, Perez-</a:t>
            </a:r>
            <a:r>
              <a:rPr lang="en-IN" dirty="0" err="1">
                <a:latin typeface="Times New Roman" panose="02020603050405020304" pitchFamily="18" charset="0"/>
                <a:cs typeface="Times New Roman" panose="02020603050405020304" pitchFamily="18" charset="0"/>
              </a:rPr>
              <a:t>Rua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Xiatian</a:t>
            </a:r>
            <a:r>
              <a:rPr lang="en-IN" dirty="0">
                <a:latin typeface="Times New Roman" panose="02020603050405020304" pitchFamily="18" charset="0"/>
                <a:cs typeface="Times New Roman" panose="02020603050405020304" pitchFamily="18" charset="0"/>
              </a:rPr>
              <a:t> Zhu, Timothy </a:t>
            </a:r>
            <a:r>
              <a:rPr lang="en-IN" dirty="0" err="1">
                <a:latin typeface="Times New Roman" panose="02020603050405020304" pitchFamily="18" charset="0"/>
                <a:cs typeface="Times New Roman" panose="02020603050405020304" pitchFamily="18" charset="0"/>
              </a:rPr>
              <a:t>Hospedales</a:t>
            </a:r>
            <a:r>
              <a:rPr lang="en-IN" dirty="0">
                <a:latin typeface="Times New Roman" panose="02020603050405020304" pitchFamily="18" charset="0"/>
                <a:cs typeface="Times New Roman" panose="02020603050405020304" pitchFamily="18" charset="0"/>
              </a:rPr>
              <a:t>, Tao Xiang) [2]</a:t>
            </a:r>
            <a:r>
              <a:rPr lang="en-US" dirty="0"/>
              <a:t> </a:t>
            </a:r>
            <a:r>
              <a:rPr lang="en-US" dirty="0">
                <a:latin typeface="Times New Roman" panose="02020603050405020304" pitchFamily="18" charset="0"/>
                <a:cs typeface="Times New Roman" panose="02020603050405020304" pitchFamily="18" charset="0"/>
              </a:rPr>
              <a:t>Despite the success of deep convolutional neural networks</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05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9414-8267-4AB5-AA92-5FD0C17739B9}"/>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RELATED WORK</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A6254F-CCE6-4C45-AA3C-EE599E1BDE92}"/>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(CNNs) in object detection, for almost all the current models a lengthy process of numerous iterations in a batch is used to train them .Here in the current setting, all the target classes with a large number of training samples interpreted with training data are familiar and for training purposes all the training images are </a:t>
            </a:r>
            <a:r>
              <a:rPr lang="en-US" dirty="0" err="1">
                <a:latin typeface="Times New Roman" panose="02020603050405020304" pitchFamily="18" charset="0"/>
                <a:cs typeface="Times New Roman" panose="02020603050405020304" pitchFamily="18" charset="0"/>
              </a:rPr>
              <a:t>used.The</a:t>
            </a:r>
            <a:r>
              <a:rPr lang="en-US" dirty="0">
                <a:latin typeface="Times New Roman" panose="02020603050405020304" pitchFamily="18" charset="0"/>
                <a:cs typeface="Times New Roman" panose="02020603050405020304" pitchFamily="18" charset="0"/>
              </a:rPr>
              <a:t> potential for these methods to accommodate new classes online and grow is restricted severely by the interpretation cost and training complexity.</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Microsoft COCO: Common Objects in Context(Tsung-Yi Lin, Michael Maire, Serge </a:t>
            </a:r>
            <a:r>
              <a:rPr lang="en-IN" dirty="0" err="1">
                <a:latin typeface="Times New Roman" panose="02020603050405020304" pitchFamily="18" charset="0"/>
                <a:cs typeface="Times New Roman" panose="02020603050405020304" pitchFamily="18" charset="0"/>
              </a:rPr>
              <a:t>Belongie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Lubomir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Bourdev</a:t>
            </a:r>
            <a:r>
              <a:rPr lang="en-IN" dirty="0">
                <a:latin typeface="Times New Roman" panose="02020603050405020304" pitchFamily="18" charset="0"/>
                <a:cs typeface="Times New Roman" panose="02020603050405020304" pitchFamily="18" charset="0"/>
              </a:rPr>
              <a:t>, Ross </a:t>
            </a:r>
            <a:r>
              <a:rPr lang="en-IN" dirty="0" err="1">
                <a:latin typeface="Times New Roman" panose="02020603050405020304" pitchFamily="18" charset="0"/>
                <a:cs typeface="Times New Roman" panose="02020603050405020304" pitchFamily="18" charset="0"/>
              </a:rPr>
              <a:t>Girshick</a:t>
            </a:r>
            <a:r>
              <a:rPr lang="en-IN" dirty="0">
                <a:latin typeface="Times New Roman" panose="02020603050405020304" pitchFamily="18" charset="0"/>
                <a:cs typeface="Times New Roman" panose="02020603050405020304" pitchFamily="18" charset="0"/>
              </a:rPr>
              <a:t>, James Hays, Pietro </a:t>
            </a:r>
            <a:r>
              <a:rPr lang="en-IN" dirty="0" err="1">
                <a:latin typeface="Times New Roman" panose="02020603050405020304" pitchFamily="18" charset="0"/>
                <a:cs typeface="Times New Roman" panose="02020603050405020304" pitchFamily="18" charset="0"/>
              </a:rPr>
              <a:t>Perona</a:t>
            </a:r>
            <a:r>
              <a:rPr lang="en-IN" dirty="0">
                <a:latin typeface="Times New Roman" panose="02020603050405020304" pitchFamily="18" charset="0"/>
                <a:cs typeface="Times New Roman" panose="02020603050405020304" pitchFamily="18" charset="0"/>
              </a:rPr>
              <a:t>, Deva Ramanan, C. Lawrence </a:t>
            </a:r>
            <a:r>
              <a:rPr lang="en-IN" dirty="0" err="1">
                <a:latin typeface="Times New Roman" panose="02020603050405020304" pitchFamily="18" charset="0"/>
                <a:cs typeface="Times New Roman" panose="02020603050405020304" pitchFamily="18" charset="0"/>
              </a:rPr>
              <a:t>Zitnik</a:t>
            </a:r>
            <a:r>
              <a:rPr lang="en-IN" dirty="0">
                <a:latin typeface="Times New Roman" panose="02020603050405020304" pitchFamily="18" charset="0"/>
                <a:cs typeface="Times New Roman" panose="02020603050405020304" pitchFamily="18" charset="0"/>
              </a:rPr>
              <a:t>, Piotr Dollar [3] </a:t>
            </a:r>
            <a:r>
              <a:rPr lang="en-US" dirty="0">
                <a:latin typeface="Times New Roman" panose="02020603050405020304" pitchFamily="18" charset="0"/>
                <a:cs typeface="Times New Roman" panose="02020603050405020304" pitchFamily="18" charset="0"/>
              </a:rPr>
              <a:t>This paper has been written as a guide to the novel COCO Dataset created for Object detection and classification.</a:t>
            </a:r>
            <a:r>
              <a:rPr lang="en-US" dirty="0"/>
              <a:t> </a:t>
            </a:r>
            <a:r>
              <a:rPr lang="en-US" dirty="0">
                <a:latin typeface="Times New Roman" panose="02020603050405020304" pitchFamily="18" charset="0"/>
                <a:cs typeface="Times New Roman" panose="02020603050405020304" pitchFamily="18" charset="0"/>
              </a:rPr>
              <a:t>It mainly focuses on the non-iconic or scenic views of images, pointing out the difficulties encountered when detecting scenic views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47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6DA5-D7BD-44C5-A9E0-718EB9529EFD}"/>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PROPOSED METHOD</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306B8-75EC-469D-859E-6F3D0DA6A694}"/>
              </a:ext>
            </a:extLst>
          </p:cNvPr>
          <p:cNvSpPr>
            <a:spLocks noGrp="1"/>
          </p:cNvSpPr>
          <p:nvPr>
            <p:ph idx="1"/>
          </p:nvPr>
        </p:nvSpPr>
        <p:spPr>
          <a:xfrm>
            <a:off x="1154954" y="2337847"/>
            <a:ext cx="9271091" cy="4520153"/>
          </a:xfrm>
        </p:spPr>
        <p:txBody>
          <a:bodyPr>
            <a:noAutofit/>
          </a:bodyPr>
          <a:lstStyle/>
          <a:p>
            <a:pPr marL="114300" marR="95250" indent="0" algn="just" fontAlgn="base">
              <a:lnSpc>
                <a:spcPct val="115000"/>
              </a:lnSpc>
              <a:spcBef>
                <a:spcPts val="750"/>
              </a:spcBef>
              <a:spcAft>
                <a:spcPts val="750"/>
              </a:spcAft>
              <a:buNone/>
            </a:pPr>
            <a:r>
              <a:rPr lang="en-US" dirty="0">
                <a:latin typeface="Times New Roman" panose="02020603050405020304" pitchFamily="18" charset="0"/>
                <a:cs typeface="Times New Roman" panose="02020603050405020304" pitchFamily="18" charset="0"/>
              </a:rPr>
              <a:t>The Project Architecture will comprise various dependent components implemented as stand-alone modules. We will adopt a client-server architecture, wherein the Server is a remote entity running on a local machine. The Client Application will be implemented as a mobile application that is connected to the camera device through a wireless network either using Bluetooth,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or other wireless transmission protocols. The only requirement is sufficient bandwidth and low latency. The mobile application will send a request to the mirror site which, in turn, will forward it to the local server. The local server, running a YOLOv3 model, will detect objects within the input image and create a list of objects found. This list will finally get converted into a string and will be sent as a response to the mirror site, which, redirects the response to the client application.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345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A694-2B50-4564-8F83-D5634FFDA8D2}"/>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PROPOSED METHOD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7C3CA2-5126-4BB7-BFA4-6A0C4A1DB7DA}"/>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client application using text-to-speech functionality will convert this string into audio that is fed into the earpiece of the visually-impaired individual. For simplicity, the entire image will be divided into 9 different zones, viz., Center, Top Left, Bottom Right. The model will also predict the zone of each object detected using the bounding-box location returned by the YOLO model.</a:t>
            </a:r>
            <a:endParaRPr lang="en-IN" dirty="0"/>
          </a:p>
        </p:txBody>
      </p:sp>
    </p:spTree>
    <p:extLst>
      <p:ext uri="{BB962C8B-B14F-4D97-AF65-F5344CB8AC3E}">
        <p14:creationId xmlns:p14="http://schemas.microsoft.com/office/powerpoint/2010/main" val="375522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314</TotalTime>
  <Words>1497</Words>
  <Application>Microsoft Office PowerPoint</Application>
  <PresentationFormat>Widescreen</PresentationFormat>
  <Paragraphs>71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Symbol</vt:lpstr>
      <vt:lpstr>Times New Roman</vt:lpstr>
      <vt:lpstr>Wingdings</vt:lpstr>
      <vt:lpstr>Wingdings 3</vt:lpstr>
      <vt:lpstr>Ion Boardroom</vt:lpstr>
      <vt:lpstr>MEDI-CAPS UNIVERSITY   DEPARTMENT OF COMPUTER SCIENCE AND ENGINEERING  VISUAL ASSISTANT FOR VISUALLY IMPAIRED INDIVIDUALS   MAJOR PROJECT</vt:lpstr>
      <vt:lpstr>INTRODUCTION</vt:lpstr>
      <vt:lpstr>INTRODUCTION</vt:lpstr>
      <vt:lpstr>PROBLEM STATEMENT</vt:lpstr>
      <vt:lpstr>OBJECTIVES OF PROJECT</vt:lpstr>
      <vt:lpstr>RELATED WORK</vt:lpstr>
      <vt:lpstr>RELATED WORK</vt:lpstr>
      <vt:lpstr>PROPOSED METHOD</vt:lpstr>
      <vt:lpstr>PROPOSED METHOD </vt:lpstr>
      <vt:lpstr>SCOPE OF THE PROPOSED WORK</vt:lpstr>
      <vt:lpstr>FEASIBILITY STUDY</vt:lpstr>
      <vt:lpstr>USER REQUIREMENTS</vt:lpstr>
      <vt:lpstr>SOFTWARE REQUIREMENTS</vt:lpstr>
      <vt:lpstr>HARDWARE REQUIREMENTS</vt:lpstr>
      <vt:lpstr>USE CASE DIAGRAM</vt:lpstr>
      <vt:lpstr>ACTIVITY DIAGRAM </vt:lpstr>
      <vt:lpstr>SEQUENCE DIAGRAM</vt:lpstr>
      <vt:lpstr>LIMITATIONS OF WORK</vt:lpstr>
      <vt:lpstr>FUNCTIONAL REQUIREMENTS</vt:lpstr>
      <vt:lpstr>NON-FUNCTIONAL REQUIREMENTS</vt:lpstr>
      <vt:lpstr>RESULT AND DISCUSSIONS</vt:lpstr>
      <vt:lpstr>RESULT AND DISCUSSIONS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CUSTOMER REVIEW   PROJECT WORK -1</dc:title>
  <dc:creator>ISHIKA RAJAWAT</dc:creator>
  <cp:lastModifiedBy>ishika rajawat</cp:lastModifiedBy>
  <cp:revision>15</cp:revision>
  <dcterms:created xsi:type="dcterms:W3CDTF">2021-09-08T07:22:13Z</dcterms:created>
  <dcterms:modified xsi:type="dcterms:W3CDTF">2022-05-10T08:35:36Z</dcterms:modified>
</cp:coreProperties>
</file>