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5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D4C72-5365-4F3C-9374-78120D308B41}" type="datetimeFigureOut">
              <a:rPr lang="en-IN" smtClean="0"/>
              <a:pPr/>
              <a:t>22-05-2007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2559-BA5D-46A0-9968-59CE773EADD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6215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BC2-51A6-4C0B-8A54-BCFA92E73B13}" type="datetimeFigureOut">
              <a:rPr lang="en-IN" smtClean="0"/>
              <a:pPr/>
              <a:t>22-05-2007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A982-698F-4A00-9FE4-3D6832A270A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BC2-51A6-4C0B-8A54-BCFA92E73B13}" type="datetimeFigureOut">
              <a:rPr lang="en-IN" smtClean="0"/>
              <a:pPr/>
              <a:t>22-05-2007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A982-698F-4A00-9FE4-3D6832A270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BC2-51A6-4C0B-8A54-BCFA92E73B13}" type="datetimeFigureOut">
              <a:rPr lang="en-IN" smtClean="0"/>
              <a:pPr/>
              <a:t>22-05-2007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A982-698F-4A00-9FE4-3D6832A270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BC2-51A6-4C0B-8A54-BCFA92E73B13}" type="datetimeFigureOut">
              <a:rPr lang="en-IN" smtClean="0"/>
              <a:pPr/>
              <a:t>22-05-2007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A982-698F-4A00-9FE4-3D6832A270A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BC2-51A6-4C0B-8A54-BCFA92E73B13}" type="datetimeFigureOut">
              <a:rPr lang="en-IN" smtClean="0"/>
              <a:pPr/>
              <a:t>22-05-2007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A982-698F-4A00-9FE4-3D6832A270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BC2-51A6-4C0B-8A54-BCFA92E73B13}" type="datetimeFigureOut">
              <a:rPr lang="en-IN" smtClean="0"/>
              <a:pPr/>
              <a:t>22-05-2007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A982-698F-4A00-9FE4-3D6832A270A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BC2-51A6-4C0B-8A54-BCFA92E73B13}" type="datetimeFigureOut">
              <a:rPr lang="en-IN" smtClean="0"/>
              <a:pPr/>
              <a:t>22-05-2007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A982-698F-4A00-9FE4-3D6832A270A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BC2-51A6-4C0B-8A54-BCFA92E73B13}" type="datetimeFigureOut">
              <a:rPr lang="en-IN" smtClean="0"/>
              <a:pPr/>
              <a:t>22-05-2007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A982-698F-4A00-9FE4-3D6832A270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BC2-51A6-4C0B-8A54-BCFA92E73B13}" type="datetimeFigureOut">
              <a:rPr lang="en-IN" smtClean="0"/>
              <a:pPr/>
              <a:t>22-05-2007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A982-698F-4A00-9FE4-3D6832A270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BC2-51A6-4C0B-8A54-BCFA92E73B13}" type="datetimeFigureOut">
              <a:rPr lang="en-IN" smtClean="0"/>
              <a:pPr/>
              <a:t>22-05-2007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A982-698F-4A00-9FE4-3D6832A270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BC2-51A6-4C0B-8A54-BCFA92E73B13}" type="datetimeFigureOut">
              <a:rPr lang="en-IN" smtClean="0"/>
              <a:pPr/>
              <a:t>22-05-2007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A982-698F-4A00-9FE4-3D6832A270A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3FC6BC2-51A6-4C0B-8A54-BCFA92E73B13}" type="datetimeFigureOut">
              <a:rPr lang="en-IN" smtClean="0"/>
              <a:pPr/>
              <a:t>22-05-2007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49A982-698F-4A00-9FE4-3D6832A270A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18579" y="180506"/>
            <a:ext cx="9660482" cy="864096"/>
          </a:xfrm>
        </p:spPr>
        <p:txBody>
          <a:bodyPr/>
          <a:lstStyle/>
          <a:p>
            <a:pPr marL="0" indent="0" algn="l">
              <a:buNone/>
            </a:pPr>
            <a:r>
              <a:rPr lang="en-IN" sz="3600" dirty="0" smtClean="0">
                <a:solidFill>
                  <a:schemeClr val="tx2"/>
                </a:solidFill>
              </a:rPr>
              <a:t>R.N.S INSTITUTE OF TECHNOLOGY </a:t>
            </a:r>
            <a:endParaRPr lang="en-IN" sz="3600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82" y="260648"/>
            <a:ext cx="1428750" cy="1428750"/>
          </a:xfrm>
          <a:prstGeom prst="rect">
            <a:avLst/>
          </a:prstGeom>
        </p:spPr>
      </p:pic>
      <p:sp>
        <p:nvSpPr>
          <p:cNvPr id="8" name="Title 5"/>
          <p:cNvSpPr txBox="1">
            <a:spLocks/>
          </p:cNvSpPr>
          <p:nvPr/>
        </p:nvSpPr>
        <p:spPr>
          <a:xfrm>
            <a:off x="1475813" y="1038188"/>
            <a:ext cx="7992888" cy="128701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IN" sz="3200" dirty="0" smtClean="0"/>
              <a:t>DEPARTMENT OF ISE</a:t>
            </a:r>
            <a:endParaRPr lang="en-IN" sz="3200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15077" y="1882034"/>
            <a:ext cx="9001000" cy="128701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IN" sz="2800" dirty="0" smtClean="0"/>
              <a:t>                              </a:t>
            </a:r>
            <a:r>
              <a:rPr lang="en-IN" sz="3600" dirty="0" smtClean="0"/>
              <a:t>2-PLAYER</a:t>
            </a:r>
          </a:p>
          <a:p>
            <a:pPr marL="0" indent="0" algn="l">
              <a:buFont typeface="Georgia" pitchFamily="18" charset="0"/>
              <a:buNone/>
            </a:pPr>
            <a:r>
              <a:rPr lang="en-IN" sz="8800" dirty="0" smtClean="0"/>
              <a:t>CHESS PROGRAM</a:t>
            </a:r>
            <a:endParaRPr lang="en-IN" sz="8800" dirty="0"/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569572" y="5411908"/>
            <a:ext cx="7992888" cy="128701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IN" sz="8000" dirty="0" smtClean="0"/>
              <a:t> </a:t>
            </a:r>
            <a:endParaRPr lang="en-IN" sz="8000" dirty="0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892965" y="4365104"/>
            <a:ext cx="7992888" cy="128701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IN" sz="3200" dirty="0" smtClean="0"/>
              <a:t>Nikunj Pathak      1RN16IS057</a:t>
            </a:r>
          </a:p>
          <a:p>
            <a:pPr marL="0" indent="0" algn="l">
              <a:buFont typeface="Georgia" pitchFamily="18" charset="0"/>
              <a:buNone/>
            </a:pPr>
            <a:r>
              <a:rPr lang="en-IN" sz="3200" dirty="0" smtClean="0"/>
              <a:t>Gowtham V Bhat  1RN16IS034  </a:t>
            </a:r>
            <a:endParaRPr lang="en-IN" sz="3200" dirty="0"/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899592" y="5464604"/>
            <a:ext cx="7992888" cy="128701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IN" sz="3200" dirty="0" smtClean="0"/>
              <a:t>Harish Kumar       1RN16IS035</a:t>
            </a:r>
          </a:p>
          <a:p>
            <a:pPr marL="0" indent="0" algn="l">
              <a:buFont typeface="Georgia" pitchFamily="18" charset="0"/>
              <a:buNone/>
            </a:pPr>
            <a:r>
              <a:rPr lang="en-IN" sz="3200" dirty="0" smtClean="0"/>
              <a:t>Chirayu Gupta      1RN16IS028 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17536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3688" y="116632"/>
            <a:ext cx="5733256" cy="57332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8755" y="6185022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i="1" dirty="0" smtClean="0"/>
              <a:t>An example of stalemate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xmlns="" val="12038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62880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IN" sz="8800" dirty="0" smtClean="0"/>
              <a:t>OBJECTIVE</a:t>
            </a:r>
            <a:endParaRPr lang="en-IN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3717032"/>
            <a:ext cx="8701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3200" i="1" dirty="0" smtClean="0"/>
              <a:t>Objective of the program is to conduct a </a:t>
            </a:r>
          </a:p>
          <a:p>
            <a:r>
              <a:rPr lang="en-IN" sz="3200" i="1" dirty="0" smtClean="0"/>
              <a:t>    fair 2 player chess game which implements</a:t>
            </a:r>
          </a:p>
          <a:p>
            <a:r>
              <a:rPr lang="en-IN" sz="3200" i="1" dirty="0"/>
              <a:t> </a:t>
            </a:r>
            <a:r>
              <a:rPr lang="en-IN" sz="3200" i="1" dirty="0" smtClean="0"/>
              <a:t>  all the mentioned rules.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xmlns="" val="40084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92" y="188640"/>
            <a:ext cx="9073008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sz="6000" dirty="0" smtClean="0"/>
              <a:t>DATA STRUCTURES </a:t>
            </a:r>
            <a:r>
              <a:rPr lang="en-IN" sz="4800" dirty="0" smtClean="0"/>
              <a:t>USED</a:t>
            </a:r>
            <a:endParaRPr lang="en-IN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772816"/>
            <a:ext cx="58368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char square[8][8]={’r’,’n’,’b’,’q’,’k’,’b’,’n’,’r’,</a:t>
            </a:r>
          </a:p>
          <a:p>
            <a:r>
              <a:rPr lang="en-IN" dirty="0"/>
              <a:t>	</a:t>
            </a:r>
            <a:r>
              <a:rPr lang="en-IN" dirty="0" smtClean="0"/>
              <a:t>	  ’p’,’p’,’p’,’p’,’p’,’p’,’p’,’p’,</a:t>
            </a:r>
          </a:p>
          <a:p>
            <a:r>
              <a:rPr lang="en-IN" dirty="0"/>
              <a:t>	</a:t>
            </a:r>
            <a:r>
              <a:rPr lang="en-IN" dirty="0" smtClean="0"/>
              <a:t>	  ’\0’,’\0’,’\0’,’\0’,’\0’,’\0’,’\0’,’\0’,</a:t>
            </a:r>
          </a:p>
          <a:p>
            <a:r>
              <a:rPr lang="en-IN" dirty="0" smtClean="0"/>
              <a:t>   		  ’\0’,’\0’,’\0’,’\0’,’\0’,’\0’,’\0’,’\0’,</a:t>
            </a:r>
          </a:p>
          <a:p>
            <a:r>
              <a:rPr lang="en-IN" dirty="0" smtClean="0"/>
              <a:t>		  ’\0’,’\0’,’\0’,’\0’,’\0’,’\0’,’\0’,’\0’,</a:t>
            </a:r>
          </a:p>
          <a:p>
            <a:r>
              <a:rPr lang="en-IN" dirty="0" smtClean="0"/>
              <a:t>   		  ’\0’,’\0’,’\0’,’\0’,’\0’,’\0’,’\0’,’\0’,</a:t>
            </a:r>
          </a:p>
          <a:p>
            <a:r>
              <a:rPr lang="en-IN" dirty="0" smtClean="0"/>
              <a:t>		  ’P’,’P’,’P’,’P’,’P’,’P’,’P’,’P’,</a:t>
            </a:r>
          </a:p>
          <a:p>
            <a:r>
              <a:rPr lang="en-IN" dirty="0" smtClean="0"/>
              <a:t>		  ’R’,’N’,’B’,’Q’,’K’,’B’,’N’,’R’};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653136"/>
            <a:ext cx="7367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This is a 2D array of characters which represents  the chess board.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Black units are represented by small characters.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White units are represented by capital characters.</a:t>
            </a:r>
          </a:p>
          <a:p>
            <a:r>
              <a:rPr lang="en-IN" dirty="0"/>
              <a:t> </a:t>
            </a:r>
            <a:r>
              <a:rPr lang="en-IN" dirty="0" smtClean="0"/>
              <a:t>    Example , Q -&gt; white queen    q -&gt; black queen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287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692696"/>
            <a:ext cx="1930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struct COORDS</a:t>
            </a:r>
          </a:p>
          <a:p>
            <a:r>
              <a:rPr lang="en-IN" dirty="0" smtClean="0"/>
              <a:t>{	int row;</a:t>
            </a:r>
          </a:p>
          <a:p>
            <a:r>
              <a:rPr lang="en-IN" dirty="0"/>
              <a:t>	</a:t>
            </a:r>
            <a:r>
              <a:rPr lang="en-IN" dirty="0" smtClean="0"/>
              <a:t>int col;</a:t>
            </a:r>
          </a:p>
          <a:p>
            <a:r>
              <a:rPr lang="en-IN" dirty="0" smtClean="0"/>
              <a:t>};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6051" y="2564904"/>
            <a:ext cx="811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This structure is used to represent the coordinates of units  on the board.</a:t>
            </a:r>
          </a:p>
        </p:txBody>
      </p:sp>
    </p:spTree>
    <p:extLst>
      <p:ext uri="{BB962C8B-B14F-4D97-AF65-F5344CB8AC3E}">
        <p14:creationId xmlns:p14="http://schemas.microsoft.com/office/powerpoint/2010/main" xmlns="" val="21694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2276872"/>
            <a:ext cx="9036496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sz="6000" dirty="0" smtClean="0"/>
              <a:t>DESIGN AND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8000" dirty="0" smtClean="0"/>
              <a:t>IMPLEMENTATION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xmlns="" val="25767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827263"/>
            <a:ext cx="878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nt valid_move2(struct COORDS Curr , struct COORDS New);</a:t>
            </a:r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88" y="1916832"/>
            <a:ext cx="9268884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It takes two arguments , current coordinates stored in </a:t>
            </a:r>
            <a:r>
              <a:rPr lang="en-IN" b="1" dirty="0" smtClean="0"/>
              <a:t>Curr</a:t>
            </a:r>
            <a:r>
              <a:rPr lang="en-IN" dirty="0" smtClean="0"/>
              <a:t> and the new coordinates</a:t>
            </a:r>
          </a:p>
          <a:p>
            <a:r>
              <a:rPr lang="en-IN" dirty="0" smtClean="0"/>
              <a:t>     stored in </a:t>
            </a:r>
            <a:r>
              <a:rPr lang="en-IN" b="1" dirty="0" smtClean="0"/>
              <a:t>New</a:t>
            </a:r>
            <a:r>
              <a:rPr lang="en-IN" dirty="0" smtClean="0"/>
              <a:t>. Player moves from current coordinates to the new coordinates.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It return 1 if move is correct and 0 if move is not correct.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Two character variables </a:t>
            </a:r>
            <a:r>
              <a:rPr lang="en-IN" b="1" dirty="0" smtClean="0"/>
              <a:t>unit</a:t>
            </a:r>
            <a:r>
              <a:rPr lang="en-IN" dirty="0" smtClean="0"/>
              <a:t> and </a:t>
            </a:r>
            <a:r>
              <a:rPr lang="en-IN" b="1" dirty="0" smtClean="0"/>
              <a:t>newunit</a:t>
            </a:r>
            <a:r>
              <a:rPr lang="en-IN" dirty="0" smtClean="0"/>
              <a:t> stores the chess units present at Curr and</a:t>
            </a:r>
          </a:p>
          <a:p>
            <a:r>
              <a:rPr lang="en-IN" dirty="0" smtClean="0"/>
              <a:t>     New resp.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An integer variable </a:t>
            </a:r>
            <a:r>
              <a:rPr lang="en-IN" b="1" dirty="0" smtClean="0"/>
              <a:t>color</a:t>
            </a:r>
            <a:r>
              <a:rPr lang="en-IN" dirty="0" smtClean="0"/>
              <a:t> is made , it is positive if black piece is present at New ,</a:t>
            </a:r>
          </a:p>
          <a:p>
            <a:r>
              <a:rPr lang="en-IN" dirty="0" smtClean="0"/>
              <a:t>     it is 0 if  white piece is present at New , it is negative if nothing is present at New.</a:t>
            </a:r>
          </a:p>
          <a:p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unit = ‘K’</a:t>
            </a:r>
          </a:p>
          <a:p>
            <a:r>
              <a:rPr lang="en-IN" dirty="0" smtClean="0"/>
              <a:t>	</a:t>
            </a:r>
            <a:r>
              <a:rPr lang="en-IN" sz="1600" i="1" dirty="0" smtClean="0"/>
              <a:t>Check whether New is one of eight positions around Cur or not.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If not then return 0.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If it is , then check color . If color != 0 then return 1 otherwise return 0.</a:t>
            </a:r>
            <a:r>
              <a:rPr lang="en-IN" dirty="0"/>
              <a:t>	</a:t>
            </a: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unit = ‘Q’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Replace ‘Q’ with ‘R’ and recursively call the function.</a:t>
            </a:r>
          </a:p>
          <a:p>
            <a:r>
              <a:rPr lang="en-IN" sz="1600" i="1" dirty="0" smtClean="0"/>
              <a:t>	Replace ‘Q’ with ‘B’ and recursively call the function.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If 1 is returned in any one of the two cases then return 1.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If 0 is returned in both cases then return 0.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xmlns="" val="37767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3340"/>
            <a:ext cx="8283934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unit = ‘P’</a:t>
            </a:r>
          </a:p>
          <a:p>
            <a:r>
              <a:rPr lang="en-IN" dirty="0"/>
              <a:t>	</a:t>
            </a:r>
            <a:r>
              <a:rPr lang="en-IN" sz="1600" i="1" dirty="0" smtClean="0"/>
              <a:t>If New is diagonally one block left or right w.r.t Curr then,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if color&gt;0 then return 1 otherwise return 0.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else if  New is one block up in the same column w.r.t Curr then,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if color&lt;0 then return 1 otherwise return 0.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else if New is two blocks up in the same column w.r.t Curr and Curr = 6 then,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if these two blocks are empty then return 1 otherwise 0.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else return 0.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unit = ‘R’</a:t>
            </a:r>
          </a:p>
          <a:p>
            <a:r>
              <a:rPr lang="en-IN" sz="1600" i="1" dirty="0" smtClean="0"/>
              <a:t>	If New is in same column as Curr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Run a loop to check if all blocks in b/w are empty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if empty then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if color != 0 then return 1 otherwise return 0.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else if not empty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then return 0.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else If New is in same row as Curr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Run a loop to check if all blocks in b/w are empty</a:t>
            </a:r>
          </a:p>
          <a:p>
            <a:r>
              <a:rPr lang="en-IN" sz="1600" i="1" dirty="0" smtClean="0"/>
              <a:t>			if empty then</a:t>
            </a:r>
          </a:p>
          <a:p>
            <a:r>
              <a:rPr lang="en-IN" sz="1600" i="1" dirty="0" smtClean="0"/>
              <a:t>				if color != 0 then return 1 otherwise return 0.</a:t>
            </a:r>
          </a:p>
          <a:p>
            <a:r>
              <a:rPr lang="en-IN" sz="1600" i="1" dirty="0" smtClean="0"/>
              <a:t>			else if not empty</a:t>
            </a:r>
          </a:p>
          <a:p>
            <a:r>
              <a:rPr lang="en-IN" sz="1600" i="1" dirty="0" smtClean="0"/>
              <a:t>				then return 0.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else return 0.</a:t>
            </a:r>
          </a:p>
        </p:txBody>
      </p:sp>
    </p:spTree>
    <p:extLst>
      <p:ext uri="{BB962C8B-B14F-4D97-AF65-F5344CB8AC3E}">
        <p14:creationId xmlns:p14="http://schemas.microsoft.com/office/powerpoint/2010/main" xmlns="" val="14445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178" y="404664"/>
            <a:ext cx="77235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unit = ‘N’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If New is one of the eight positions where a knight can move from Curr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then if color != 0  then return 1 otherwise return 0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else return 0.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unit = ‘B’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if New is diagonally positioned w.r.t Curr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if all the blocks in b/w the New and Curr are empty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if color !=0 then return 1 otherwise return 0.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else return 0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else return 0.</a:t>
            </a:r>
          </a:p>
          <a:p>
            <a:endParaRPr lang="en-IN" sz="1600" i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Similarly check for all black pieces.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178" y="4307904"/>
            <a:ext cx="6284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nt wk_underattack2(struct COORDS Curr);</a:t>
            </a:r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09" y="5157192"/>
            <a:ext cx="8695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Check whether the white king is under attack from position passed to it or not.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Return 1 if it is under attack otherwise return 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380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27263"/>
            <a:ext cx="6284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nt bk_underattack2(struct COORDS Curr);</a:t>
            </a:r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5300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Takes a position as an argument and stores it in Curr , return 1 if black king is</a:t>
            </a:r>
          </a:p>
          <a:p>
            <a:r>
              <a:rPr lang="en-IN" dirty="0"/>
              <a:t> </a:t>
            </a:r>
            <a:r>
              <a:rPr lang="en-IN" dirty="0" smtClean="0"/>
              <a:t>    under attack from that position , otherwise return 0.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Stores the position of black king in struct COORDS variable bkpos.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Char variable unit stores the chess unit present at Curr.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unit = ‘K’</a:t>
            </a:r>
          </a:p>
          <a:p>
            <a:r>
              <a:rPr lang="en-IN" sz="1600" i="1" dirty="0" smtClean="0"/>
              <a:t>	If bkpos is one of eight positions surrounding  Cur</a:t>
            </a:r>
          </a:p>
          <a:p>
            <a:r>
              <a:rPr lang="en-IN" sz="1600" i="1" dirty="0" smtClean="0"/>
              <a:t>		return 1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else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return 0.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unit = ‘Q’</a:t>
            </a:r>
          </a:p>
          <a:p>
            <a:r>
              <a:rPr lang="en-IN" sz="1600" dirty="0"/>
              <a:t>	</a:t>
            </a:r>
            <a:r>
              <a:rPr lang="en-IN" sz="1600" i="1" dirty="0" smtClean="0"/>
              <a:t>Replace ‘Q’ with ‘R’ and recursively call the function.</a:t>
            </a:r>
          </a:p>
          <a:p>
            <a:r>
              <a:rPr lang="en-IN" sz="1600" i="1" dirty="0" smtClean="0"/>
              <a:t>	Replace ‘Q’ with ‘B’ and recursively call the function.</a:t>
            </a:r>
          </a:p>
          <a:p>
            <a:r>
              <a:rPr lang="en-IN" sz="1600" i="1" dirty="0" smtClean="0"/>
              <a:t>	If 1 is returned in any one of the two cases then return 1.</a:t>
            </a:r>
          </a:p>
          <a:p>
            <a:r>
              <a:rPr lang="en-IN" sz="1600" i="1" dirty="0" smtClean="0"/>
              <a:t>	If 0 is returned in both cases then return 0.</a:t>
            </a:r>
            <a:endParaRPr lang="en-IN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unit = ‘P’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If bkpos is diagonally one block left or right w.r.t Curr then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return 1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else	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return 0.	</a:t>
            </a:r>
          </a:p>
        </p:txBody>
      </p:sp>
    </p:spTree>
    <p:extLst>
      <p:ext uri="{BB962C8B-B14F-4D97-AF65-F5344CB8AC3E}">
        <p14:creationId xmlns:p14="http://schemas.microsoft.com/office/powerpoint/2010/main" xmlns="" val="32502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884088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unit = ‘R’</a:t>
            </a:r>
          </a:p>
          <a:p>
            <a:r>
              <a:rPr lang="en-IN" sz="1600" i="1" dirty="0" smtClean="0"/>
              <a:t>	if bkpos is in same column as Curr then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if all the blocks in b/w are empty then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return 1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else return 0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else if bkpos is in same row as Curr then</a:t>
            </a:r>
          </a:p>
          <a:p>
            <a:r>
              <a:rPr lang="en-IN" sz="1600" i="1" dirty="0" smtClean="0"/>
              <a:t>		if all the blocks in b/w are empty then</a:t>
            </a:r>
          </a:p>
          <a:p>
            <a:r>
              <a:rPr lang="en-IN" sz="1600" i="1" dirty="0" smtClean="0"/>
              <a:t>			return 1</a:t>
            </a:r>
          </a:p>
          <a:p>
            <a:r>
              <a:rPr lang="en-IN" sz="1600" i="1" dirty="0" smtClean="0"/>
              <a:t>		else return 0</a:t>
            </a:r>
            <a:endParaRPr lang="en-IN" sz="1600" i="1" dirty="0"/>
          </a:p>
          <a:p>
            <a:r>
              <a:rPr lang="en-IN" sz="1600" i="1" dirty="0" smtClean="0"/>
              <a:t>	else 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return 0.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unit = ‘N’</a:t>
            </a:r>
            <a:endParaRPr lang="en-IN" sz="1600" i="1" dirty="0"/>
          </a:p>
          <a:p>
            <a:pPr lvl="1"/>
            <a:r>
              <a:rPr lang="en-IN" sz="1600" i="1" dirty="0" smtClean="0"/>
              <a:t>	if bkpos is one of eight possible positions  where a knight can move from Curr</a:t>
            </a:r>
            <a:r>
              <a:rPr lang="en-IN" sz="1600" i="1" dirty="0"/>
              <a:t> </a:t>
            </a:r>
            <a:r>
              <a:rPr lang="en-IN" sz="1600" i="1" dirty="0" smtClean="0"/>
              <a:t>then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	return 1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else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	return 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1162" y="4354076"/>
            <a:ext cx="565411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unit = ‘B’</a:t>
            </a:r>
          </a:p>
          <a:p>
            <a:r>
              <a:rPr lang="en-IN" dirty="0"/>
              <a:t>	</a:t>
            </a:r>
            <a:r>
              <a:rPr lang="en-IN" sz="1600" i="1" dirty="0" smtClean="0"/>
              <a:t>if bkpos is diagonally positioned w.r.t Curr then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if all the blocks in b/w are empty then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return 1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else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return 0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else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return 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Else if unit is something else then return 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79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520" y="2420888"/>
            <a:ext cx="7992888" cy="1287016"/>
          </a:xfrm>
        </p:spPr>
        <p:txBody>
          <a:bodyPr/>
          <a:lstStyle/>
          <a:p>
            <a:pPr marL="0" indent="0">
              <a:buNone/>
            </a:pPr>
            <a:r>
              <a:rPr lang="en-IN" sz="8000" dirty="0" smtClean="0"/>
              <a:t>INTRODUCTION 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xmlns="" val="3103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45" y="332656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nt wk_underattack();</a:t>
            </a:r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838552"/>
            <a:ext cx="61123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A struct COORDS variable pos is created.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Run a loop to traverse pos from 1</a:t>
            </a:r>
            <a:r>
              <a:rPr lang="en-IN" baseline="30000" dirty="0" smtClean="0"/>
              <a:t>st</a:t>
            </a:r>
            <a:r>
              <a:rPr lang="en-IN" dirty="0" smtClean="0"/>
              <a:t> block to 64</a:t>
            </a:r>
            <a:r>
              <a:rPr lang="en-IN" baseline="30000" dirty="0" smtClean="0"/>
              <a:t>th</a:t>
            </a:r>
            <a:r>
              <a:rPr lang="en-IN" dirty="0" smtClean="0"/>
              <a:t> block,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if wk_underattack2(pos) return 1 then,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	return 1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	break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else if wk_underattack2(pos) return 0 then,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	continue.</a:t>
            </a:r>
            <a:endParaRPr lang="en-IN" dirty="0" smtClean="0"/>
          </a:p>
          <a:p>
            <a:pPr lvl="1"/>
            <a:endParaRPr lang="en-IN" sz="16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777544"/>
            <a:ext cx="135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Return 0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3276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nt bk_underattack();</a:t>
            </a:r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888467"/>
            <a:ext cx="61123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A struct COORDS variable pos is created.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Run a loop to traverse pos from 1</a:t>
            </a:r>
            <a:r>
              <a:rPr lang="en-IN" baseline="30000" dirty="0" smtClean="0"/>
              <a:t>st</a:t>
            </a:r>
            <a:r>
              <a:rPr lang="en-IN" dirty="0" smtClean="0"/>
              <a:t> block to 64</a:t>
            </a:r>
            <a:r>
              <a:rPr lang="en-IN" baseline="30000" dirty="0" smtClean="0"/>
              <a:t>th</a:t>
            </a:r>
            <a:r>
              <a:rPr lang="en-IN" dirty="0" smtClean="0"/>
              <a:t> block,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if bk_underattack2(pos) return 1 then,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	return 1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	break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else if bk_underattack2(pos) return 0 then,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	continue.</a:t>
            </a:r>
            <a:endParaRPr lang="en-IN" dirty="0" smtClean="0"/>
          </a:p>
          <a:p>
            <a:pPr lvl="1"/>
            <a:endParaRPr lang="en-IN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5827459"/>
            <a:ext cx="135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Return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970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145" y="332656"/>
            <a:ext cx="8594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nt valid_move(struct COORDS Curr , struct COORDS New);</a:t>
            </a:r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612" y="794321"/>
            <a:ext cx="8703152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Take 2 arguments , Curr is current position , New is position where user moves.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Char variable unit and newunit stores the chess units at Curr and New.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valid_move2(Curr , New) is called ,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if it return 1 then,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if Curr contain a white piece then,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move the white piece from Curr to New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if wk_underattack() return 1 then ,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move the white piece back to Curr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return 0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else if wk_underattack() return 0 then ,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move the white piece back to Curr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return 1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else if Curr contain a black piece then,</a:t>
            </a:r>
          </a:p>
          <a:p>
            <a:r>
              <a:rPr lang="en-IN" sz="1600" i="1" dirty="0" smtClean="0"/>
              <a:t>			move the black piece from Curr to New</a:t>
            </a:r>
          </a:p>
          <a:p>
            <a:r>
              <a:rPr lang="en-IN" sz="1600" i="1" dirty="0" smtClean="0"/>
              <a:t>			if bk_underattack() return 1 then ,</a:t>
            </a:r>
          </a:p>
          <a:p>
            <a:r>
              <a:rPr lang="en-IN" sz="1600" i="1" dirty="0" smtClean="0"/>
              <a:t>				move the black piece back to Curr</a:t>
            </a:r>
          </a:p>
          <a:p>
            <a:r>
              <a:rPr lang="en-IN" sz="1600" i="1" dirty="0" smtClean="0"/>
              <a:t>				return 0</a:t>
            </a:r>
          </a:p>
          <a:p>
            <a:r>
              <a:rPr lang="en-IN" sz="1600" i="1" dirty="0" smtClean="0"/>
              <a:t>			else if bk_underattack() return 0 then ,</a:t>
            </a:r>
          </a:p>
          <a:p>
            <a:r>
              <a:rPr lang="en-IN" sz="1600" i="1" dirty="0" smtClean="0"/>
              <a:t>				move the black piece back to Curr</a:t>
            </a:r>
          </a:p>
          <a:p>
            <a:r>
              <a:rPr lang="en-IN" sz="1600" i="1" dirty="0" smtClean="0"/>
              <a:t>				return 1</a:t>
            </a:r>
          </a:p>
          <a:p>
            <a:r>
              <a:rPr lang="en-IN" sz="1600" i="1" dirty="0" smtClean="0"/>
              <a:t>	else if it return 0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return 0		</a:t>
            </a:r>
          </a:p>
        </p:txBody>
      </p:sp>
    </p:spTree>
    <p:extLst>
      <p:ext uri="{BB962C8B-B14F-4D97-AF65-F5344CB8AC3E}">
        <p14:creationId xmlns:p14="http://schemas.microsoft.com/office/powerpoint/2010/main" xmlns="" val="269038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45" y="332656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nt w_total_valid_moves();</a:t>
            </a:r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145" y="1012086"/>
            <a:ext cx="91502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It counts the total no of valid moves that every white piece can make.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struct COORDS variables Curr , New are created to store current and new positions.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Run a loop to traverse Curr from 1</a:t>
            </a:r>
            <a:r>
              <a:rPr lang="en-IN" baseline="30000" dirty="0" smtClean="0"/>
              <a:t>st</a:t>
            </a:r>
            <a:r>
              <a:rPr lang="en-IN" dirty="0" smtClean="0"/>
              <a:t> block to 64</a:t>
            </a:r>
            <a:r>
              <a:rPr lang="en-IN" baseline="30000" dirty="0" smtClean="0"/>
              <a:t>th</a:t>
            </a:r>
            <a:r>
              <a:rPr lang="en-IN" dirty="0" smtClean="0"/>
              <a:t> block,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if white piece is found on Curr position then,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run another loop to traverse New from 1</a:t>
            </a:r>
            <a:r>
              <a:rPr lang="en-IN" sz="1600" i="1" baseline="30000" dirty="0" smtClean="0"/>
              <a:t>st</a:t>
            </a:r>
            <a:r>
              <a:rPr lang="en-IN" sz="1600" i="1" dirty="0" smtClean="0"/>
              <a:t> to 64</a:t>
            </a:r>
            <a:r>
              <a:rPr lang="en-IN" sz="1600" i="1" baseline="30000" dirty="0" smtClean="0"/>
              <a:t>th</a:t>
            </a:r>
            <a:r>
              <a:rPr lang="en-IN" sz="1600" i="1" dirty="0" smtClean="0"/>
              <a:t> block,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if valid_move(Curr , New) = 1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++w_count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0145" y="3717032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nt b_total_valid_moves();</a:t>
            </a:r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145" y="4437112"/>
            <a:ext cx="91502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It counts the total no of valid moves that every black piece can make.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struct COORDS variables Curr , New are created to store current and new positions.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Run a loop to traverse Curr from 1</a:t>
            </a:r>
            <a:r>
              <a:rPr lang="en-IN" baseline="30000" dirty="0" smtClean="0"/>
              <a:t>st</a:t>
            </a:r>
            <a:r>
              <a:rPr lang="en-IN" dirty="0" smtClean="0"/>
              <a:t> block to 64</a:t>
            </a:r>
            <a:r>
              <a:rPr lang="en-IN" baseline="30000" dirty="0" smtClean="0"/>
              <a:t>th</a:t>
            </a:r>
            <a:r>
              <a:rPr lang="en-IN" dirty="0" smtClean="0"/>
              <a:t> block,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if black piece is found on Curr position then,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run another loop to traverse New from 1</a:t>
            </a:r>
            <a:r>
              <a:rPr lang="en-IN" sz="1600" i="1" baseline="30000" dirty="0" smtClean="0"/>
              <a:t>st</a:t>
            </a:r>
            <a:r>
              <a:rPr lang="en-IN" sz="1600" i="1" dirty="0" smtClean="0"/>
              <a:t> to 64</a:t>
            </a:r>
            <a:r>
              <a:rPr lang="en-IN" sz="1600" i="1" baseline="30000" dirty="0" smtClean="0"/>
              <a:t>th</a:t>
            </a:r>
            <a:r>
              <a:rPr lang="en-IN" sz="1600" i="1" dirty="0" smtClean="0"/>
              <a:t> block,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if valid_move(Curr , New) = 1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++b_count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93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45" y="332656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void w_promote();</a:t>
            </a:r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145" y="1124744"/>
            <a:ext cx="807746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Traverse the first row and look for a white pawn,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if white pawn is found then,</a:t>
            </a:r>
          </a:p>
          <a:p>
            <a:pPr lvl="2"/>
            <a:r>
              <a:rPr lang="en-IN" sz="1600" i="1" dirty="0"/>
              <a:t>	</a:t>
            </a:r>
            <a:r>
              <a:rPr lang="en-IN" sz="1600" i="1" dirty="0" smtClean="0"/>
              <a:t>run an infinite loop	</a:t>
            </a:r>
          </a:p>
          <a:p>
            <a:pPr lvl="2"/>
            <a:r>
              <a:rPr lang="en-IN" sz="1600" i="1" dirty="0" smtClean="0"/>
              <a:t>		take input from user</a:t>
            </a:r>
          </a:p>
          <a:p>
            <a:pPr lvl="2"/>
            <a:r>
              <a:rPr lang="en-IN" sz="1600" i="1" dirty="0"/>
              <a:t>	</a:t>
            </a:r>
            <a:r>
              <a:rPr lang="en-IN" sz="1600" i="1" dirty="0" smtClean="0"/>
              <a:t>	if  input is ‘Q’ then replace ‘P’ with ‘Q’ and return</a:t>
            </a:r>
          </a:p>
          <a:p>
            <a:pPr lvl="2"/>
            <a:r>
              <a:rPr lang="en-IN" sz="1600" i="1" dirty="0"/>
              <a:t>	</a:t>
            </a:r>
            <a:r>
              <a:rPr lang="en-IN" sz="1600" i="1" dirty="0" smtClean="0"/>
              <a:t>	else if  input is ‘R’ then replace ‘P’ with ‘R’ and return</a:t>
            </a:r>
          </a:p>
          <a:p>
            <a:pPr lvl="2"/>
            <a:r>
              <a:rPr lang="en-IN" sz="1600" i="1" dirty="0" smtClean="0"/>
              <a:t>		else if  input is ‘B’ then replace ‘P’ with ‘B’ and return</a:t>
            </a:r>
          </a:p>
          <a:p>
            <a:pPr lvl="2"/>
            <a:r>
              <a:rPr lang="en-IN" sz="1600" i="1" dirty="0" smtClean="0"/>
              <a:t>		else if  input is ‘N’ then replace ‘P’ with ‘N’ and return</a:t>
            </a:r>
          </a:p>
          <a:p>
            <a:pPr lvl="2"/>
            <a:r>
              <a:rPr lang="en-IN" sz="1600" i="1" dirty="0" smtClean="0"/>
              <a:t>		</a:t>
            </a:r>
            <a:endParaRPr lang="en-IN" sz="16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33878" y="4365104"/>
            <a:ext cx="807746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Traverse the last row and look for a black pawn,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if black pawn is found then,</a:t>
            </a:r>
          </a:p>
          <a:p>
            <a:pPr lvl="2"/>
            <a:r>
              <a:rPr lang="en-IN" sz="1600" i="1" dirty="0"/>
              <a:t>	</a:t>
            </a:r>
            <a:r>
              <a:rPr lang="en-IN" sz="1600" i="1" dirty="0" smtClean="0"/>
              <a:t>run an infinite loop	</a:t>
            </a:r>
          </a:p>
          <a:p>
            <a:pPr lvl="2"/>
            <a:r>
              <a:rPr lang="en-IN" sz="1600" i="1" dirty="0" smtClean="0"/>
              <a:t>		take input from user</a:t>
            </a:r>
          </a:p>
          <a:p>
            <a:pPr lvl="2"/>
            <a:r>
              <a:rPr lang="en-IN" sz="1600" i="1" dirty="0"/>
              <a:t>	</a:t>
            </a:r>
            <a:r>
              <a:rPr lang="en-IN" sz="1600" i="1" dirty="0" smtClean="0"/>
              <a:t>	if  input is ‘q’ then replace ‘p’ with ‘q’ and return</a:t>
            </a:r>
          </a:p>
          <a:p>
            <a:pPr lvl="2"/>
            <a:r>
              <a:rPr lang="en-IN" sz="1600" i="1" dirty="0"/>
              <a:t>	</a:t>
            </a:r>
            <a:r>
              <a:rPr lang="en-IN" sz="1600" i="1" dirty="0" smtClean="0"/>
              <a:t>	else if  input is ‘r’ then replace ‘p’ with ‘r’ and return</a:t>
            </a:r>
          </a:p>
          <a:p>
            <a:pPr lvl="2"/>
            <a:r>
              <a:rPr lang="en-IN" sz="1600" i="1" dirty="0" smtClean="0"/>
              <a:t>		else if  input is ‘b’ then replace ‘p’ with ‘b’ and return</a:t>
            </a:r>
          </a:p>
          <a:p>
            <a:pPr lvl="2"/>
            <a:r>
              <a:rPr lang="en-IN" sz="1600" i="1" dirty="0" smtClean="0"/>
              <a:t>		else if  input is ‘n’ then replace ‘p’ with ‘n’ and return</a:t>
            </a:r>
          </a:p>
          <a:p>
            <a:pPr lvl="2"/>
            <a:r>
              <a:rPr lang="en-IN" sz="1600" i="1" dirty="0" smtClean="0"/>
              <a:t>		</a:t>
            </a:r>
            <a:endParaRPr lang="en-IN" sz="1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33878" y="3789040"/>
            <a:ext cx="280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void b_promote();</a:t>
            </a:r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79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45" y="98048"/>
            <a:ext cx="3214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void w_checkmate();</a:t>
            </a:r>
          </a:p>
          <a:p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145" y="498874"/>
            <a:ext cx="635943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wk_underattack() = 1  and w_total_valid_moves() =  0 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clear screen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display()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print “Checkmate ! Black wins”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exit</a:t>
            </a:r>
            <a:endParaRPr lang="en-IN" sz="1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77858" y="1719518"/>
            <a:ext cx="31534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void b_checkmate();</a:t>
            </a:r>
          </a:p>
          <a:p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144" y="2088850"/>
            <a:ext cx="627287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bk_underattack() = 1  and b_total_valid_moves() =  0 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clear screen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display()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print “Checkmate !White  wins”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exit</a:t>
            </a:r>
            <a:endParaRPr lang="en-IN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30258" y="3411577"/>
            <a:ext cx="24881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void w_check();</a:t>
            </a:r>
          </a:p>
          <a:p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515" y="3933056"/>
            <a:ext cx="63594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wk_underattack() = 1  and w_total_valid_moves() &gt;  0 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clear screen</a:t>
            </a:r>
          </a:p>
          <a:p>
            <a:r>
              <a:rPr lang="en-IN" sz="1600" i="1" dirty="0" smtClean="0"/>
              <a:t>	display()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print “Check!!”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809" y="5147900"/>
            <a:ext cx="24272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void b_check();</a:t>
            </a:r>
          </a:p>
          <a:p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858" y="5517232"/>
            <a:ext cx="6272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bk_underattack() = 1  and b_total_valid_moves() &gt;  0 </a:t>
            </a:r>
          </a:p>
          <a:p>
            <a:r>
              <a:rPr lang="en-IN" sz="1600" i="1" dirty="0" smtClean="0"/>
              <a:t>	clear screen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display()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print “Check!!”</a:t>
            </a:r>
          </a:p>
        </p:txBody>
      </p:sp>
    </p:spTree>
    <p:extLst>
      <p:ext uri="{BB962C8B-B14F-4D97-AF65-F5344CB8AC3E}">
        <p14:creationId xmlns:p14="http://schemas.microsoft.com/office/powerpoint/2010/main" xmlns="" val="32285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45" y="332656"/>
            <a:ext cx="30588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void w_stalemate();</a:t>
            </a:r>
          </a:p>
          <a:p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601" y="2353228"/>
            <a:ext cx="29979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void b_stalemate();</a:t>
            </a:r>
          </a:p>
          <a:p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145" y="836712"/>
            <a:ext cx="635943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wk_underattack() = 0  and w_total_valid_moves() =  0 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clear screen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display()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print “Stalemate! It’s a draw”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exit</a:t>
            </a:r>
            <a:endParaRPr lang="en-IN" sz="1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50144" y="2722560"/>
            <a:ext cx="627287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If bk_underattack() = 0  and </a:t>
            </a:r>
            <a:r>
              <a:rPr lang="en-IN" dirty="0"/>
              <a:t>b</a:t>
            </a:r>
            <a:r>
              <a:rPr lang="en-IN" dirty="0" smtClean="0"/>
              <a:t>_total_valid_moves() =  0 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clear screen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display()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print “Stalemate! It’s a draw”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exit</a:t>
            </a:r>
            <a:endParaRPr lang="en-IN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47751" y="4076777"/>
            <a:ext cx="22252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void display();</a:t>
            </a:r>
          </a:p>
          <a:p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920" y="4653136"/>
            <a:ext cx="36070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Run a loop for i = 0 to 7</a:t>
            </a:r>
          </a:p>
          <a:p>
            <a:pPr lvl="1"/>
            <a:r>
              <a:rPr lang="en-IN" sz="1600" i="1" dirty="0" smtClean="0"/>
              <a:t>	Run a loop for j=0 to 7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	print square[i][j]</a:t>
            </a:r>
          </a:p>
          <a:p>
            <a:pPr lvl="1"/>
            <a:r>
              <a:rPr lang="en-IN" sz="1600" i="1" dirty="0"/>
              <a:t>	</a:t>
            </a:r>
            <a:r>
              <a:rPr lang="en-IN" sz="1600" i="1" dirty="0" smtClean="0"/>
              <a:t>move to next line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xmlns="" val="6309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45" y="332656"/>
            <a:ext cx="19255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void main();</a:t>
            </a:r>
          </a:p>
          <a:p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71320"/>
            <a:ext cx="699422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turn = 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struct COORDS Curr , New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Run an infinite while loop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if(turn is even)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take input Curr.row</a:t>
            </a:r>
            <a:r>
              <a:rPr lang="en-IN" sz="1600" i="1" dirty="0"/>
              <a:t> </a:t>
            </a:r>
            <a:r>
              <a:rPr lang="en-IN" sz="1600" i="1" dirty="0" smtClean="0"/>
              <a:t>, Curr.col , New.row , New.col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if(Curr contain a white piece)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if valid_move(Curr , New) = 1 then ,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move the piece from Curr to New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w_promote()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b_checkmate()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b_stalemate()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b_check()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else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print “invalid move”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++turn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else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print “Try again it’s white turn”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++turn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clear screen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display()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++turn</a:t>
            </a:r>
          </a:p>
        </p:txBody>
      </p:sp>
    </p:spTree>
    <p:extLst>
      <p:ext uri="{BB962C8B-B14F-4D97-AF65-F5344CB8AC3E}">
        <p14:creationId xmlns:p14="http://schemas.microsoft.com/office/powerpoint/2010/main" xmlns="" val="23648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61386"/>
            <a:ext cx="69942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	</a:t>
            </a:r>
            <a:r>
              <a:rPr lang="en-IN" sz="1600" i="1" dirty="0" smtClean="0"/>
              <a:t>if(turn is odd)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take input Curr.row</a:t>
            </a:r>
            <a:r>
              <a:rPr lang="en-IN" sz="1600" i="1" dirty="0"/>
              <a:t> </a:t>
            </a:r>
            <a:r>
              <a:rPr lang="en-IN" sz="1600" i="1" dirty="0" smtClean="0"/>
              <a:t>, Curr.col , New.row , New.col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if(Curr contain a black piece)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if valid_move(Curr , New) = 1 then ,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move the piece from Curr to New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b_promote()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w_checkmate()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w_stalemate()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w_check()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else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print “invalid move”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	++turn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else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print “Try again it’s black turn”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	++turn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clear screen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display()</a:t>
            </a:r>
          </a:p>
          <a:p>
            <a:r>
              <a:rPr lang="en-IN" sz="1600" i="1" dirty="0"/>
              <a:t>	</a:t>
            </a:r>
            <a:r>
              <a:rPr lang="en-IN" sz="1600" i="1" dirty="0" smtClean="0"/>
              <a:t>	++turn</a:t>
            </a:r>
          </a:p>
        </p:txBody>
      </p:sp>
    </p:spTree>
    <p:extLst>
      <p:ext uri="{BB962C8B-B14F-4D97-AF65-F5344CB8AC3E}">
        <p14:creationId xmlns:p14="http://schemas.microsoft.com/office/powerpoint/2010/main" xmlns="" val="37582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1640" y="2060848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sz="4000" dirty="0" smtClean="0"/>
              <a:t>SCREENSHOTS </a:t>
            </a:r>
            <a:r>
              <a:rPr lang="en-IN" sz="2800" dirty="0" smtClean="0"/>
              <a:t>OF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1500" dirty="0" smtClean="0"/>
              <a:t>OUTPUT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208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549" y="819761"/>
            <a:ext cx="8748247" cy="4565908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2051720" y="5589240"/>
            <a:ext cx="6512511" cy="11430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IN" sz="4800" dirty="0" smtClean="0"/>
              <a:t>    OUTPUT 1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399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816" y="404664"/>
            <a:ext cx="8494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Chess  is a two  player strategy game played on a chessboard, a checkered </a:t>
            </a:r>
          </a:p>
          <a:p>
            <a:r>
              <a:rPr lang="en-IN" dirty="0" smtClean="0"/>
              <a:t>     with 64 squares arranged in 8*8 grid.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Each player begins with 16 units : 1 king ,1 queen,2 rooks,2 knights,2 bishops</a:t>
            </a:r>
          </a:p>
          <a:p>
            <a:r>
              <a:rPr lang="en-IN" dirty="0"/>
              <a:t> </a:t>
            </a:r>
            <a:r>
              <a:rPr lang="en-IN" dirty="0" smtClean="0"/>
              <a:t>   and 8 pawns.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A normal chess board looks like this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9306" y="2276872"/>
            <a:ext cx="3555651" cy="35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46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548" y="819761"/>
            <a:ext cx="8748000" cy="4564800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2051720" y="5589240"/>
            <a:ext cx="6512511" cy="11430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IN" sz="4800" dirty="0" smtClean="0"/>
              <a:t>    OUTPUT 2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2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800" y="820800"/>
            <a:ext cx="8748000" cy="4564800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2051720" y="5589240"/>
            <a:ext cx="6512511" cy="11430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IN" sz="4800" dirty="0" smtClean="0"/>
              <a:t>    OUTPUT 3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374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800" y="820800"/>
            <a:ext cx="8748000" cy="4564800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2051720" y="5589240"/>
            <a:ext cx="6512511" cy="11430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IN" sz="4800" dirty="0" smtClean="0"/>
              <a:t>    OUTPUT 4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212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910264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sz="4400" dirty="0" smtClean="0"/>
              <a:t>Conclusion And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sz="6000" dirty="0" smtClean="0"/>
              <a:t>Future enhancement</a:t>
            </a:r>
            <a:endParaRPr lang="en-IN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924944"/>
            <a:ext cx="8427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We can improve our program by adding graphics to it , so that it becomes </a:t>
            </a:r>
          </a:p>
          <a:p>
            <a:r>
              <a:rPr lang="en-IN" dirty="0" smtClean="0"/>
              <a:t>     more appealing and interactive 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We can improve our program by including more rules of chess , like </a:t>
            </a:r>
          </a:p>
          <a:p>
            <a:r>
              <a:rPr lang="en-IN" dirty="0"/>
              <a:t> </a:t>
            </a:r>
            <a:r>
              <a:rPr lang="en-IN" dirty="0" smtClean="0"/>
              <a:t>    castling and en passant.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We can improve our program by adding a single player option to it , in which</a:t>
            </a:r>
          </a:p>
          <a:p>
            <a:r>
              <a:rPr lang="en-IN" dirty="0" smtClean="0"/>
              <a:t>     computer will play as the second player.</a:t>
            </a: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936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sz="6000" dirty="0" smtClean="0"/>
              <a:t>References</a:t>
            </a:r>
            <a:endParaRPr lang="en-IN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48880"/>
            <a:ext cx="8299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“ </a:t>
            </a:r>
            <a:r>
              <a:rPr lang="en-IN" sz="2000" b="1" dirty="0" smtClean="0"/>
              <a:t>Ultimate </a:t>
            </a:r>
            <a:r>
              <a:rPr lang="en-IN" sz="2000" b="1" dirty="0"/>
              <a:t>G</a:t>
            </a:r>
            <a:r>
              <a:rPr lang="en-IN" sz="2000" b="1" dirty="0" smtClean="0"/>
              <a:t>uide </a:t>
            </a:r>
            <a:r>
              <a:rPr lang="en-IN" sz="2000" b="1" dirty="0"/>
              <a:t>T</a:t>
            </a:r>
            <a:r>
              <a:rPr lang="en-IN" sz="2000" b="1" dirty="0" smtClean="0"/>
              <a:t>o Chess </a:t>
            </a:r>
            <a:r>
              <a:rPr lang="en-IN" dirty="0" smtClean="0"/>
              <a:t>”   , a book by the author </a:t>
            </a:r>
            <a:r>
              <a:rPr lang="en-IN" b="1" i="1" dirty="0" smtClean="0"/>
              <a:t>Bruce Pandolfini 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25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8864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sz="3600" dirty="0" smtClean="0"/>
              <a:t>Common Rules-&gt;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12776"/>
            <a:ext cx="93634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By convention the game pieces are divided into white and black sets.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The player with the white pieces always start the game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The king moves  one square in any direction.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The rook can move any no of squares along a row or column but cannot leap over</a:t>
            </a:r>
          </a:p>
          <a:p>
            <a:r>
              <a:rPr lang="en-IN" dirty="0" smtClean="0"/>
              <a:t>    other pieces.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The bishop can move any no of squares diagonally but cannot leap over pieces.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The queen combines the power of rook and bishop but cannot leap over other pieces.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The knight moves in L-shape and can leap over other pieces.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The pawn can move forward to an unoccupied square immediately in front of it</a:t>
            </a:r>
          </a:p>
          <a:p>
            <a:r>
              <a:rPr lang="en-IN" dirty="0"/>
              <a:t> </a:t>
            </a:r>
            <a:r>
              <a:rPr lang="en-IN" dirty="0" smtClean="0"/>
              <a:t>   on the same column or on its first move it can advance 2 squares  along the same</a:t>
            </a:r>
          </a:p>
          <a:p>
            <a:r>
              <a:rPr lang="en-IN" dirty="0"/>
              <a:t> </a:t>
            </a:r>
            <a:r>
              <a:rPr lang="en-IN" dirty="0" smtClean="0"/>
              <a:t>   column provided both the squares are unoccupied.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Pawn can capture an opponent’s piece on a square diagonally in front of it on an </a:t>
            </a:r>
          </a:p>
          <a:p>
            <a:r>
              <a:rPr lang="en-IN" dirty="0"/>
              <a:t> </a:t>
            </a:r>
            <a:r>
              <a:rPr lang="en-IN" dirty="0" smtClean="0"/>
              <a:t>   adjacent column.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When a pawn advances to the last row , it is promoted and must be exchanged for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The player’s  choice of queen , rook , bishop or knight.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You cannot move a unit if it puts your king under attack.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182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016" y="405772"/>
            <a:ext cx="4302336" cy="4302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9345" y="4972526"/>
            <a:ext cx="184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i="1" dirty="0" smtClean="0"/>
              <a:t>Pawn moves</a:t>
            </a:r>
            <a:endParaRPr lang="en-IN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4972526"/>
            <a:ext cx="184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i="1" dirty="0" smtClean="0"/>
              <a:t>Knight moves</a:t>
            </a:r>
            <a:endParaRPr lang="en-IN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433" y="405772"/>
            <a:ext cx="4302336" cy="43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66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620688"/>
            <a:ext cx="3987700" cy="40013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024" y="645286"/>
            <a:ext cx="3987700" cy="40013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1408" y="508518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i="1" dirty="0" smtClean="0"/>
              <a:t>Bishop moves</a:t>
            </a:r>
            <a:endParaRPr lang="en-I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902466" y="5085184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i="1" dirty="0" smtClean="0"/>
              <a:t>Rook moves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xmlns="" val="8231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681881"/>
            <a:ext cx="4176464" cy="41929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024" y="681881"/>
            <a:ext cx="4145131" cy="41776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8802" y="533256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i="1" dirty="0" smtClean="0"/>
              <a:t>King moves</a:t>
            </a:r>
            <a:endParaRPr lang="en-I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902634" y="53325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i="1" dirty="0" smtClean="0"/>
              <a:t>Queen moves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xmlns="" val="32643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319" y="1196752"/>
            <a:ext cx="91566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i="1" dirty="0" smtClean="0"/>
              <a:t>What is a CHECK ?</a:t>
            </a:r>
          </a:p>
          <a:p>
            <a:r>
              <a:rPr lang="en-IN" sz="2800" i="1" dirty="0" smtClean="0"/>
              <a:t>    </a:t>
            </a:r>
            <a:r>
              <a:rPr lang="en-IN" sz="2800" i="1" dirty="0"/>
              <a:t>	</a:t>
            </a:r>
            <a:r>
              <a:rPr lang="en-IN" sz="2800" dirty="0" smtClean="0"/>
              <a:t>When a King is under direct attack from opponent</a:t>
            </a:r>
          </a:p>
          <a:p>
            <a:r>
              <a:rPr lang="en-IN" sz="2800" i="1" dirty="0"/>
              <a:t>	</a:t>
            </a:r>
            <a:r>
              <a:rPr lang="en-IN" sz="2800" dirty="0" smtClean="0"/>
              <a:t>but there are legal moves left.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i="1" dirty="0" smtClean="0"/>
              <a:t>What is a CHECKMATE ?</a:t>
            </a:r>
          </a:p>
          <a:p>
            <a:r>
              <a:rPr lang="en-IN" sz="2800" i="1" dirty="0" smtClean="0"/>
              <a:t>	</a:t>
            </a:r>
            <a:r>
              <a:rPr lang="en-IN" sz="2800" dirty="0" smtClean="0"/>
              <a:t>When a king is under direct attack from opponent</a:t>
            </a:r>
          </a:p>
          <a:p>
            <a:r>
              <a:rPr lang="en-IN" sz="2800" i="1" dirty="0"/>
              <a:t>	</a:t>
            </a:r>
            <a:r>
              <a:rPr lang="en-IN" sz="2800" dirty="0" smtClean="0"/>
              <a:t>and no legal moves are left.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i="1" dirty="0" smtClean="0"/>
              <a:t>What is a STALEMATE ?</a:t>
            </a:r>
          </a:p>
          <a:p>
            <a:r>
              <a:rPr lang="en-IN" sz="2800" i="1" dirty="0"/>
              <a:t>	</a:t>
            </a:r>
            <a:r>
              <a:rPr lang="en-IN" sz="2800" dirty="0" smtClean="0"/>
              <a:t>When a king is not under attack but there are no</a:t>
            </a:r>
          </a:p>
          <a:p>
            <a:r>
              <a:rPr lang="en-IN" sz="2800" i="1" dirty="0"/>
              <a:t>	</a:t>
            </a:r>
            <a:r>
              <a:rPr lang="en-IN" sz="2800" dirty="0" smtClean="0"/>
              <a:t>legal moves left.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xmlns="" val="2436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476672"/>
            <a:ext cx="3514725" cy="35147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4816" y="4211796"/>
            <a:ext cx="3022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IN" b="1" i="1" dirty="0">
                <a:solidFill>
                  <a:prstClr val="black"/>
                </a:solidFill>
              </a:rPr>
              <a:t>An example of CHECK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4064" y="1991085"/>
            <a:ext cx="4342408" cy="4441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6056" y="1310944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i="1" dirty="0" smtClean="0"/>
              <a:t>An example of CHECKMATE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xmlns="" val="34313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459</TotalTime>
  <Words>1072</Words>
  <Application>Microsoft Office PowerPoint</Application>
  <PresentationFormat>On-screen Show (4:3)</PresentationFormat>
  <Paragraphs>346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Slipstream</vt:lpstr>
      <vt:lpstr>R.N.S INSTITUTE OF TECHNOLOGY </vt:lpstr>
      <vt:lpstr>INTRODUCTION </vt:lpstr>
      <vt:lpstr>Slide 3</vt:lpstr>
      <vt:lpstr>Common Rules-&gt;</vt:lpstr>
      <vt:lpstr>Slide 5</vt:lpstr>
      <vt:lpstr>Slide 6</vt:lpstr>
      <vt:lpstr>Slide 7</vt:lpstr>
      <vt:lpstr>Slide 8</vt:lpstr>
      <vt:lpstr>Slide 9</vt:lpstr>
      <vt:lpstr>Slide 10</vt:lpstr>
      <vt:lpstr>OBJECTIVE</vt:lpstr>
      <vt:lpstr>DATA STRUCTURES USED</vt:lpstr>
      <vt:lpstr>Slide 13</vt:lpstr>
      <vt:lpstr>DESIGN AND IMPLEMENTATION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SCREENSHOTS OF OUTPUT </vt:lpstr>
      <vt:lpstr>Slide 29</vt:lpstr>
      <vt:lpstr>Slide 30</vt:lpstr>
      <vt:lpstr>Slide 31</vt:lpstr>
      <vt:lpstr>Slide 32</vt:lpstr>
      <vt:lpstr>Conclusion And  Future enhancement</vt:lpstr>
      <vt:lpstr>References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NIKTWISTER</dc:creator>
  <cp:lastModifiedBy>ISE-LAB1</cp:lastModifiedBy>
  <cp:revision>56</cp:revision>
  <dcterms:created xsi:type="dcterms:W3CDTF">2017-11-23T16:10:29Z</dcterms:created>
  <dcterms:modified xsi:type="dcterms:W3CDTF">2007-05-21T23:37:07Z</dcterms:modified>
</cp:coreProperties>
</file>