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5" r:id="rId1"/>
  </p:sldMasterIdLst>
  <p:notesMasterIdLst>
    <p:notesMasterId r:id="rId21"/>
  </p:notesMasterIdLst>
  <p:sldIdLst>
    <p:sldId id="256" r:id="rId2"/>
    <p:sldId id="257" r:id="rId3"/>
    <p:sldId id="258" r:id="rId4"/>
    <p:sldId id="270" r:id="rId5"/>
    <p:sldId id="271" r:id="rId6"/>
    <p:sldId id="264" r:id="rId7"/>
    <p:sldId id="272" r:id="rId8"/>
    <p:sldId id="273" r:id="rId9"/>
    <p:sldId id="274" r:id="rId10"/>
    <p:sldId id="275" r:id="rId11"/>
    <p:sldId id="276" r:id="rId12"/>
    <p:sldId id="277" r:id="rId13"/>
    <p:sldId id="278" r:id="rId14"/>
    <p:sldId id="279" r:id="rId15"/>
    <p:sldId id="280" r:id="rId16"/>
    <p:sldId id="281" r:id="rId17"/>
    <p:sldId id="282" r:id="rId18"/>
    <p:sldId id="285"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370" y="18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469C0-0571-449F-9A40-FE9C58B330CC}" type="datetimeFigureOut">
              <a:rPr lang="en-US" smtClean="0"/>
              <a:t>22-Aug-19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3287C-B0BF-456F-B47C-EE13F90F2651}" type="slidenum">
              <a:rPr lang="en-US" smtClean="0"/>
              <a:t>‹#›</a:t>
            </a:fld>
            <a:endParaRPr lang="en-US"/>
          </a:p>
        </p:txBody>
      </p:sp>
    </p:spTree>
    <p:extLst>
      <p:ext uri="{BB962C8B-B14F-4D97-AF65-F5344CB8AC3E}">
        <p14:creationId xmlns:p14="http://schemas.microsoft.com/office/powerpoint/2010/main" val="2304277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3287C-B0BF-456F-B47C-EE13F90F2651}" type="slidenum">
              <a:rPr lang="en-US" smtClean="0"/>
              <a:t>5</a:t>
            </a:fld>
            <a:endParaRPr lang="en-US"/>
          </a:p>
        </p:txBody>
      </p:sp>
    </p:spTree>
    <p:extLst>
      <p:ext uri="{BB962C8B-B14F-4D97-AF65-F5344CB8AC3E}">
        <p14:creationId xmlns:p14="http://schemas.microsoft.com/office/powerpoint/2010/main" val="3184230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A687161-6047-4EAD-9964-6BEB2849852C}" type="datetimeFigureOut">
              <a:rPr lang="en-US" smtClean="0"/>
              <a:t>22-Aug-19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9F6917E-59BE-4D8E-B01A-ED84643F3EE4}" type="slidenum">
              <a:rPr lang="en-US" smtClean="0"/>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spd="slow">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687161-6047-4EAD-9964-6BEB2849852C}" type="datetimeFigureOut">
              <a:rPr lang="en-US" smtClean="0"/>
              <a:t>22-Aug-19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9F6917E-59BE-4D8E-B01A-ED84643F3EE4}"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687161-6047-4EAD-9964-6BEB2849852C}" type="datetimeFigureOut">
              <a:rPr lang="en-US" smtClean="0"/>
              <a:t>22-Aug-19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9F6917E-59BE-4D8E-B01A-ED84643F3EE4}"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687161-6047-4EAD-9964-6BEB2849852C}" type="datetimeFigureOut">
              <a:rPr lang="en-US" smtClean="0"/>
              <a:t>22-Aug-19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9F6917E-59BE-4D8E-B01A-ED84643F3EE4}"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A687161-6047-4EAD-9964-6BEB2849852C}" type="datetimeFigureOut">
              <a:rPr lang="en-US" smtClean="0"/>
              <a:t>22-Aug-19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9F6917E-59BE-4D8E-B01A-ED84643F3EE4}" type="slidenum">
              <a:rPr lang="en-US" smtClean="0"/>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A687161-6047-4EAD-9964-6BEB2849852C}" type="datetimeFigureOut">
              <a:rPr lang="en-US" smtClean="0"/>
              <a:t>22-Aug-19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9F6917E-59BE-4D8E-B01A-ED84643F3EE4}"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A687161-6047-4EAD-9964-6BEB2849852C}" type="datetimeFigureOut">
              <a:rPr lang="en-US" smtClean="0"/>
              <a:t>22-Aug-19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9F6917E-59BE-4D8E-B01A-ED84643F3EE4}"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A687161-6047-4EAD-9964-6BEB2849852C}" type="datetimeFigureOut">
              <a:rPr lang="en-US" smtClean="0"/>
              <a:t>22-Aug-19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9F6917E-59BE-4D8E-B01A-ED84643F3EE4}"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A687161-6047-4EAD-9964-6BEB2849852C}" type="datetimeFigureOut">
              <a:rPr lang="en-US" smtClean="0"/>
              <a:t>22-Aug-19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9F6917E-59BE-4D8E-B01A-ED84643F3EE4}" type="slidenum">
              <a:rPr lang="en-US" smtClean="0"/>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A687161-6047-4EAD-9964-6BEB2849852C}" type="datetimeFigureOut">
              <a:rPr lang="en-US" smtClean="0"/>
              <a:t>22-Aug-19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9F6917E-59BE-4D8E-B01A-ED84643F3EE4}"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A687161-6047-4EAD-9964-6BEB2849852C}" type="datetimeFigureOut">
              <a:rPr lang="en-US" smtClean="0"/>
              <a:t>22-Aug-19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9F6917E-59BE-4D8E-B01A-ED84643F3EE4}" type="slidenum">
              <a:rPr lang="en-US" smtClean="0"/>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A687161-6047-4EAD-9964-6BEB2849852C}" type="datetimeFigureOut">
              <a:rPr lang="en-US" smtClean="0"/>
              <a:t>22-Aug-19</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9F6917E-59BE-4D8E-B01A-ED84643F3EE4}" type="slidenum">
              <a:rPr lang="en-US" smtClean="0"/>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Lst>
  <p:transition spd="slow">
    <p:fade/>
  </p:transition>
  <p:timing>
    <p:tnLst>
      <p:par>
        <p:cTn id="1" dur="indefinite" restart="never" nodeType="tmRoot"/>
      </p:par>
    </p:tnLst>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4026" y="2218545"/>
            <a:ext cx="10320389" cy="969879"/>
          </a:xfrm>
        </p:spPr>
        <p:txBody>
          <a:bodyPr>
            <a:normAutofit/>
          </a:bodyPr>
          <a:lstStyle/>
          <a:p>
            <a:pPr algn="ctr"/>
            <a:r>
              <a:rPr lang="en-IN" sz="4400" dirty="0">
                <a:solidFill>
                  <a:schemeClr val="tx1">
                    <a:lumMod val="95000"/>
                    <a:lumOff val="5000"/>
                  </a:schemeClr>
                </a:solidFill>
                <a:latin typeface="Copperplate Gothic Bold" panose="020E0705020206020404" pitchFamily="34" charset="0"/>
              </a:rPr>
              <a:t>Machine Learning with Python </a:t>
            </a:r>
            <a:endParaRPr lang="en-US" sz="4400" dirty="0">
              <a:solidFill>
                <a:schemeClr val="tx1">
                  <a:lumMod val="95000"/>
                  <a:lumOff val="5000"/>
                </a:schemeClr>
              </a:solidFill>
              <a:latin typeface="Copperplate Gothic Bold" panose="020E0705020206020404" pitchFamily="34" charset="0"/>
            </a:endParaRPr>
          </a:p>
        </p:txBody>
      </p:sp>
      <p:sp>
        <p:nvSpPr>
          <p:cNvPr id="3" name="Subtitle 2"/>
          <p:cNvSpPr>
            <a:spLocks noGrp="1"/>
          </p:cNvSpPr>
          <p:nvPr>
            <p:ph type="subTitle" idx="1"/>
          </p:nvPr>
        </p:nvSpPr>
        <p:spPr>
          <a:xfrm>
            <a:off x="2379351" y="3235387"/>
            <a:ext cx="8915399" cy="1126283"/>
          </a:xfrm>
        </p:spPr>
        <p:txBody>
          <a:bodyPr>
            <a:noAutofit/>
          </a:bodyPr>
          <a:lstStyle/>
          <a:p>
            <a:pPr algn="ctr"/>
            <a:r>
              <a:rPr lang="en-US" sz="3600" dirty="0" smtClean="0"/>
              <a:t>  </a:t>
            </a:r>
            <a:r>
              <a:rPr lang="en-US" sz="3600" dirty="0" smtClean="0">
                <a:solidFill>
                  <a:schemeClr val="tx1">
                    <a:lumMod val="65000"/>
                    <a:lumOff val="35000"/>
                  </a:schemeClr>
                </a:solidFill>
                <a:latin typeface="Verdana" panose="020B0604030504040204" pitchFamily="34" charset="0"/>
                <a:ea typeface="Verdana" panose="020B0604030504040204" pitchFamily="34" charset="0"/>
              </a:rPr>
              <a:t>WEBSITE PHISHING</a:t>
            </a:r>
            <a:endParaRPr lang="en-US" sz="3600" dirty="0">
              <a:solidFill>
                <a:schemeClr val="tx1">
                  <a:lumMod val="65000"/>
                  <a:lumOff val="35000"/>
                </a:schemeClr>
              </a:solidFill>
              <a:latin typeface="Verdana" panose="020B0604030504040204" pitchFamily="34" charset="0"/>
              <a:ea typeface="Verdana" panose="020B0604030504040204" pitchFamily="34" charset="0"/>
            </a:endParaRPr>
          </a:p>
        </p:txBody>
      </p:sp>
      <p:pic>
        <p:nvPicPr>
          <p:cNvPr id="4" name="Picture 2" descr="Image result for rnsit">
            <a:extLst>
              <a:ext uri="{FF2B5EF4-FFF2-40B4-BE49-F238E27FC236}">
                <a16:creationId xmlns="" xmlns:a16="http://schemas.microsoft.com/office/drawing/2014/main" id="{1367E55A-8E52-4E62-9B78-3CBC7021A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3352" y="18645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434667" y="4515549"/>
            <a:ext cx="5152730" cy="1631216"/>
          </a:xfrm>
          <a:prstGeom prst="rect">
            <a:avLst/>
          </a:prstGeom>
        </p:spPr>
        <p:txBody>
          <a:bodyPr wrap="square">
            <a:spAutoFit/>
          </a:bodyPr>
          <a:lstStyle/>
          <a:p>
            <a:r>
              <a:rPr lang="en-IN" sz="2000" dirty="0">
                <a:latin typeface="Verdana" panose="020B0604030504040204" pitchFamily="34" charset="0"/>
                <a:ea typeface="Verdana" panose="020B0604030504040204" pitchFamily="34" charset="0"/>
              </a:rPr>
              <a:t>Team members:</a:t>
            </a:r>
          </a:p>
          <a:p>
            <a:endParaRPr lang="en-IN" sz="2000" dirty="0" smtClean="0">
              <a:latin typeface="Verdana" panose="020B0604030504040204" pitchFamily="34" charset="0"/>
              <a:ea typeface="Verdana" panose="020B0604030504040204" pitchFamily="34" charset="0"/>
            </a:endParaRPr>
          </a:p>
          <a:p>
            <a:pPr algn="just"/>
            <a:r>
              <a:rPr lang="en-US" sz="2000" dirty="0" err="1">
                <a:latin typeface="Verdana" panose="020B0604030504040204" pitchFamily="34" charset="0"/>
                <a:ea typeface="Verdana" panose="020B0604030504040204" pitchFamily="34" charset="0"/>
              </a:rPr>
              <a:t>Shashikant</a:t>
            </a:r>
            <a:r>
              <a:rPr lang="en-US" sz="2000" dirty="0">
                <a:latin typeface="Verdana" panose="020B0604030504040204" pitchFamily="34" charset="0"/>
                <a:ea typeface="Verdana" panose="020B0604030504040204" pitchFamily="34" charset="0"/>
              </a:rPr>
              <a:t>   </a:t>
            </a:r>
            <a:r>
              <a:rPr lang="en-US" sz="2000" dirty="0" smtClean="0">
                <a:latin typeface="Verdana" panose="020B0604030504040204" pitchFamily="34" charset="0"/>
                <a:ea typeface="Verdana" panose="020B0604030504040204" pitchFamily="34" charset="0"/>
              </a:rPr>
              <a:t>	         : 1RN16IS095</a:t>
            </a:r>
            <a:endParaRPr lang="en-IN" sz="2000" dirty="0">
              <a:latin typeface="Verdana" panose="020B0604030504040204" pitchFamily="34" charset="0"/>
              <a:ea typeface="Verdana" panose="020B0604030504040204" pitchFamily="34" charset="0"/>
            </a:endParaRPr>
          </a:p>
          <a:p>
            <a:pPr algn="just"/>
            <a:r>
              <a:rPr lang="en-US" sz="2000" dirty="0" err="1" smtClean="0">
                <a:latin typeface="Verdana" panose="020B0604030504040204" pitchFamily="34" charset="0"/>
                <a:ea typeface="Verdana" panose="020B0604030504040204" pitchFamily="34" charset="0"/>
              </a:rPr>
              <a:t>Chirayu</a:t>
            </a:r>
            <a:r>
              <a:rPr lang="en-US" sz="2000" dirty="0" smtClean="0">
                <a:latin typeface="Verdana" panose="020B0604030504040204" pitchFamily="34" charset="0"/>
                <a:ea typeface="Verdana" panose="020B0604030504040204" pitchFamily="34" charset="0"/>
              </a:rPr>
              <a:t> Gupta	    : 1RN16IS028</a:t>
            </a:r>
            <a:endParaRPr lang="en-IN" sz="2000" dirty="0">
              <a:latin typeface="Verdana" panose="020B0604030504040204" pitchFamily="34" charset="0"/>
              <a:ea typeface="Verdana" panose="020B0604030504040204" pitchFamily="34" charset="0"/>
            </a:endParaRPr>
          </a:p>
          <a:p>
            <a:pPr algn="just"/>
            <a:r>
              <a:rPr lang="en-US" sz="2000" dirty="0" err="1" smtClean="0">
                <a:latin typeface="Verdana" panose="020B0604030504040204" pitchFamily="34" charset="0"/>
                <a:ea typeface="Verdana" panose="020B0604030504040204" pitchFamily="34" charset="0"/>
              </a:rPr>
              <a:t>Sailesh</a:t>
            </a:r>
            <a:r>
              <a:rPr lang="en-US" sz="2000" dirty="0" smtClean="0">
                <a:latin typeface="Verdana" panose="020B0604030504040204" pitchFamily="34" charset="0"/>
                <a:ea typeface="Verdana" panose="020B0604030504040204" pitchFamily="34" charset="0"/>
              </a:rPr>
              <a:t> </a:t>
            </a:r>
            <a:r>
              <a:rPr lang="en-US" sz="2000" dirty="0" err="1" smtClean="0">
                <a:latin typeface="Verdana" panose="020B0604030504040204" pitchFamily="34" charset="0"/>
                <a:ea typeface="Verdana" panose="020B0604030504040204" pitchFamily="34" charset="0"/>
              </a:rPr>
              <a:t>Khandelwal</a:t>
            </a:r>
            <a:r>
              <a:rPr lang="en-US" sz="2000" dirty="0" smtClean="0">
                <a:latin typeface="Verdana" panose="020B0604030504040204" pitchFamily="34" charset="0"/>
                <a:ea typeface="Verdana" panose="020B0604030504040204" pitchFamily="34" charset="0"/>
              </a:rPr>
              <a:t>  : 1RN16IS083</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37371733"/>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9FBB11-74EA-4B5F-A1AA-9CE325E9348E}"/>
              </a:ext>
            </a:extLst>
          </p:cNvPr>
          <p:cNvSpPr>
            <a:spLocks noGrp="1"/>
          </p:cNvSpPr>
          <p:nvPr>
            <p:ph type="title"/>
          </p:nvPr>
        </p:nvSpPr>
        <p:spPr>
          <a:xfrm>
            <a:off x="1828800" y="644576"/>
            <a:ext cx="9449426" cy="569627"/>
          </a:xfrm>
        </p:spPr>
        <p:txBody>
          <a:bodyPr>
            <a:noAutofit/>
          </a:bodyPr>
          <a:lstStyle/>
          <a:p>
            <a:r>
              <a:rPr lang="en-IN" sz="4000" u="sng" dirty="0">
                <a:latin typeface="Copperplate Gothic Bold" panose="020E0705020206020404" pitchFamily="34" charset="0"/>
              </a:rPr>
              <a:t>STEP-1</a:t>
            </a:r>
          </a:p>
        </p:txBody>
      </p:sp>
      <p:sp>
        <p:nvSpPr>
          <p:cNvPr id="3" name="Content Placeholder 2">
            <a:extLst>
              <a:ext uri="{FF2B5EF4-FFF2-40B4-BE49-F238E27FC236}">
                <a16:creationId xmlns="" xmlns:a16="http://schemas.microsoft.com/office/drawing/2014/main" id="{2E758299-B3AA-499A-AF58-B5932C4CBB85}"/>
              </a:ext>
            </a:extLst>
          </p:cNvPr>
          <p:cNvSpPr>
            <a:spLocks noGrp="1"/>
          </p:cNvSpPr>
          <p:nvPr>
            <p:ph idx="1"/>
          </p:nvPr>
        </p:nvSpPr>
        <p:spPr>
          <a:xfrm>
            <a:off x="1624975" y="1608979"/>
            <a:ext cx="10364451" cy="4633314"/>
          </a:xfrm>
        </p:spPr>
        <p:txBody>
          <a:bodyPr>
            <a:noAutofit/>
          </a:bodyPr>
          <a:lstStyle/>
          <a:p>
            <a:pPr algn="just"/>
            <a:r>
              <a:rPr lang="en-IN" sz="2400" cap="none" dirty="0" smtClean="0">
                <a:latin typeface="Verdana" panose="020B0604030504040204" pitchFamily="34" charset="0"/>
                <a:ea typeface="Verdana" panose="020B0604030504040204" pitchFamily="34" charset="0"/>
                <a:cs typeface="Times New Roman" panose="02020603050405020304" pitchFamily="18" charset="0"/>
              </a:rPr>
              <a:t>At first we import the dataset using </a:t>
            </a:r>
            <a:r>
              <a:rPr lang="en-IN" sz="2400" cap="none" dirty="0" err="1" smtClean="0">
                <a:latin typeface="Verdana" panose="020B0604030504040204" pitchFamily="34" charset="0"/>
                <a:ea typeface="Verdana" panose="020B0604030504040204" pitchFamily="34" charset="0"/>
                <a:cs typeface="Times New Roman" panose="02020603050405020304" pitchFamily="18" charset="0"/>
              </a:rPr>
              <a:t>read_csv</a:t>
            </a:r>
            <a:r>
              <a:rPr lang="en-IN" sz="2400" cap="none" dirty="0" smtClean="0">
                <a:latin typeface="Verdana" panose="020B0604030504040204" pitchFamily="34" charset="0"/>
                <a:ea typeface="Verdana" panose="020B0604030504040204" pitchFamily="34" charset="0"/>
                <a:cs typeface="Times New Roman" panose="02020603050405020304" pitchFamily="18" charset="0"/>
              </a:rPr>
              <a:t> function of pandas library.</a:t>
            </a:r>
          </a:p>
          <a:p>
            <a:pPr algn="just"/>
            <a:r>
              <a:rPr lang="en-IN" sz="2400" cap="none" dirty="0" smtClean="0">
                <a:latin typeface="Verdana" panose="020B0604030504040204" pitchFamily="34" charset="0"/>
                <a:ea typeface="Verdana" panose="020B0604030504040204" pitchFamily="34" charset="0"/>
                <a:cs typeface="Times New Roman" panose="02020603050405020304" pitchFamily="18" charset="0"/>
              </a:rPr>
              <a:t>The </a:t>
            </a:r>
            <a:r>
              <a:rPr lang="en-IN" sz="2400" cap="none" dirty="0" err="1" smtClean="0">
                <a:latin typeface="Verdana" panose="020B0604030504040204" pitchFamily="34" charset="0"/>
                <a:ea typeface="Verdana" panose="020B0604030504040204" pitchFamily="34" charset="0"/>
                <a:cs typeface="Times New Roman" panose="02020603050405020304" pitchFamily="18" charset="0"/>
              </a:rPr>
              <a:t>read_csv</a:t>
            </a:r>
            <a:r>
              <a:rPr lang="en-IN" sz="2400" cap="none" dirty="0" smtClean="0">
                <a:latin typeface="Verdana" panose="020B0604030504040204" pitchFamily="34" charset="0"/>
                <a:ea typeface="Verdana" panose="020B0604030504040204" pitchFamily="34" charset="0"/>
                <a:cs typeface="Times New Roman" panose="02020603050405020304" pitchFamily="18" charset="0"/>
              </a:rPr>
              <a:t> function takes in the location of the dataset as the parameter.</a:t>
            </a:r>
          </a:p>
          <a:p>
            <a:pPr algn="just"/>
            <a:r>
              <a:rPr lang="en-IN" sz="2400" cap="none" dirty="0" smtClean="0">
                <a:latin typeface="Verdana" panose="020B0604030504040204" pitchFamily="34" charset="0"/>
                <a:ea typeface="Verdana" panose="020B0604030504040204" pitchFamily="34" charset="0"/>
                <a:cs typeface="Times New Roman" panose="02020603050405020304" pitchFamily="18" charset="0"/>
              </a:rPr>
              <a:t>The dataset is loaded onto the program after the correct location has been provided</a:t>
            </a:r>
          </a:p>
          <a:p>
            <a:pPr algn="just"/>
            <a:r>
              <a:rPr lang="en-IN" sz="2400" cap="none" dirty="0" smtClean="0">
                <a:latin typeface="Verdana" panose="020B0604030504040204" pitchFamily="34" charset="0"/>
                <a:ea typeface="Verdana" panose="020B0604030504040204" pitchFamily="34" charset="0"/>
                <a:cs typeface="Times New Roman" panose="02020603050405020304" pitchFamily="18" charset="0"/>
              </a:rPr>
              <a:t>After the loading of the dataset we remove unwanted columns using drop function available in library “pandas”.</a:t>
            </a:r>
            <a:endParaRPr lang="en-IN" sz="2400" cap="none"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031358034"/>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799" y="1109133"/>
            <a:ext cx="9398001" cy="4614334"/>
          </a:xfrm>
        </p:spPr>
      </p:pic>
    </p:spTree>
    <p:extLst>
      <p:ext uri="{BB962C8B-B14F-4D97-AF65-F5344CB8AC3E}">
        <p14:creationId xmlns:p14="http://schemas.microsoft.com/office/powerpoint/2010/main" val="1164546767"/>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ACD341-4F0A-49CB-9F7D-54C38190CD01}"/>
              </a:ext>
            </a:extLst>
          </p:cNvPr>
          <p:cNvSpPr>
            <a:spLocks noGrp="1"/>
          </p:cNvSpPr>
          <p:nvPr>
            <p:ph type="title"/>
          </p:nvPr>
        </p:nvSpPr>
        <p:spPr>
          <a:xfrm>
            <a:off x="1718108" y="584651"/>
            <a:ext cx="10364451" cy="580696"/>
          </a:xfrm>
        </p:spPr>
        <p:txBody>
          <a:bodyPr>
            <a:noAutofit/>
          </a:bodyPr>
          <a:lstStyle/>
          <a:p>
            <a:r>
              <a:rPr lang="en-IN" sz="4000" u="sng" dirty="0">
                <a:latin typeface="Copperplate Gothic Bold" panose="020E0705020206020404" pitchFamily="34" charset="0"/>
              </a:rPr>
              <a:t>Step-2</a:t>
            </a:r>
          </a:p>
        </p:txBody>
      </p:sp>
      <p:sp>
        <p:nvSpPr>
          <p:cNvPr id="3" name="Content Placeholder 2">
            <a:extLst>
              <a:ext uri="{FF2B5EF4-FFF2-40B4-BE49-F238E27FC236}">
                <a16:creationId xmlns="" xmlns:a16="http://schemas.microsoft.com/office/drawing/2014/main" id="{5CECE4C8-3D6B-42A3-80A9-36CC8766BE89}"/>
              </a:ext>
            </a:extLst>
          </p:cNvPr>
          <p:cNvSpPr>
            <a:spLocks noGrp="1"/>
          </p:cNvSpPr>
          <p:nvPr>
            <p:ph idx="1"/>
          </p:nvPr>
        </p:nvSpPr>
        <p:spPr>
          <a:xfrm>
            <a:off x="1650375" y="1385481"/>
            <a:ext cx="10364451" cy="4691920"/>
          </a:xfrm>
        </p:spPr>
        <p:txBody>
          <a:bodyPr>
            <a:noAutofit/>
          </a:bodyPr>
          <a:lstStyle/>
          <a:p>
            <a:pPr algn="just"/>
            <a:r>
              <a:rPr lang="en-IN" sz="2400" cap="none" dirty="0" smtClean="0">
                <a:latin typeface="Verdana" panose="020B0604030504040204" pitchFamily="34" charset="0"/>
                <a:ea typeface="Verdana" panose="020B0604030504040204" pitchFamily="34" charset="0"/>
              </a:rPr>
              <a:t>Since our dataset had both the training attributes as well as the output class we separate the output class from the parameters</a:t>
            </a:r>
          </a:p>
          <a:p>
            <a:pPr algn="just"/>
            <a:r>
              <a:rPr lang="en-IN" sz="2400" cap="none" dirty="0" smtClean="0">
                <a:latin typeface="Verdana" panose="020B0604030504040204" pitchFamily="34" charset="0"/>
                <a:ea typeface="Verdana" panose="020B0604030504040204" pitchFamily="34" charset="0"/>
              </a:rPr>
              <a:t>All the attribute names except the output class (which was stored under the column name class) is stored in a list called columns using simple for loop logic</a:t>
            </a:r>
          </a:p>
          <a:p>
            <a:pPr algn="just"/>
            <a:r>
              <a:rPr lang="en-IN" sz="2400" cap="none" dirty="0" smtClean="0">
                <a:latin typeface="Verdana" panose="020B0604030504040204" pitchFamily="34" charset="0"/>
                <a:ea typeface="Verdana" panose="020B0604030504040204" pitchFamily="34" charset="0"/>
              </a:rPr>
              <a:t>The output class is stored under the variable name target</a:t>
            </a:r>
          </a:p>
          <a:p>
            <a:pPr algn="just"/>
            <a:r>
              <a:rPr lang="en-IN" sz="2400" cap="none" dirty="0" smtClean="0">
                <a:latin typeface="Verdana" panose="020B0604030504040204" pitchFamily="34" charset="0"/>
                <a:ea typeface="Verdana" panose="020B0604030504040204" pitchFamily="34" charset="0"/>
              </a:rPr>
              <a:t>After this the dataset is separated into training part and testing part with 75% of the dataset taken as the training set.</a:t>
            </a:r>
            <a:endParaRPr lang="en-IN" sz="2400" cap="none"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30729615"/>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7202" y="880533"/>
            <a:ext cx="10168466" cy="4826000"/>
          </a:xfrm>
        </p:spPr>
      </p:pic>
    </p:spTree>
    <p:extLst>
      <p:ext uri="{BB962C8B-B14F-4D97-AF65-F5344CB8AC3E}">
        <p14:creationId xmlns:p14="http://schemas.microsoft.com/office/powerpoint/2010/main" val="2464727702"/>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B8DDC5-C891-42D1-9E13-939AEEBB6D9C}"/>
              </a:ext>
            </a:extLst>
          </p:cNvPr>
          <p:cNvSpPr>
            <a:spLocks noGrp="1"/>
          </p:cNvSpPr>
          <p:nvPr>
            <p:ph type="title"/>
          </p:nvPr>
        </p:nvSpPr>
        <p:spPr>
          <a:xfrm>
            <a:off x="1574174" y="864052"/>
            <a:ext cx="10364451" cy="595686"/>
          </a:xfrm>
        </p:spPr>
        <p:txBody>
          <a:bodyPr>
            <a:noAutofit/>
          </a:bodyPr>
          <a:lstStyle/>
          <a:p>
            <a:r>
              <a:rPr lang="en-IN" sz="4000" u="sng" dirty="0">
                <a:latin typeface="Copperplate Gothic Bold" panose="020E0705020206020404" pitchFamily="34" charset="0"/>
              </a:rPr>
              <a:t>Step-3</a:t>
            </a:r>
          </a:p>
        </p:txBody>
      </p:sp>
      <p:sp>
        <p:nvSpPr>
          <p:cNvPr id="3" name="Content Placeholder 2">
            <a:extLst>
              <a:ext uri="{FF2B5EF4-FFF2-40B4-BE49-F238E27FC236}">
                <a16:creationId xmlns="" xmlns:a16="http://schemas.microsoft.com/office/drawing/2014/main" id="{DA8ABDA1-2646-437C-BDE8-84699D5BB6BD}"/>
              </a:ext>
            </a:extLst>
          </p:cNvPr>
          <p:cNvSpPr>
            <a:spLocks noGrp="1"/>
          </p:cNvSpPr>
          <p:nvPr>
            <p:ph idx="1"/>
          </p:nvPr>
        </p:nvSpPr>
        <p:spPr>
          <a:xfrm>
            <a:off x="1710267" y="1881994"/>
            <a:ext cx="10363826" cy="3424107"/>
          </a:xfrm>
        </p:spPr>
        <p:txBody>
          <a:bodyPr>
            <a:normAutofit/>
          </a:bodyPr>
          <a:lstStyle/>
          <a:p>
            <a:pPr algn="just"/>
            <a:r>
              <a:rPr lang="en-IN" sz="2400" cap="none" dirty="0" smtClean="0">
                <a:latin typeface="Verdana" panose="020B0604030504040204" pitchFamily="34" charset="0"/>
                <a:ea typeface="Verdana" panose="020B0604030504040204" pitchFamily="34" charset="0"/>
              </a:rPr>
              <a:t>The number of phished URLs and the number of legitimate URLs in the dataset is found.</a:t>
            </a:r>
          </a:p>
          <a:p>
            <a:pPr algn="just"/>
            <a:r>
              <a:rPr lang="en-IN" sz="2400" cap="none" dirty="0" smtClean="0">
                <a:latin typeface="Verdana" panose="020B0604030504040204" pitchFamily="34" charset="0"/>
                <a:ea typeface="Verdana" panose="020B0604030504040204" pitchFamily="34" charset="0"/>
              </a:rPr>
              <a:t>Using the number of phished URLs and the number of </a:t>
            </a:r>
            <a:r>
              <a:rPr lang="en-IN" sz="2400" dirty="0" smtClean="0">
                <a:latin typeface="Verdana" panose="020B0604030504040204" pitchFamily="34" charset="0"/>
                <a:ea typeface="Verdana" panose="020B0604030504040204" pitchFamily="34" charset="0"/>
              </a:rPr>
              <a:t>legitimate URLs</a:t>
            </a:r>
            <a:r>
              <a:rPr lang="en-IN" sz="2400" cap="none" dirty="0" smtClean="0">
                <a:latin typeface="Verdana" panose="020B0604030504040204" pitchFamily="34" charset="0"/>
                <a:ea typeface="Verdana" panose="020B0604030504040204" pitchFamily="34" charset="0"/>
              </a:rPr>
              <a:t> the model is created.</a:t>
            </a:r>
          </a:p>
          <a:p>
            <a:pPr algn="just"/>
            <a:r>
              <a:rPr lang="en-IN" sz="2400" cap="none" dirty="0" smtClean="0">
                <a:latin typeface="Verdana" panose="020B0604030504040204" pitchFamily="34" charset="0"/>
                <a:ea typeface="Verdana" panose="020B0604030504040204" pitchFamily="34" charset="0"/>
              </a:rPr>
              <a:t>The results turned out as shown in the next slide. </a:t>
            </a:r>
            <a:endParaRPr lang="en-IN" sz="2400" cap="none"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54942971"/>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8000" y="1210733"/>
            <a:ext cx="9575800" cy="4919134"/>
          </a:xfrm>
        </p:spPr>
      </p:pic>
    </p:spTree>
    <p:extLst>
      <p:ext uri="{BB962C8B-B14F-4D97-AF65-F5344CB8AC3E}">
        <p14:creationId xmlns:p14="http://schemas.microsoft.com/office/powerpoint/2010/main" val="4094978720"/>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ADE11C-4B82-47A8-921E-C3C6AF0DE93A}"/>
              </a:ext>
            </a:extLst>
          </p:cNvPr>
          <p:cNvSpPr>
            <a:spLocks noGrp="1"/>
          </p:cNvSpPr>
          <p:nvPr>
            <p:ph type="title"/>
          </p:nvPr>
        </p:nvSpPr>
        <p:spPr>
          <a:xfrm>
            <a:off x="1675775" y="660850"/>
            <a:ext cx="10364451" cy="850519"/>
          </a:xfrm>
        </p:spPr>
        <p:txBody>
          <a:bodyPr>
            <a:normAutofit/>
          </a:bodyPr>
          <a:lstStyle/>
          <a:p>
            <a:r>
              <a:rPr lang="en-IN" sz="4000" u="sng" dirty="0">
                <a:latin typeface="Copperplate Gothic Bold" panose="020E0705020206020404" pitchFamily="34" charset="0"/>
              </a:rPr>
              <a:t>Step-4</a:t>
            </a:r>
          </a:p>
        </p:txBody>
      </p:sp>
      <p:sp>
        <p:nvSpPr>
          <p:cNvPr id="3" name="Content Placeholder 2">
            <a:extLst>
              <a:ext uri="{FF2B5EF4-FFF2-40B4-BE49-F238E27FC236}">
                <a16:creationId xmlns="" xmlns:a16="http://schemas.microsoft.com/office/drawing/2014/main" id="{179FDB62-478F-4937-B228-952A74C25DA6}"/>
              </a:ext>
            </a:extLst>
          </p:cNvPr>
          <p:cNvSpPr>
            <a:spLocks noGrp="1"/>
          </p:cNvSpPr>
          <p:nvPr>
            <p:ph idx="1"/>
          </p:nvPr>
        </p:nvSpPr>
        <p:spPr>
          <a:xfrm>
            <a:off x="1617134" y="2199285"/>
            <a:ext cx="10363826" cy="3424107"/>
          </a:xfrm>
        </p:spPr>
        <p:txBody>
          <a:bodyPr>
            <a:normAutofit/>
          </a:bodyPr>
          <a:lstStyle/>
          <a:p>
            <a:pPr algn="just"/>
            <a:r>
              <a:rPr lang="en-IN" sz="2400" cap="none" dirty="0" smtClean="0">
                <a:latin typeface="Verdana" panose="020B0604030504040204" pitchFamily="34" charset="0"/>
                <a:ea typeface="Verdana" panose="020B0604030504040204" pitchFamily="34" charset="0"/>
              </a:rPr>
              <a:t>The model is trained using the fit function and the prediction values are found.</a:t>
            </a:r>
          </a:p>
          <a:p>
            <a:pPr algn="just"/>
            <a:r>
              <a:rPr lang="en-IN" sz="2400" cap="none" dirty="0" smtClean="0">
                <a:latin typeface="Verdana" panose="020B0604030504040204" pitchFamily="34" charset="0"/>
                <a:ea typeface="Verdana" panose="020B0604030504040204" pitchFamily="34" charset="0"/>
              </a:rPr>
              <a:t>Using the prediction values the accuracy score and the  classification report are found.</a:t>
            </a:r>
          </a:p>
          <a:p>
            <a:pPr algn="just"/>
            <a:r>
              <a:rPr lang="en-IN" sz="2400" cap="none" dirty="0" smtClean="0">
                <a:latin typeface="Verdana" panose="020B0604030504040204" pitchFamily="34" charset="0"/>
                <a:ea typeface="Verdana" panose="020B0604030504040204" pitchFamily="34" charset="0"/>
              </a:rPr>
              <a:t>The accuracy score and the classification report were as shown on </a:t>
            </a:r>
            <a:r>
              <a:rPr lang="en-IN" sz="2400" cap="none" smtClean="0">
                <a:latin typeface="Verdana" panose="020B0604030504040204" pitchFamily="34" charset="0"/>
                <a:ea typeface="Verdana" panose="020B0604030504040204" pitchFamily="34" charset="0"/>
              </a:rPr>
              <a:t>the previous </a:t>
            </a:r>
            <a:r>
              <a:rPr lang="en-IN" sz="2400" cap="none" dirty="0" smtClean="0">
                <a:latin typeface="Verdana" panose="020B0604030504040204" pitchFamily="34" charset="0"/>
                <a:ea typeface="Verdana" panose="020B0604030504040204" pitchFamily="34" charset="0"/>
              </a:rPr>
              <a:t>slide.</a:t>
            </a:r>
            <a:endParaRPr lang="en-IN" sz="2400" cap="none"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58149063"/>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4429" y="1430867"/>
            <a:ext cx="10321371" cy="4055533"/>
          </a:xfrm>
        </p:spPr>
      </p:pic>
    </p:spTree>
    <p:extLst>
      <p:ext uri="{BB962C8B-B14F-4D97-AF65-F5344CB8AC3E}">
        <p14:creationId xmlns:p14="http://schemas.microsoft.com/office/powerpoint/2010/main" val="189728227"/>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800" y="618517"/>
            <a:ext cx="10694027" cy="700617"/>
          </a:xfrm>
        </p:spPr>
        <p:txBody>
          <a:bodyPr>
            <a:normAutofit fontScale="90000"/>
          </a:bodyPr>
          <a:lstStyle/>
          <a:p>
            <a:r>
              <a:rPr lang="en-US" sz="4000" dirty="0" smtClean="0">
                <a:latin typeface="Copperplate Gothic Bold" panose="020E0705020206020404" pitchFamily="34" charset="0"/>
              </a:rPr>
              <a:t>CONCLUSION</a:t>
            </a:r>
            <a:endParaRPr lang="en-US" sz="4000" dirty="0">
              <a:latin typeface="Copperplate Gothic Bold" panose="020E0705020206020404" pitchFamily="34" charset="0"/>
            </a:endParaRPr>
          </a:p>
        </p:txBody>
      </p:sp>
      <p:sp>
        <p:nvSpPr>
          <p:cNvPr id="3" name="Content Placeholder 2"/>
          <p:cNvSpPr>
            <a:spLocks noGrp="1"/>
          </p:cNvSpPr>
          <p:nvPr>
            <p:ph idx="1"/>
          </p:nvPr>
        </p:nvSpPr>
        <p:spPr>
          <a:xfrm>
            <a:off x="1557242" y="1644927"/>
            <a:ext cx="10363826" cy="3424107"/>
          </a:xfrm>
        </p:spPr>
        <p:txBody>
          <a:bodyPr>
            <a:normAutofit/>
          </a:bodyPr>
          <a:lstStyle/>
          <a:p>
            <a:pPr algn="just">
              <a:buFont typeface="Wingdings" panose="05000000000000000000" pitchFamily="2" charset="2"/>
              <a:buChar char="q"/>
            </a:pPr>
            <a:r>
              <a:rPr lang="en-US" sz="2400" cap="none" dirty="0" smtClean="0">
                <a:latin typeface="Verdana" panose="020B0604030504040204" pitchFamily="34" charset="0"/>
                <a:ea typeface="Verdana" panose="020B0604030504040204" pitchFamily="34" charset="0"/>
              </a:rPr>
              <a:t>Our goal to classify URLs as legitimate, suspicious, or phished was implemented successfully and we were able to upload the classified phished URLs to phishtank.com(a site containing list of phished URLs).</a:t>
            </a:r>
            <a:endParaRPr lang="en-US" sz="2400" cap="none"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49901946"/>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4400" dirty="0" smtClean="0">
                <a:latin typeface="Copperplate Gothic Bold" panose="020E0705020206020404" pitchFamily="34" charset="0"/>
              </a:rPr>
              <a:t>           		  THANK YOU</a:t>
            </a:r>
            <a:endParaRPr lang="en-US" sz="4400" dirty="0">
              <a:latin typeface="Copperplate Gothic Bold" panose="020E0705020206020404" pitchFamily="34" charset="0"/>
            </a:endParaRPr>
          </a:p>
        </p:txBody>
      </p:sp>
    </p:spTree>
    <p:extLst>
      <p:ext uri="{BB962C8B-B14F-4D97-AF65-F5344CB8AC3E}">
        <p14:creationId xmlns:p14="http://schemas.microsoft.com/office/powerpoint/2010/main" val="34387582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120342"/>
          </a:xfrm>
        </p:spPr>
        <p:txBody>
          <a:bodyPr>
            <a:normAutofit/>
          </a:bodyPr>
          <a:lstStyle/>
          <a:p>
            <a:r>
              <a:rPr lang="en-IN" sz="4800" dirty="0"/>
              <a:t> </a:t>
            </a:r>
            <a:r>
              <a:rPr lang="en-IN" sz="4800" dirty="0" smtClean="0"/>
              <a:t>  </a:t>
            </a:r>
            <a:r>
              <a:rPr lang="en-IN" sz="4800" u="sng" dirty="0" smtClean="0">
                <a:latin typeface="Copperplate Gothic Bold" panose="020E0705020206020404" pitchFamily="34" charset="0"/>
              </a:rPr>
              <a:t>INTRODUCTION</a:t>
            </a:r>
            <a:endParaRPr lang="en-US" sz="4800" u="sng" dirty="0">
              <a:latin typeface="Copperplate Gothic Bold" panose="020E0705020206020404" pitchFamily="34" charset="0"/>
            </a:endParaRPr>
          </a:p>
        </p:txBody>
      </p:sp>
      <p:sp>
        <p:nvSpPr>
          <p:cNvPr id="3" name="Content Placeholder 2"/>
          <p:cNvSpPr>
            <a:spLocks noGrp="1"/>
          </p:cNvSpPr>
          <p:nvPr>
            <p:ph idx="1"/>
          </p:nvPr>
        </p:nvSpPr>
        <p:spPr>
          <a:xfrm>
            <a:off x="1386729" y="1738860"/>
            <a:ext cx="10320389" cy="3777622"/>
          </a:xfrm>
        </p:spPr>
        <p:txBody>
          <a:bodyPr>
            <a:normAutofit/>
          </a:bodyPr>
          <a:lstStyle/>
          <a:p>
            <a:r>
              <a:rPr lang="en-US" sz="2400" dirty="0"/>
              <a:t>Phishing is a major threat to all </a:t>
            </a:r>
            <a:r>
              <a:rPr lang="en-US" sz="2400" dirty="0" smtClean="0"/>
              <a:t>internet </a:t>
            </a:r>
            <a:r>
              <a:rPr lang="en-US" sz="2400" dirty="0"/>
              <a:t>users and is difficult to trace or defend </a:t>
            </a:r>
            <a:r>
              <a:rPr lang="en-US" sz="2400" dirty="0" smtClean="0"/>
              <a:t>against since </a:t>
            </a:r>
            <a:r>
              <a:rPr lang="en-US" sz="2400" dirty="0"/>
              <a:t>it does not present itself as </a:t>
            </a:r>
            <a:r>
              <a:rPr lang="en-US" sz="2400" dirty="0" smtClean="0"/>
              <a:t>malicious </a:t>
            </a:r>
            <a:r>
              <a:rPr lang="en-US" sz="2400" dirty="0"/>
              <a:t>in nature. </a:t>
            </a:r>
          </a:p>
          <a:p>
            <a:r>
              <a:rPr lang="en-US" sz="2400" dirty="0" smtClean="0"/>
              <a:t>Phishing has a fairly simple approach – send an email containing phished URL, this URL takes victim to an illegitimate site, this site then steals information from the user.</a:t>
            </a:r>
          </a:p>
          <a:p>
            <a:r>
              <a:rPr lang="en-US" sz="2400" dirty="0"/>
              <a:t>In today's society, everything is put online and the safety of personal credentials is at risk. </a:t>
            </a:r>
          </a:p>
          <a:p>
            <a:endParaRPr lang="en-IN" sz="2400" dirty="0"/>
          </a:p>
        </p:txBody>
      </p:sp>
    </p:spTree>
    <p:extLst>
      <p:ext uri="{BB962C8B-B14F-4D97-AF65-F5344CB8AC3E}">
        <p14:creationId xmlns:p14="http://schemas.microsoft.com/office/powerpoint/2010/main" val="391681873"/>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344" y="609120"/>
            <a:ext cx="9465950" cy="710015"/>
          </a:xfrm>
        </p:spPr>
        <p:txBody>
          <a:bodyPr>
            <a:normAutofit/>
          </a:bodyPr>
          <a:lstStyle/>
          <a:p>
            <a:r>
              <a:rPr lang="en-IN" sz="4000" u="sng" dirty="0" smtClean="0">
                <a:solidFill>
                  <a:schemeClr val="bg2">
                    <a:lumMod val="25000"/>
                  </a:schemeClr>
                </a:solidFill>
                <a:latin typeface="Copperplate Gothic Bold" panose="020E0705020206020404" pitchFamily="34" charset="0"/>
              </a:rPr>
              <a:t>Project Goal</a:t>
            </a:r>
            <a:endParaRPr lang="en-US" sz="4000" u="sng" dirty="0">
              <a:solidFill>
                <a:schemeClr val="bg2">
                  <a:lumMod val="25000"/>
                </a:schemeClr>
              </a:solidFill>
              <a:latin typeface="Copperplate Gothic Bold" panose="020E0705020206020404" pitchFamily="34" charset="0"/>
            </a:endParaRPr>
          </a:p>
        </p:txBody>
      </p:sp>
      <p:sp>
        <p:nvSpPr>
          <p:cNvPr id="3" name="Content Placeholder 2"/>
          <p:cNvSpPr>
            <a:spLocks noGrp="1"/>
          </p:cNvSpPr>
          <p:nvPr>
            <p:ph idx="1"/>
          </p:nvPr>
        </p:nvSpPr>
        <p:spPr>
          <a:xfrm>
            <a:off x="1769532" y="1319135"/>
            <a:ext cx="9735079" cy="3777622"/>
          </a:xfrm>
        </p:spPr>
        <p:txBody>
          <a:bodyPr>
            <a:normAutofit/>
          </a:bodyPr>
          <a:lstStyle/>
          <a:p>
            <a:endParaRPr lang="en-US" dirty="0"/>
          </a:p>
          <a:p>
            <a:pPr marL="0" indent="0">
              <a:buNone/>
            </a:pPr>
            <a:r>
              <a:rPr lang="en-IN" sz="2400" dirty="0" err="1"/>
              <a:t>Vivek</a:t>
            </a:r>
            <a:r>
              <a:rPr lang="en-IN" sz="2400" dirty="0"/>
              <a:t> received a message attached with a URL. </a:t>
            </a:r>
            <a:r>
              <a:rPr lang="en-IN" sz="2400" dirty="0" smtClean="0"/>
              <a:t> When </a:t>
            </a:r>
            <a:r>
              <a:rPr lang="en-IN" sz="2400" dirty="0"/>
              <a:t>he tried to visit that URL he was redirected to </a:t>
            </a:r>
            <a:r>
              <a:rPr lang="en-IN" sz="2400" dirty="0" smtClean="0"/>
              <a:t>a fraud </a:t>
            </a:r>
            <a:r>
              <a:rPr lang="en-IN" sz="2400" dirty="0"/>
              <a:t>website </a:t>
            </a:r>
            <a:r>
              <a:rPr lang="en-IN" sz="2400" dirty="0" smtClean="0"/>
              <a:t>unknowingly, where </a:t>
            </a:r>
            <a:r>
              <a:rPr lang="en-IN" sz="2400" dirty="0"/>
              <a:t>his all private information </a:t>
            </a:r>
            <a:r>
              <a:rPr lang="en-IN" sz="2400" dirty="0" smtClean="0"/>
              <a:t>were stolen by the attacker.</a:t>
            </a:r>
            <a:endParaRPr lang="en-IN" sz="2400" dirty="0"/>
          </a:p>
          <a:p>
            <a:pPr marL="0" indent="0">
              <a:buNone/>
            </a:pPr>
            <a:r>
              <a:rPr lang="en-IN" sz="2400" dirty="0"/>
              <a:t>To avoid this </a:t>
            </a:r>
            <a:r>
              <a:rPr lang="en-IN" sz="2400" dirty="0" smtClean="0"/>
              <a:t>discrepancy</a:t>
            </a:r>
            <a:r>
              <a:rPr lang="en-IN" sz="2400" dirty="0"/>
              <a:t>, w</a:t>
            </a:r>
            <a:r>
              <a:rPr lang="en-IN" sz="2400" dirty="0" smtClean="0"/>
              <a:t>e </a:t>
            </a:r>
            <a:r>
              <a:rPr lang="en-IN" sz="2400" dirty="0"/>
              <a:t>will classify URLs as legitimate or </a:t>
            </a:r>
            <a:r>
              <a:rPr lang="en-IN" sz="2400" dirty="0" smtClean="0"/>
              <a:t>phished or suspicious so that users </a:t>
            </a:r>
            <a:r>
              <a:rPr lang="en-IN" sz="2400" dirty="0"/>
              <a:t>like </a:t>
            </a:r>
            <a:r>
              <a:rPr lang="en-IN" sz="2400" dirty="0" err="1"/>
              <a:t>Vivek</a:t>
            </a:r>
            <a:r>
              <a:rPr lang="en-IN" sz="2400" dirty="0"/>
              <a:t> </a:t>
            </a:r>
            <a:r>
              <a:rPr lang="en-IN" sz="2400" dirty="0" smtClean="0"/>
              <a:t>do not become a victim of Phishing. </a:t>
            </a:r>
            <a:r>
              <a:rPr lang="en-IN" sz="2400" dirty="0"/>
              <a:t>If </a:t>
            </a:r>
            <a:r>
              <a:rPr lang="en-IN" sz="2400" dirty="0" smtClean="0"/>
              <a:t>the URL </a:t>
            </a:r>
            <a:r>
              <a:rPr lang="en-IN" sz="2400" dirty="0"/>
              <a:t>is </a:t>
            </a:r>
            <a:r>
              <a:rPr lang="en-IN" sz="2400" dirty="0" smtClean="0"/>
              <a:t>classified as phished, we </a:t>
            </a:r>
            <a:r>
              <a:rPr lang="en-IN" sz="2400" dirty="0"/>
              <a:t>will update </a:t>
            </a:r>
            <a:r>
              <a:rPr lang="en-IN" sz="2400" dirty="0" smtClean="0"/>
              <a:t>the URL to phishtank.com(a site containing list of phished URLs).</a:t>
            </a:r>
            <a:endParaRPr lang="en-US" dirty="0"/>
          </a:p>
          <a:p>
            <a:pPr marL="0" indent="0">
              <a:buNone/>
            </a:pPr>
            <a:endParaRPr lang="en-US" dirty="0"/>
          </a:p>
        </p:txBody>
      </p:sp>
    </p:spTree>
    <p:extLst>
      <p:ext uri="{BB962C8B-B14F-4D97-AF65-F5344CB8AC3E}">
        <p14:creationId xmlns:p14="http://schemas.microsoft.com/office/powerpoint/2010/main" val="2024968436"/>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548" y="400188"/>
            <a:ext cx="10364451" cy="685627"/>
          </a:xfrm>
        </p:spPr>
        <p:txBody>
          <a:bodyPr>
            <a:normAutofit fontScale="90000"/>
          </a:bodyPr>
          <a:lstStyle/>
          <a:p>
            <a:r>
              <a:rPr lang="en-US" sz="4000" u="sng" dirty="0" smtClean="0">
                <a:latin typeface="Copperplate Gothic Bold" panose="020E0705020206020404" pitchFamily="34" charset="0"/>
              </a:rPr>
              <a:t>Language used</a:t>
            </a:r>
            <a:endParaRPr lang="en-US" sz="4000" u="sng" dirty="0">
              <a:latin typeface="Copperplate Gothic Bold" panose="020E0705020206020404" pitchFamily="34" charset="0"/>
            </a:endParaRPr>
          </a:p>
        </p:txBody>
      </p:sp>
      <p:sp>
        <p:nvSpPr>
          <p:cNvPr id="3" name="Content Placeholder 2"/>
          <p:cNvSpPr>
            <a:spLocks noGrp="1"/>
          </p:cNvSpPr>
          <p:nvPr>
            <p:ph idx="1"/>
          </p:nvPr>
        </p:nvSpPr>
        <p:spPr>
          <a:xfrm>
            <a:off x="1430240" y="1409353"/>
            <a:ext cx="10363825" cy="5059180"/>
          </a:xfrm>
        </p:spPr>
        <p:txBody>
          <a:bodyPr/>
          <a:lstStyle/>
          <a:p>
            <a:r>
              <a:rPr lang="en-US" sz="2800" b="1" u="sng" cap="none" dirty="0" smtClean="0">
                <a:latin typeface="Century Schoolbook" panose="02040604050505020304" pitchFamily="18" charset="0"/>
                <a:ea typeface="Verdana" panose="020B0604030504040204" pitchFamily="34" charset="0"/>
              </a:rPr>
              <a:t>Python programming language</a:t>
            </a:r>
          </a:p>
          <a:p>
            <a:pPr marL="0" indent="0" algn="just">
              <a:buNone/>
            </a:pPr>
            <a:r>
              <a:rPr lang="en-US" sz="2400" cap="none" dirty="0" smtClean="0">
                <a:latin typeface="Verdana" panose="020B0604030504040204" pitchFamily="34" charset="0"/>
                <a:ea typeface="Verdana" panose="020B0604030504040204" pitchFamily="34" charset="0"/>
              </a:rPr>
              <a:t>Machine learning is the kind of programming which gives computer the capability to automatically learn from data without being explicitly programmed. In simple words, ML is a type of artificial intelligence that extract patterns out of raw data by using an algorithm or method.</a:t>
            </a:r>
            <a:r>
              <a:rPr lang="en-US" sz="2400" b="1" dirty="0">
                <a:latin typeface="Verdana" panose="020B0604030504040204" pitchFamily="34" charset="0"/>
                <a:ea typeface="Verdana" panose="020B0604030504040204" pitchFamily="34" charset="0"/>
              </a:rPr>
              <a:t> </a:t>
            </a:r>
            <a:r>
              <a:rPr lang="en-US" sz="2400" cap="none" dirty="0" smtClean="0">
                <a:latin typeface="Verdana" panose="020B0604030504040204" pitchFamily="34" charset="0"/>
                <a:ea typeface="Verdana" panose="020B0604030504040204" pitchFamily="34" charset="0"/>
              </a:rPr>
              <a:t>Python is a perfect choice for the field of machine learning and data science.</a:t>
            </a:r>
            <a:r>
              <a:rPr lang="en-US" sz="2400" i="1" cap="none" dirty="0" smtClean="0">
                <a:latin typeface="Verdana" panose="020B0604030504040204" pitchFamily="34" charset="0"/>
                <a:ea typeface="Verdana" panose="020B0604030504040204" pitchFamily="34" charset="0"/>
              </a:rPr>
              <a:t> </a:t>
            </a:r>
            <a:r>
              <a:rPr lang="en-US" sz="2400" cap="none" dirty="0" smtClean="0">
                <a:latin typeface="Verdana" panose="020B0604030504040204" pitchFamily="34" charset="0"/>
                <a:ea typeface="Verdana" panose="020B0604030504040204" pitchFamily="34" charset="0"/>
              </a:rPr>
              <a:t>It is a minimalistic and intuitive language with a full-featured library line (also called frameworks) which significantly reduces the time required to get the results.</a:t>
            </a:r>
            <a:endParaRPr lang="en-US" sz="2400" cap="none"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42237305"/>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33" y="738438"/>
            <a:ext cx="9711893" cy="864156"/>
          </a:xfrm>
        </p:spPr>
        <p:txBody>
          <a:bodyPr>
            <a:normAutofit/>
          </a:bodyPr>
          <a:lstStyle/>
          <a:p>
            <a:r>
              <a:rPr lang="en-US" sz="4000" u="sng" dirty="0" smtClean="0">
                <a:latin typeface="Copperplate Gothic Bold" panose="020E0705020206020404" pitchFamily="34" charset="0"/>
              </a:rPr>
              <a:t>Algorithm/technique used</a:t>
            </a:r>
            <a:endParaRPr lang="en-US" sz="4000" u="sng" dirty="0">
              <a:latin typeface="Copperplate Gothic Bold" panose="020E0705020206020404" pitchFamily="34" charset="0"/>
            </a:endParaRPr>
          </a:p>
        </p:txBody>
      </p:sp>
      <p:sp>
        <p:nvSpPr>
          <p:cNvPr id="3" name="Content Placeholder 2"/>
          <p:cNvSpPr>
            <a:spLocks noGrp="1"/>
          </p:cNvSpPr>
          <p:nvPr>
            <p:ph idx="1"/>
          </p:nvPr>
        </p:nvSpPr>
        <p:spPr>
          <a:xfrm>
            <a:off x="1583267" y="1936958"/>
            <a:ext cx="10363826" cy="3673944"/>
          </a:xfrm>
        </p:spPr>
        <p:txBody>
          <a:bodyPr>
            <a:noAutofit/>
          </a:bodyPr>
          <a:lstStyle/>
          <a:p>
            <a:pPr marL="0" indent="0" algn="just">
              <a:buNone/>
            </a:pPr>
            <a:r>
              <a:rPr lang="en-US" sz="2400" b="1" u="sng" dirty="0" smtClean="0"/>
              <a:t>RANDOM FOREST Algorithm</a:t>
            </a:r>
          </a:p>
          <a:p>
            <a:pPr marL="0" indent="0" algn="just">
              <a:buNone/>
            </a:pPr>
            <a:r>
              <a:rPr lang="en-US" sz="2400" dirty="0" smtClean="0"/>
              <a:t>Random </a:t>
            </a:r>
            <a:r>
              <a:rPr lang="en-US" sz="2400" dirty="0"/>
              <a:t>forests or random decision forests are </a:t>
            </a:r>
            <a:r>
              <a:rPr lang="en-US" sz="2400" dirty="0" smtClean="0"/>
              <a:t>an ensemble learning</a:t>
            </a:r>
            <a:r>
              <a:rPr lang="en-US" sz="2400" dirty="0"/>
              <a:t> method for classification, regression and other tasks that operates by constructing a multitude of decision trees at training time and outputting the class that is the mode of the classes (classification) or mean prediction (regression) of the individual trees</a:t>
            </a:r>
            <a:r>
              <a:rPr lang="en-US" sz="2400" dirty="0" smtClean="0"/>
              <a:t>.</a:t>
            </a:r>
            <a:r>
              <a:rPr lang="en-US" sz="2400" dirty="0"/>
              <a:t> Random decision forests correct for decision trees' habit of </a:t>
            </a:r>
            <a:r>
              <a:rPr lang="en-US" sz="2400" dirty="0" smtClean="0"/>
              <a:t>over fitting</a:t>
            </a:r>
            <a:r>
              <a:rPr lang="en-US" sz="2400" dirty="0"/>
              <a:t> to their training set.</a:t>
            </a:r>
            <a:r>
              <a:rPr lang="en-US" sz="2400" dirty="0" smtClean="0">
                <a:latin typeface="Verdana" panose="020B0604030504040204" pitchFamily="34" charset="0"/>
                <a:ea typeface="Verdana" panose="020B0604030504040204" pitchFamily="34" charset="0"/>
              </a:rPr>
              <a:t> </a:t>
            </a:r>
            <a:endParaRPr lang="en-US"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86414444"/>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957" y="-29980"/>
            <a:ext cx="9495930" cy="1259174"/>
          </a:xfrm>
        </p:spPr>
        <p:txBody>
          <a:bodyPr>
            <a:normAutofit/>
          </a:bodyPr>
          <a:lstStyle/>
          <a:p>
            <a:r>
              <a:rPr lang="en-US" sz="4000" u="sng" dirty="0" smtClean="0">
                <a:latin typeface="Copperplate Gothic Bold" panose="020E0705020206020404" pitchFamily="34" charset="0"/>
              </a:rPr>
              <a:t>DATASET used</a:t>
            </a:r>
            <a:endParaRPr lang="en-US" sz="4000" u="sng" dirty="0">
              <a:latin typeface="Copperplate Gothic Bold" panose="020E07050202060204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088" y="1202267"/>
            <a:ext cx="9832445" cy="5054600"/>
          </a:xfrm>
        </p:spPr>
      </p:pic>
    </p:spTree>
    <p:extLst>
      <p:ext uri="{BB962C8B-B14F-4D97-AF65-F5344CB8AC3E}">
        <p14:creationId xmlns:p14="http://schemas.microsoft.com/office/powerpoint/2010/main" val="2819049503"/>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34" y="551894"/>
            <a:ext cx="9795933" cy="850519"/>
          </a:xfrm>
        </p:spPr>
        <p:txBody>
          <a:bodyPr>
            <a:normAutofit/>
          </a:bodyPr>
          <a:lstStyle/>
          <a:p>
            <a:r>
              <a:rPr lang="en-US" sz="4000" u="sng" dirty="0" smtClean="0">
                <a:latin typeface="Copperplate Gothic Bold" panose="020E0705020206020404" pitchFamily="34" charset="0"/>
              </a:rPr>
              <a:t>OUTPUT PARAMETERS</a:t>
            </a:r>
            <a:endParaRPr lang="en-US" sz="4000" u="sng" dirty="0">
              <a:latin typeface="Copperplate Gothic Bold" panose="020E0705020206020404" pitchFamily="34" charset="0"/>
            </a:endParaRPr>
          </a:p>
        </p:txBody>
      </p:sp>
      <p:sp>
        <p:nvSpPr>
          <p:cNvPr id="3" name="Content Placeholder 2"/>
          <p:cNvSpPr>
            <a:spLocks noGrp="1"/>
          </p:cNvSpPr>
          <p:nvPr>
            <p:ph idx="1"/>
          </p:nvPr>
        </p:nvSpPr>
        <p:spPr>
          <a:xfrm>
            <a:off x="1700549" y="1681813"/>
            <a:ext cx="10363826" cy="3424107"/>
          </a:xfrm>
        </p:spPr>
        <p:txBody>
          <a:bodyPr/>
          <a:lstStyle/>
          <a:p>
            <a:pPr algn="just"/>
            <a:endParaRPr lang="en-US" dirty="0"/>
          </a:p>
          <a:p>
            <a:pPr algn="just"/>
            <a:r>
              <a:rPr lang="en-US" dirty="0"/>
              <a:t> </a:t>
            </a:r>
            <a:r>
              <a:rPr lang="en-US" sz="2400" dirty="0">
                <a:latin typeface="Verdana" panose="020B0604030504040204" pitchFamily="34" charset="0"/>
                <a:ea typeface="Verdana" panose="020B0604030504040204" pitchFamily="34" charset="0"/>
              </a:rPr>
              <a:t>Value 1 in case of </a:t>
            </a:r>
            <a:r>
              <a:rPr lang="en-US" sz="2400" dirty="0" smtClean="0">
                <a:latin typeface="Verdana" panose="020B0604030504040204" pitchFamily="34" charset="0"/>
                <a:ea typeface="Verdana" panose="020B0604030504040204" pitchFamily="34" charset="0"/>
              </a:rPr>
              <a:t>a legitimate URL,</a:t>
            </a:r>
            <a:r>
              <a:rPr lang="en-US" sz="2400" dirty="0">
                <a:latin typeface="Verdana" panose="020B0604030504040204" pitchFamily="34" charset="0"/>
                <a:ea typeface="Verdana" panose="020B0604030504040204" pitchFamily="34" charset="0"/>
              </a:rPr>
              <a:t> </a:t>
            </a:r>
            <a:r>
              <a:rPr lang="en-US" sz="2400" dirty="0" smtClean="0">
                <a:latin typeface="Verdana" panose="020B0604030504040204" pitchFamily="34" charset="0"/>
                <a:ea typeface="Verdana" panose="020B0604030504040204" pitchFamily="34" charset="0"/>
              </a:rPr>
              <a:t>0 for suspicious URL and  -1 for a phished URL. </a:t>
            </a:r>
            <a:endParaRPr lang="en-US"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75731935"/>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EF1343-3FCA-4059-90E0-D6548B812BD5}"/>
              </a:ext>
            </a:extLst>
          </p:cNvPr>
          <p:cNvSpPr>
            <a:spLocks noGrp="1"/>
          </p:cNvSpPr>
          <p:nvPr>
            <p:ph type="ctrTitle"/>
          </p:nvPr>
        </p:nvSpPr>
        <p:spPr>
          <a:xfrm>
            <a:off x="1693333" y="2070165"/>
            <a:ext cx="9914467" cy="1472184"/>
          </a:xfrm>
        </p:spPr>
        <p:txBody>
          <a:bodyPr>
            <a:normAutofit/>
          </a:bodyPr>
          <a:lstStyle/>
          <a:p>
            <a:r>
              <a:rPr lang="en-IN" sz="4000" dirty="0">
                <a:latin typeface="Copperplate Gothic Bold" panose="020E0705020206020404" pitchFamily="34" charset="0"/>
              </a:rPr>
              <a:t>STEP BY STEP GUIDE TO THE PROJECT</a:t>
            </a:r>
          </a:p>
        </p:txBody>
      </p:sp>
    </p:spTree>
    <p:extLst>
      <p:ext uri="{BB962C8B-B14F-4D97-AF65-F5344CB8AC3E}">
        <p14:creationId xmlns:p14="http://schemas.microsoft.com/office/powerpoint/2010/main" val="324875246"/>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A831F7-21DC-490C-A878-B59C62E0ED17}"/>
              </a:ext>
            </a:extLst>
          </p:cNvPr>
          <p:cNvSpPr>
            <a:spLocks noGrp="1"/>
          </p:cNvSpPr>
          <p:nvPr>
            <p:ph type="title"/>
          </p:nvPr>
        </p:nvSpPr>
        <p:spPr>
          <a:xfrm>
            <a:off x="1827548" y="753985"/>
            <a:ext cx="10364452" cy="743752"/>
          </a:xfrm>
        </p:spPr>
        <p:txBody>
          <a:bodyPr>
            <a:normAutofit/>
          </a:bodyPr>
          <a:lstStyle/>
          <a:p>
            <a:r>
              <a:rPr lang="en-IN" sz="4000" u="sng" dirty="0">
                <a:latin typeface="Copperplate Gothic Bold" panose="020E0705020206020404" pitchFamily="34" charset="0"/>
              </a:rPr>
              <a:t>IMPORT LIBRARIES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9000" y="1955800"/>
            <a:ext cx="7857067" cy="3776133"/>
          </a:xfrm>
        </p:spPr>
      </p:pic>
    </p:spTree>
    <p:extLst>
      <p:ext uri="{BB962C8B-B14F-4D97-AF65-F5344CB8AC3E}">
        <p14:creationId xmlns:p14="http://schemas.microsoft.com/office/powerpoint/2010/main" val="268981235"/>
      </p:ext>
    </p:extLst>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750</TotalTime>
  <Words>550</Words>
  <Application>Microsoft Office PowerPoint</Application>
  <PresentationFormat>Custom</PresentationFormat>
  <Paragraphs>49</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Solstice</vt:lpstr>
      <vt:lpstr>Machine Learning with Python </vt:lpstr>
      <vt:lpstr>   INTRODUCTION</vt:lpstr>
      <vt:lpstr>Project Goal</vt:lpstr>
      <vt:lpstr>Language used</vt:lpstr>
      <vt:lpstr>Algorithm/technique used</vt:lpstr>
      <vt:lpstr>DATASET used</vt:lpstr>
      <vt:lpstr>OUTPUT PARAMETERS</vt:lpstr>
      <vt:lpstr>STEP BY STEP GUIDE TO THE PROJECT</vt:lpstr>
      <vt:lpstr>IMPORT LIBRARIES</vt:lpstr>
      <vt:lpstr>STEP-1</vt:lpstr>
      <vt:lpstr>PowerPoint Presentation</vt:lpstr>
      <vt:lpstr>Step-2</vt:lpstr>
      <vt:lpstr>PowerPoint Presentation</vt:lpstr>
      <vt:lpstr>Step-3</vt:lpstr>
      <vt:lpstr>PowerPoint Presentation</vt:lpstr>
      <vt:lpstr>Step-4</vt:lpstr>
      <vt:lpstr>PowerPoint Presentation</vt:lpstr>
      <vt:lpstr>CONCLUSION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Python</dc:title>
  <dc:creator>SHASHANK Kumar</dc:creator>
  <cp:lastModifiedBy>USER</cp:lastModifiedBy>
  <cp:revision>61</cp:revision>
  <dcterms:created xsi:type="dcterms:W3CDTF">2019-07-22T03:34:50Z</dcterms:created>
  <dcterms:modified xsi:type="dcterms:W3CDTF">2019-08-22T17:19:33Z</dcterms:modified>
</cp:coreProperties>
</file>