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6" r:id="rId15"/>
    <p:sldId id="269" r:id="rId16"/>
    <p:sldId id="270" r:id="rId17"/>
    <p:sldId id="273" r:id="rId18"/>
    <p:sldId id="274" r:id="rId19"/>
    <p:sldId id="275" r:id="rId20"/>
    <p:sldId id="276" r:id="rId21"/>
    <p:sldId id="277" r:id="rId22"/>
    <p:sldId id="278" r:id="rId23"/>
    <p:sldId id="279" r:id="rId24"/>
    <p:sldId id="286" r:id="rId25"/>
    <p:sldId id="287" r:id="rId26"/>
    <p:sldId id="294" r:id="rId27"/>
    <p:sldId id="285" r:id="rId28"/>
    <p:sldId id="288" r:id="rId29"/>
    <p:sldId id="297" r:id="rId30"/>
    <p:sldId id="298" r:id="rId31"/>
    <p:sldId id="295" r:id="rId32"/>
    <p:sldId id="299" r:id="rId33"/>
    <p:sldId id="290" r:id="rId34"/>
    <p:sldId id="291" r:id="rId35"/>
    <p:sldId id="292" r:id="rId36"/>
    <p:sldId id="293" r:id="rId37"/>
  </p:sldIdLst>
  <p:sldSz cx="18288000" cy="10287000"/>
  <p:notesSz cx="6858000" cy="9144000"/>
  <p:embeddedFontLst>
    <p:embeddedFont>
      <p:font typeface="Century Gothic Paneuropean" panose="020B0604020202020204" charset="0"/>
      <p:regular r:id="rId39"/>
    </p:embeddedFont>
    <p:embeddedFont>
      <p:font typeface="Century Gothic Paneuropean Bold" panose="020B0604020202020204" charset="0"/>
      <p:regular r:id="rId40"/>
    </p:embeddedFont>
    <p:embeddedFont>
      <p:font typeface="Open Sans" panose="020B0606030504020204" pitchFamily="34" charset="0"/>
      <p:regular r:id="rId41"/>
      <p:bold r:id="rId42"/>
      <p:italic r:id="rId43"/>
      <p:boldItalic r:id="rId44"/>
    </p:embeddedFont>
    <p:embeddedFont>
      <p:font typeface="Open Sans Bold" panose="020B0806030504020204" charset="0"/>
      <p:regular r:id="rId45"/>
    </p:embeddedFont>
    <p:embeddedFont>
      <p:font typeface="Tw Cen MT" panose="020B0602020104020603" pitchFamily="34" charset="0"/>
      <p:regular r:id="rId46"/>
      <p:bold r:id="rId47"/>
      <p:italic r:id="rId48"/>
      <p:boldItalic r:id="rId49"/>
    </p:embeddedFont>
    <p:embeddedFont>
      <p:font typeface="Tw Cen MT Condensed" panose="020B0606020104020203" pitchFamily="34" charset="0"/>
      <p:regular r:id="rId50"/>
      <p:bold r:id="rId51"/>
    </p:embeddedFont>
    <p:embeddedFont>
      <p:font typeface="Wingdings 3" panose="05040102010807070707" pitchFamily="18" charset="2"/>
      <p:regular r:id="rId5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6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A3CA9-7DC7-4D70-82F6-F5FA6741B8A5}" type="datetimeFigureOut">
              <a:rPr lang="en-IN" smtClean="0"/>
              <a:t>18-06-2025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A7AD3-BAF9-4C25-8C73-C0C9D1EAA9C7}" type="slidenum">
              <a:rPr lang="en-IN" smtClean="0"/>
              <a:t>‹#›</a:t>
            </a:fld>
            <a:endParaRPr lang="en-IN"/>
          </a:p>
        </p:txBody>
      </p:sp>
    </p:spTree>
    <p:extLst>
      <p:ext uri="{BB962C8B-B14F-4D97-AF65-F5344CB8AC3E}">
        <p14:creationId xmlns:p14="http://schemas.microsoft.com/office/powerpoint/2010/main" val="322390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EA7AD3-BAF9-4C25-8C73-C0C9D1EAA9C7}" type="slidenum">
              <a:rPr lang="en-IN" smtClean="0"/>
              <a:t>24</a:t>
            </a:fld>
            <a:endParaRPr lang="en-IN"/>
          </a:p>
        </p:txBody>
      </p:sp>
    </p:spTree>
    <p:extLst>
      <p:ext uri="{BB962C8B-B14F-4D97-AF65-F5344CB8AC3E}">
        <p14:creationId xmlns:p14="http://schemas.microsoft.com/office/powerpoint/2010/main" val="92242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29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33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06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838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4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524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383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789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969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978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13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6/18/2025</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86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20https:/www.aclweb.org/anthology/2020.emnlp-demos.6" TargetMode="External"/><Relationship Id="rId7" Type="http://schemas.openxmlformats.org/officeDocument/2006/relationships/image" Target="../media/image5.png"/><Relationship Id="rId2" Type="http://schemas.openxmlformats.org/officeDocument/2006/relationships/hyperlink" Target="https://huggingface.co/bhadresh-savani/distilbert-base-uncased-emotion" TargetMode="External"/><Relationship Id="rId1" Type="http://schemas.openxmlformats.org/officeDocument/2006/relationships/slideLayout" Target="../slideLayouts/slideLayout7.xml"/><Relationship Id="rId6" Type="http://schemas.openxmlformats.org/officeDocument/2006/relationships/hyperlink" Target="https://flask.palletsprojects.com/" TargetMode="External"/><Relationship Id="rId5" Type="http://schemas.openxmlformats.org/officeDocument/2006/relationships/hyperlink" Target="https://ieeexplore.ieee.org/document/4160265" TargetMode="External"/><Relationship Id="rId4" Type="http://schemas.openxmlformats.org/officeDocument/2006/relationships/hyperlink" Target="https://www.nltk.or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1" y="1967015"/>
            <a:ext cx="14319956" cy="3010632"/>
          </a:xfrm>
          <a:prstGeom prst="rect">
            <a:avLst/>
          </a:prstGeom>
        </p:spPr>
        <p:txBody>
          <a:bodyPr wrap="square" lIns="0" tIns="0" rIns="0" bIns="0" rtlCol="0" anchor="t">
            <a:spAutoFit/>
          </a:bodyPr>
          <a:lstStyle/>
          <a:p>
            <a:pPr algn="ctr">
              <a:lnSpc>
                <a:spcPts val="8018"/>
              </a:lnSpc>
            </a:pPr>
            <a:r>
              <a:rPr lang="en-US" sz="5727" b="1" dirty="0">
                <a:solidFill>
                  <a:srgbClr val="000000"/>
                </a:solidFill>
                <a:latin typeface="Century Gothic Paneuropean Bold"/>
                <a:ea typeface="Century Gothic Paneuropean Bold"/>
                <a:cs typeface="Century Gothic Paneuropean Bold"/>
                <a:sym typeface="Century Gothic Paneuropean Bold"/>
              </a:rPr>
              <a:t>Emotion Detection in Text Using Advanced NLP and Machine Learning Models</a:t>
            </a:r>
          </a:p>
        </p:txBody>
      </p:sp>
      <p:sp>
        <p:nvSpPr>
          <p:cNvPr id="3" name="TextBox 3"/>
          <p:cNvSpPr txBox="1"/>
          <p:nvPr/>
        </p:nvSpPr>
        <p:spPr>
          <a:xfrm>
            <a:off x="3424" y="6768083"/>
            <a:ext cx="9467617" cy="1354293"/>
          </a:xfrm>
          <a:prstGeom prst="rect">
            <a:avLst/>
          </a:prstGeom>
        </p:spPr>
        <p:txBody>
          <a:bodyPr lIns="0" tIns="0" rIns="0" bIns="0" rtlCol="0" anchor="t">
            <a:spAutoFit/>
          </a:bodyPr>
          <a:lstStyle/>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-By</a:t>
            </a:r>
          </a:p>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DARGA PRAWALIKA- 22261A1218</a:t>
            </a:r>
          </a:p>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TEEGALA KAVERI REDDY - 22261A1257</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9451991" y="7069189"/>
            <a:ext cx="9467617" cy="896834"/>
          </a:xfrm>
          <a:prstGeom prst="rect">
            <a:avLst/>
          </a:prstGeom>
        </p:spPr>
        <p:txBody>
          <a:bodyPr lIns="0" tIns="0" rIns="0" bIns="0" rtlCol="0" anchor="t">
            <a:spAutoFit/>
          </a:bodyPr>
          <a:lstStyle/>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MRS.A.AMULYA</a:t>
            </a:r>
          </a:p>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(Internal Supervisor)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3" name="Table 13"/>
          <p:cNvGraphicFramePr>
            <a:graphicFrameLocks noGrp="1"/>
          </p:cNvGraphicFramePr>
          <p:nvPr>
            <p:extLst>
              <p:ext uri="{D42A27DB-BD31-4B8C-83A1-F6EECF244321}">
                <p14:modId xmlns:p14="http://schemas.microsoft.com/office/powerpoint/2010/main" val="1813210119"/>
              </p:ext>
            </p:extLst>
          </p:nvPr>
        </p:nvGraphicFramePr>
        <p:xfrm>
          <a:off x="838200" y="1181872"/>
          <a:ext cx="16421100" cy="8517416"/>
        </p:xfrm>
        <a:graphic>
          <a:graphicData uri="http://schemas.openxmlformats.org/drawingml/2006/table">
            <a:tbl>
              <a:tblPr/>
              <a:tblGrid>
                <a:gridCol w="2736850">
                  <a:extLst>
                    <a:ext uri="{9D8B030D-6E8A-4147-A177-3AD203B41FA5}">
                      <a16:colId xmlns:a16="http://schemas.microsoft.com/office/drawing/2014/main" val="20000"/>
                    </a:ext>
                  </a:extLst>
                </a:gridCol>
                <a:gridCol w="2736850">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2736850">
                  <a:extLst>
                    <a:ext uri="{9D8B030D-6E8A-4147-A177-3AD203B41FA5}">
                      <a16:colId xmlns:a16="http://schemas.microsoft.com/office/drawing/2014/main" val="20003"/>
                    </a:ext>
                  </a:extLst>
                </a:gridCol>
                <a:gridCol w="2736850">
                  <a:extLst>
                    <a:ext uri="{9D8B030D-6E8A-4147-A177-3AD203B41FA5}">
                      <a16:colId xmlns:a16="http://schemas.microsoft.com/office/drawing/2014/main" val="20004"/>
                    </a:ext>
                  </a:extLst>
                </a:gridCol>
                <a:gridCol w="2736850">
                  <a:extLst>
                    <a:ext uri="{9D8B030D-6E8A-4147-A177-3AD203B41FA5}">
                      <a16:colId xmlns:a16="http://schemas.microsoft.com/office/drawing/2014/main" val="20005"/>
                    </a:ext>
                  </a:extLst>
                </a:gridCol>
              </a:tblGrid>
              <a:tr h="1781287">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Author Names, Year</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Journal / Conference Name &amp; Publisher</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Methodology / Algorithms Used</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Merits</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Demerits</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Research Gaps</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55508">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Alm et al., 2005</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Affective Computing and Intelligent Interaction (Springer)</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Rule-based classifiers using linguistic features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Early exploration of emotion classification in narrative text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Limited to small datasets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lacks deep learning and contextual analysis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40171">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Shou et al., 2023</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i="1"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(Dec 2023)</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Deep learning on conversational emotion datasets with context-aware modeling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Covers speaker-level and sequential modeling across modalities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Less emphasis on text-only systems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Lack of real-time performance on purely textual, single-modal datasets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35450">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Akhtar et al., 2019</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IEEE Transactions on Affective Computing</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CNN-</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with attention on multilingual datasets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Works on multiple languages; captures context well</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Struggles with subtle/overlapping emotion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moderate training cost</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40171">
                <a:tc>
                  <a:txBody>
                    <a:bodyPr/>
                    <a:lstStyle/>
                    <a:p>
                      <a:pPr algn="l">
                        <a:lnSpc>
                          <a:spcPct val="100000"/>
                        </a:lnSpc>
                        <a:defRPr/>
                      </a:pPr>
                      <a:r>
                        <a:rPr lang="en-IN" sz="2000" dirty="0" err="1">
                          <a:latin typeface="Times New Roman" panose="02020603050405020304" pitchFamily="18" charset="0"/>
                          <a:cs typeface="Times New Roman" panose="02020603050405020304" pitchFamily="18" charset="0"/>
                        </a:rPr>
                        <a:t>Elkhodary</a:t>
                      </a:r>
                      <a:r>
                        <a:rPr lang="en-IN" sz="2000" dirty="0">
                          <a:latin typeface="Times New Roman" panose="02020603050405020304" pitchFamily="18" charset="0"/>
                          <a:cs typeface="Times New Roman" panose="02020603050405020304" pitchFamily="18" charset="0"/>
                        </a:rPr>
                        <a:t> et al., 2024</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i="1" dirty="0">
                          <a:latin typeface="Times New Roman" panose="02020603050405020304" pitchFamily="18" charset="0"/>
                          <a:cs typeface="Times New Roman" panose="02020603050405020304" pitchFamily="18" charset="0"/>
                        </a:rPr>
                        <a:t>Computer Speech &amp; Language</a:t>
                      </a:r>
                      <a:r>
                        <a:rPr lang="en-US" sz="2000" dirty="0">
                          <a:latin typeface="Times New Roman" panose="02020603050405020304" pitchFamily="18" charset="0"/>
                          <a:cs typeface="Times New Roman" panose="02020603050405020304" pitchFamily="18" charset="0"/>
                        </a:rPr>
                        <a:t> (June 2024)</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Ensemble of CNN, RNN, BERT, </a:t>
                      </a:r>
                      <a:r>
                        <a:rPr lang="en-IN" sz="2000" dirty="0" err="1">
                          <a:latin typeface="Times New Roman" panose="02020603050405020304" pitchFamily="18" charset="0"/>
                          <a:cs typeface="Times New Roman" panose="02020603050405020304" pitchFamily="18" charset="0"/>
                        </a:rPr>
                        <a:t>RoBERTa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XLNet</a:t>
                      </a:r>
                      <a:r>
                        <a:rPr lang="en-IN" sz="2000" dirty="0">
                          <a:latin typeface="Times New Roman" panose="02020603050405020304" pitchFamily="18" charset="0"/>
                          <a:cs typeface="Times New Roman" panose="02020603050405020304" pitchFamily="18" charset="0"/>
                        </a:rPr>
                        <a:t> on emotion datasets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Achieves high F1-scores on benchmark sets like </a:t>
                      </a:r>
                      <a:r>
                        <a:rPr lang="en-US" sz="2000" dirty="0" err="1">
                          <a:latin typeface="Times New Roman" panose="02020603050405020304" pitchFamily="18" charset="0"/>
                          <a:cs typeface="Times New Roman" panose="02020603050405020304" pitchFamily="18" charset="0"/>
                        </a:rPr>
                        <a:t>SemEval</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Tested on narrow domains (chat data only)</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Lacks generalization to broader datasets and under-represented emotion categories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 name="TextBox 14"/>
          <p:cNvSpPr txBox="1"/>
          <p:nvPr/>
        </p:nvSpPr>
        <p:spPr>
          <a:xfrm>
            <a:off x="3581400" y="-156922"/>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65646" y="225759"/>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id="9" name="TextBox 9"/>
          <p:cNvSpPr txBox="1"/>
          <p:nvPr/>
        </p:nvSpPr>
        <p:spPr>
          <a:xfrm>
            <a:off x="1143001" y="2304220"/>
            <a:ext cx="15575942" cy="7534498"/>
          </a:xfrm>
          <a:prstGeom prst="rect">
            <a:avLst/>
          </a:prstGeom>
        </p:spPr>
        <p:txBody>
          <a:bodyPr wrap="square" lIns="0" tIns="0" rIns="0" bIns="0" rtlCol="0" anchor="t">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Emotion recognition from text is a challenging task due to the subtle, varied, and context-dependent nature of human emotions. Traditional approaches often rely on limited features, shallow learning techniques, or domain-specific datasets, making them ineffective for general and nuanced emotion classification. These systems also lack integrated pipelines and struggle to handle multiple languages or emotion classes accurately.</a:t>
            </a:r>
          </a:p>
          <a:p>
            <a:pPr algn="just">
              <a:lnSpc>
                <a:spcPct val="150000"/>
              </a:lnSpc>
            </a:pPr>
            <a:r>
              <a:rPr lang="en-US" sz="3000" dirty="0">
                <a:latin typeface="Times New Roman" panose="02020603050405020304" pitchFamily="18" charset="0"/>
                <a:cs typeface="Times New Roman" panose="02020603050405020304" pitchFamily="18" charset="0"/>
              </a:rPr>
              <a:t>There is a need for a comprehensive framework that can preprocess text, extract meaningful features, and accurately classify a wide range of emotions across diverse domains. The proposed emotion detection system meets this need by combining advanced NLP techniques with machine learning and deep learning models, offering a robust, scalable solution for emotion understanding from textual content.</a:t>
            </a:r>
          </a:p>
          <a:p>
            <a:pPr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98983" y="305777"/>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OBJECTIVES</a:t>
            </a:r>
          </a:p>
        </p:txBody>
      </p:sp>
      <p:sp>
        <p:nvSpPr>
          <p:cNvPr id="9" name="TextBox 9"/>
          <p:cNvSpPr txBox="1"/>
          <p:nvPr/>
        </p:nvSpPr>
        <p:spPr>
          <a:xfrm>
            <a:off x="1570770" y="3559629"/>
            <a:ext cx="15149885" cy="609526"/>
          </a:xfrm>
          <a:prstGeom prst="rect">
            <a:avLst/>
          </a:prstGeom>
        </p:spPr>
        <p:txBody>
          <a:bodyPr lIns="0" tIns="0" rIns="0" bIns="0" rtlCol="0" anchor="t">
            <a:spAutoFit/>
          </a:bodyPr>
          <a:lstStyle/>
          <a:p>
            <a:pPr marL="323850" lvl="1"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6">
            <a:extLst>
              <a:ext uri="{FF2B5EF4-FFF2-40B4-BE49-F238E27FC236}">
                <a16:creationId xmlns:a16="http://schemas.microsoft.com/office/drawing/2014/main" id="{8DC76993-18F0-8F0D-5A7C-092E3ED3A08E}"/>
              </a:ext>
            </a:extLst>
          </p:cNvPr>
          <p:cNvSpPr txBox="1"/>
          <p:nvPr/>
        </p:nvSpPr>
        <p:spPr>
          <a:xfrm>
            <a:off x="1752600" y="2552700"/>
            <a:ext cx="14630400" cy="416434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 develop an intelligent system that can accurately detect and classify emotions such as joy, anger, sadness, fear, love, and surprise from textual data.</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Trained and evaluated multiple ML/DL models, achieving high accuracy and F1-score.</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Generated accurate emotion labels for input text, ready for use in real-world applications like social media monitoring or customer feedback analysis.</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After detecting the emotion it also efficiently shows the emotion probability bar chat.</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581400" y="-156922"/>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 MODULES</a:t>
            </a:r>
          </a:p>
        </p:txBody>
      </p:sp>
      <p:sp>
        <p:nvSpPr>
          <p:cNvPr id="9" name="TextBox 9"/>
          <p:cNvSpPr txBox="1"/>
          <p:nvPr/>
        </p:nvSpPr>
        <p:spPr>
          <a:xfrm>
            <a:off x="1570770" y="1852715"/>
            <a:ext cx="15149885" cy="609526"/>
          </a:xfrm>
          <a:prstGeom prst="rect">
            <a:avLst/>
          </a:prstGeom>
        </p:spPr>
        <p:txBody>
          <a:bodyPr lIns="0" tIns="0" rIns="0" bIns="0" rtlCol="0" anchor="t">
            <a:spAutoFit/>
          </a:bodyPr>
          <a:lstStyle/>
          <a:p>
            <a:pPr algn="just">
              <a:lnSpc>
                <a:spcPct val="150000"/>
              </a:lnSpc>
            </a:pPr>
            <a:r>
              <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97F1CCDE-18A7-E82B-82A4-2773F47C3489}"/>
              </a:ext>
            </a:extLst>
          </p:cNvPr>
          <p:cNvSpPr txBox="1"/>
          <p:nvPr/>
        </p:nvSpPr>
        <p:spPr>
          <a:xfrm>
            <a:off x="1143000" y="1307185"/>
            <a:ext cx="17145000" cy="9011826"/>
          </a:xfrm>
          <a:prstGeom prst="rect">
            <a:avLst/>
          </a:prstGeom>
          <a:noFill/>
        </p:spPr>
        <p:txBody>
          <a:bodyPr wrap="square">
            <a:spAutoFit/>
          </a:bodyPr>
          <a:lstStyle/>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Data Collection Module</a:t>
            </a:r>
            <a:endParaRPr lang="en-US" sz="3000"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Gathers emotion-labeled textual datasets from benchmark sources (e.g., Emotion Dataset, </a:t>
            </a:r>
            <a:r>
              <a:rPr lang="en-US" sz="3000" dirty="0" err="1">
                <a:latin typeface="Times New Roman" panose="02020603050405020304" pitchFamily="18" charset="0"/>
                <a:cs typeface="Times New Roman" panose="02020603050405020304" pitchFamily="18" charset="0"/>
              </a:rPr>
              <a:t>SemEval</a:t>
            </a:r>
            <a:r>
              <a:rPr lang="en-US" sz="3000" dirty="0">
                <a:latin typeface="Times New Roman" panose="02020603050405020304" pitchFamily="18" charset="0"/>
                <a:cs typeface="Times New Roman" panose="02020603050405020304" pitchFamily="18" charset="0"/>
              </a:rPr>
              <a:t>).</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Supports multilingual or domain-specific data if needed.</a:t>
            </a:r>
          </a:p>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Text Preprocessing Module</a:t>
            </a:r>
            <a:endParaRPr lang="en-US" sz="3000" dirty="0">
              <a:latin typeface="Times New Roman" panose="02020603050405020304" pitchFamily="18" charset="0"/>
              <a:cs typeface="Times New Roman" panose="02020603050405020304" pitchFamily="18" charset="0"/>
            </a:endParaRP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Cleans and prepares text using tokenization, lemmatization, stemming, and stop-word removal.</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Ensures consistent and noise-free input for feature extraction.</a:t>
            </a:r>
          </a:p>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Feature Extraction Module</a:t>
            </a:r>
            <a:endParaRPr lang="en-US" sz="3000" dirty="0">
              <a:latin typeface="Times New Roman" panose="02020603050405020304" pitchFamily="18" charset="0"/>
              <a:cs typeface="Times New Roman" panose="02020603050405020304" pitchFamily="18" charset="0"/>
            </a:endParaRP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Converts preprocessed text into numerical vectors using TF-IDF, Word2Vec, or </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Captures both syntactic and semantic meaning of the text.</a:t>
            </a:r>
          </a:p>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Model Training &amp; Classification Module</a:t>
            </a:r>
            <a:endParaRPr lang="en-US" sz="3000" dirty="0">
              <a:latin typeface="Times New Roman" panose="02020603050405020304" pitchFamily="18" charset="0"/>
              <a:cs typeface="Times New Roman" panose="02020603050405020304" pitchFamily="18" charset="0"/>
            </a:endParaRP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Trains ML/DL models like SVM, Random Forest, and LSTM.</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Classifies text into predefined emotions with learned patterns.</a:t>
            </a:r>
          </a:p>
          <a:p>
            <a:pPr marL="514350" indent="-514350">
              <a:lnSpc>
                <a:spcPct val="150000"/>
              </a:lnSpc>
              <a:buFont typeface="+mj-lt"/>
              <a:buAutoNum type="arabicPeriod"/>
            </a:pP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78E3F-EBC6-886F-6D1C-96A752C662D6}"/>
              </a:ext>
            </a:extLst>
          </p:cNvPr>
          <p:cNvSpPr txBox="1"/>
          <p:nvPr/>
        </p:nvSpPr>
        <p:spPr>
          <a:xfrm>
            <a:off x="4572000" y="3852545"/>
            <a:ext cx="9144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B322D5D2-A9DB-8913-348C-061E309230AD}"/>
              </a:ext>
            </a:extLst>
          </p:cNvPr>
          <p:cNvSpPr txBox="1"/>
          <p:nvPr/>
        </p:nvSpPr>
        <p:spPr>
          <a:xfrm>
            <a:off x="1447800" y="952500"/>
            <a:ext cx="13335000" cy="6241837"/>
          </a:xfrm>
          <a:prstGeom prst="rect">
            <a:avLst/>
          </a:prstGeom>
          <a:noFill/>
        </p:spPr>
        <p:txBody>
          <a:bodyPr wrap="square">
            <a:spAutoFit/>
          </a:bodyPr>
          <a:lstStyle/>
          <a:p>
            <a:pPr>
              <a:lnSpc>
                <a:spcPct val="150000"/>
              </a:lnSpc>
            </a:pPr>
            <a:r>
              <a:rPr lang="en-IN" sz="3000" b="1" dirty="0">
                <a:latin typeface="Times New Roman" panose="02020603050405020304" pitchFamily="18" charset="0"/>
                <a:cs typeface="Times New Roman" panose="02020603050405020304" pitchFamily="18" charset="0"/>
              </a:rPr>
              <a:t>5. Evaluation Module</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  Evaluates model performance using accuracy, precision, recall, and F1-score.</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  Performs comparison between models and fine-tunes parameters.</a:t>
            </a:r>
          </a:p>
          <a:p>
            <a:pPr>
              <a:lnSpc>
                <a:spcPct val="150000"/>
              </a:lnSpc>
            </a:pPr>
            <a:r>
              <a:rPr lang="en-IN" sz="3000" b="1" dirty="0">
                <a:latin typeface="Times New Roman" panose="02020603050405020304" pitchFamily="18" charset="0"/>
                <a:cs typeface="Times New Roman" panose="02020603050405020304" pitchFamily="18" charset="0"/>
              </a:rPr>
              <a:t>6. Emotion Output Module</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Takes user input (sentence/paragraph) and outputs the predicted emotion.</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Displays emotion in a readable, user-friendly format.</a:t>
            </a:r>
          </a:p>
          <a:p>
            <a:pPr>
              <a:lnSpc>
                <a:spcPct val="150000"/>
              </a:lnSpc>
            </a:pPr>
            <a:r>
              <a:rPr lang="en-IN" sz="3000" b="1" dirty="0">
                <a:latin typeface="Times New Roman" panose="02020603050405020304" pitchFamily="18" charset="0"/>
                <a:cs typeface="Times New Roman" panose="02020603050405020304" pitchFamily="18" charset="0"/>
              </a:rPr>
              <a:t>7. User Interface Module </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Provides a simple front-end for users to input text and view emotion results.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Can be web-based using Flask, HTML, and JavaScript.</a:t>
            </a:r>
          </a:p>
        </p:txBody>
      </p:sp>
    </p:spTree>
    <p:extLst>
      <p:ext uri="{BB962C8B-B14F-4D97-AF65-F5344CB8AC3E}">
        <p14:creationId xmlns:p14="http://schemas.microsoft.com/office/powerpoint/2010/main" val="233981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97929" y="-422081"/>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ALGORITHM</a:t>
            </a:r>
          </a:p>
        </p:txBody>
      </p:sp>
      <p:sp>
        <p:nvSpPr>
          <p:cNvPr id="10" name="Freeform 10"/>
          <p:cNvSpPr/>
          <p:nvPr/>
        </p:nvSpPr>
        <p:spPr>
          <a:xfrm flipH="1">
            <a:off x="17259300" y="3479597"/>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Rectangle 1">
            <a:extLst>
              <a:ext uri="{FF2B5EF4-FFF2-40B4-BE49-F238E27FC236}">
                <a16:creationId xmlns:a16="http://schemas.microsoft.com/office/drawing/2014/main" id="{1B6CB911-1350-506D-DAE3-4B00F4CF14A9}"/>
              </a:ext>
            </a:extLst>
          </p:cNvPr>
          <p:cNvSpPr>
            <a:spLocks noChangeArrowheads="1"/>
          </p:cNvSpPr>
          <p:nvPr/>
        </p:nvSpPr>
        <p:spPr bwMode="auto">
          <a:xfrm>
            <a:off x="1028700" y="406816"/>
            <a:ext cx="17103476" cy="968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Acquisition</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datasets containing text samples labeled with corresponding emotions (e.g., joy, anger, sadness, fear, love, surprise).</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Sources can include publicly available benchmark datasets like Emotion Dataset, </a:t>
            </a:r>
            <a:r>
              <a:rPr kumimoji="0" lang="en-US" altLang="en-US" sz="3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SemEval</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social media text corpora.</a:t>
            </a:r>
          </a:p>
          <a:p>
            <a:pPr marL="0" marR="0" lvl="0" indent="0" algn="just" defTabSz="914400" rtl="0" eaLnBrk="0" fontAlgn="base" latinLnBrk="0" hangingPunct="0">
              <a:lnSpc>
                <a:spcPct val="150000"/>
              </a:lnSpc>
              <a:spcBef>
                <a:spcPct val="0"/>
              </a:spcBef>
              <a:spcAft>
                <a:spcPct val="0"/>
              </a:spcAft>
              <a:buClrTx/>
              <a:buSzTx/>
              <a:tabLst/>
            </a:pPr>
            <a:r>
              <a:rPr lang="en-US" altLang="en-US" sz="3000" b="1"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Preprocessing</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Lowercasing: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all text to lowercase to ensure uniformity (e.g., “Happy” → “happy”).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unwanted characters such as punctuation marks, special symbols, numbers, and extra whitespaces.</a:t>
            </a:r>
          </a:p>
          <a:p>
            <a:pPr marL="0" marR="0" lvl="0" indent="0" algn="just" defTabSz="914400" rtl="0" eaLnBrk="0" fontAlgn="base" latinLnBrk="0" hangingPunct="0">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Stop-word Removal:</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common words (like “the,” “and,” “is”) that do not contribute much to emotion detection.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sentences or paragraphs into individual words or tokens to analyze each word separately.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Lemmatization/Stemming: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words to their root form (e.g., “running,” “ran” → “run”) to reduce dimensionality and focus on base meanings.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569058" y="0"/>
            <a:ext cx="16033142" cy="10304488"/>
          </a:xfrm>
          <a:prstGeom prst="rect">
            <a:avLst/>
          </a:prstGeom>
        </p:spPr>
        <p:txBody>
          <a:bodyPr wrap="square" lIns="0" tIns="0" rIns="0" bIns="0" rtlCol="0" anchor="t">
            <a:spAutoFit/>
          </a:bodyPr>
          <a:lstStyle/>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Feature Extraction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Convert text into numbers using TF-IDF or word embeddings like Word2Vec/</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 to capture meaning.</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Data Splitting</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Divide data into training (80%) and testing (20%) sets for model evaluation.</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Model Training</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Train models like SVM, Random Forest, Naive Bayes, or LSTM on training data and tune hyperparameters.</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Model Evaluation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Test models on unseen data using accuracy, precision, recall, and F1-score to choose the best model.</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Emotion Prediction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Preprocess new text, extract features, and use the trained model to predict emotions.</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Output Generation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Display predicted emotion and optionally confidence scores to the user.</a:t>
            </a:r>
          </a:p>
          <a:p>
            <a:pPr marL="514350" indent="-514350">
              <a:lnSpc>
                <a:spcPct val="150000"/>
              </a:lnSpc>
              <a:buFont typeface="+mj-lt"/>
              <a:buAutoNum type="arabicPeriod" startAt="3"/>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657600" y="0"/>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ARCHITECTURE</a:t>
            </a:r>
          </a:p>
        </p:txBody>
      </p:sp>
      <p:pic>
        <p:nvPicPr>
          <p:cNvPr id="5122" name="Picture 2">
            <a:extLst>
              <a:ext uri="{FF2B5EF4-FFF2-40B4-BE49-F238E27FC236}">
                <a16:creationId xmlns:a16="http://schemas.microsoft.com/office/drawing/2014/main" id="{0C108530-C6ED-12B8-E4D6-D7C6EE7D8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11183"/>
            <a:ext cx="13868400" cy="824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65646" y="584424"/>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USE CASE DIAGRAM</a:t>
            </a:r>
          </a:p>
        </p:txBody>
      </p:sp>
      <p:pic>
        <p:nvPicPr>
          <p:cNvPr id="6146" name="Picture 2">
            <a:extLst>
              <a:ext uri="{FF2B5EF4-FFF2-40B4-BE49-F238E27FC236}">
                <a16:creationId xmlns:a16="http://schemas.microsoft.com/office/drawing/2014/main" id="{7F21437B-C848-DC79-6DA6-2786BD973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43" y="2552701"/>
            <a:ext cx="16123257"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65646" y="416341"/>
            <a:ext cx="10756708" cy="1392115"/>
          </a:xfrm>
          <a:prstGeom prst="rect">
            <a:avLst/>
          </a:prstGeom>
        </p:spPr>
        <p:txBody>
          <a:bodyPr lIns="0" tIns="0" rIns="0" bIns="0" rtlCol="0" anchor="t">
            <a:spAutoFit/>
          </a:bodyPr>
          <a:lstStyle/>
          <a:p>
            <a:pPr algn="ctr">
              <a:lnSpc>
                <a:spcPts val="11469"/>
              </a:lnSpc>
            </a:pPr>
            <a:r>
              <a:rPr lang="en-US" sz="8192" b="1" dirty="0">
                <a:solidFill>
                  <a:srgbClr val="000000"/>
                </a:solidFill>
                <a:latin typeface="Century Gothic Paneuropean Bold"/>
                <a:ea typeface="Century Gothic Paneuropean Bold"/>
                <a:cs typeface="Century Gothic Paneuropean Bold"/>
                <a:sym typeface="Century Gothic Paneuropean Bold"/>
              </a:rPr>
              <a:t>CLASS DIAGRAM</a:t>
            </a:r>
          </a:p>
        </p:txBody>
      </p:sp>
      <p:pic>
        <p:nvPicPr>
          <p:cNvPr id="7170" name="Picture 2">
            <a:extLst>
              <a:ext uri="{FF2B5EF4-FFF2-40B4-BE49-F238E27FC236}">
                <a16:creationId xmlns:a16="http://schemas.microsoft.com/office/drawing/2014/main" id="{0F48C3A3-934D-EC0F-6AB4-92178AE90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52750"/>
            <a:ext cx="12496800" cy="546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1925" y="1027560"/>
            <a:ext cx="1483241" cy="1495366"/>
          </a:xfrm>
          <a:custGeom>
            <a:avLst/>
            <a:gdLst/>
            <a:ahLst/>
            <a:cxnLst/>
            <a:rect l="l" t="t" r="r" b="b"/>
            <a:pathLst>
              <a:path w="1483241" h="1495366">
                <a:moveTo>
                  <a:pt x="0" y="0"/>
                </a:moveTo>
                <a:lnTo>
                  <a:pt x="1483241" y="0"/>
                </a:lnTo>
                <a:lnTo>
                  <a:pt x="1483241" y="1495365"/>
                </a:lnTo>
                <a:lnTo>
                  <a:pt x="0" y="1495365"/>
                </a:lnTo>
                <a:lnTo>
                  <a:pt x="0" y="0"/>
                </a:lnTo>
                <a:close/>
              </a:path>
            </a:pathLst>
          </a:custGeom>
          <a:blipFill>
            <a:blip r:embed="rId2"/>
            <a:stretch>
              <a:fillRect/>
            </a:stretch>
          </a:blipFill>
        </p:spPr>
      </p:sp>
      <p:sp>
        <p:nvSpPr>
          <p:cNvPr id="3" name="TextBox 3"/>
          <p:cNvSpPr txBox="1"/>
          <p:nvPr/>
        </p:nvSpPr>
        <p:spPr>
          <a:xfrm>
            <a:off x="3105166" y="1332013"/>
            <a:ext cx="12519103" cy="1010283"/>
          </a:xfrm>
          <a:prstGeom prst="rect">
            <a:avLst/>
          </a:prstGeom>
        </p:spPr>
        <p:txBody>
          <a:bodyPr lIns="0" tIns="0" rIns="0" bIns="0" rtlCol="0" anchor="t">
            <a:spAutoFit/>
          </a:bodyPr>
          <a:lstStyle/>
          <a:p>
            <a:pPr algn="ctr">
              <a:lnSpc>
                <a:spcPts val="2559"/>
              </a:lnSpc>
            </a:pPr>
            <a:r>
              <a:rPr lang="en-US" sz="3199" b="1">
                <a:solidFill>
                  <a:srgbClr val="000000"/>
                </a:solidFill>
                <a:latin typeface="Open Sans Bold"/>
                <a:ea typeface="Open Sans Bold"/>
                <a:cs typeface="Open Sans Bold"/>
                <a:sym typeface="Open Sans Bold"/>
              </a:rPr>
              <a:t>MAHATMA GANDHI INSTITUTE OF TECHNOLOGY(A)</a:t>
            </a:r>
          </a:p>
          <a:p>
            <a:pPr algn="ctr">
              <a:lnSpc>
                <a:spcPts val="2559"/>
              </a:lnSpc>
            </a:pPr>
            <a:endParaRPr lang="en-US" sz="3199" b="1">
              <a:solidFill>
                <a:srgbClr val="000000"/>
              </a:solidFill>
              <a:latin typeface="Open Sans Bold"/>
              <a:ea typeface="Open Sans Bold"/>
              <a:cs typeface="Open Sans Bold"/>
              <a:sym typeface="Open Sans Bold"/>
            </a:endParaRPr>
          </a:p>
          <a:p>
            <a:pPr algn="ctr">
              <a:lnSpc>
                <a:spcPts val="2559"/>
              </a:lnSpc>
            </a:pPr>
            <a:r>
              <a:rPr lang="en-US" sz="3199" b="1">
                <a:solidFill>
                  <a:srgbClr val="000000"/>
                </a:solidFill>
                <a:latin typeface="Open Sans Bold"/>
                <a:ea typeface="Open Sans Bold"/>
                <a:cs typeface="Open Sans Bold"/>
                <a:sym typeface="Open Sans Bold"/>
              </a:rPr>
              <a:t>DEPARTMENT OF INFORMATION TECHNOLOGY</a:t>
            </a:r>
          </a:p>
        </p:txBody>
      </p:sp>
      <p:sp>
        <p:nvSpPr>
          <p:cNvPr id="4" name="TextBox 4"/>
          <p:cNvSpPr txBox="1"/>
          <p:nvPr/>
        </p:nvSpPr>
        <p:spPr>
          <a:xfrm>
            <a:off x="3105166" y="3065563"/>
            <a:ext cx="12519103" cy="5465792"/>
          </a:xfrm>
          <a:prstGeom prst="rect">
            <a:avLst/>
          </a:prstGeom>
        </p:spPr>
        <p:txBody>
          <a:bodyPr lIns="0" tIns="0" rIns="0" bIns="0" rtlCol="0" anchor="t">
            <a:spAutoFit/>
          </a:bodyPr>
          <a:lstStyle/>
          <a:p>
            <a:pPr algn="ctr">
              <a:lnSpc>
                <a:spcPts val="4199"/>
              </a:lnSpc>
            </a:pPr>
            <a:r>
              <a:rPr lang="en-US" sz="2999" b="1" dirty="0">
                <a:solidFill>
                  <a:srgbClr val="000000"/>
                </a:solidFill>
                <a:latin typeface="Open Sans Bold"/>
                <a:ea typeface="Open Sans Bold"/>
                <a:cs typeface="Open Sans Bold"/>
                <a:sym typeface="Open Sans Bold"/>
              </a:rPr>
              <a:t>An Industry Oriented Mini Project(IT653PC)</a:t>
            </a:r>
          </a:p>
          <a:p>
            <a:pPr algn="ctr">
              <a:lnSpc>
                <a:spcPts val="4199"/>
              </a:lnSpc>
            </a:pPr>
            <a:r>
              <a:rPr lang="en-US" sz="2999" b="1" dirty="0">
                <a:solidFill>
                  <a:srgbClr val="000000"/>
                </a:solidFill>
                <a:latin typeface="Open Sans Bold"/>
                <a:ea typeface="Open Sans Bold"/>
                <a:cs typeface="Open Sans Bold"/>
                <a:sym typeface="Open Sans Bold"/>
              </a:rPr>
              <a:t>On</a:t>
            </a:r>
          </a:p>
          <a:p>
            <a:pPr algn="ctr">
              <a:lnSpc>
                <a:spcPts val="4199"/>
              </a:lnSpc>
            </a:pPr>
            <a:endParaRPr lang="en-US" sz="2999" b="1" dirty="0">
              <a:solidFill>
                <a:srgbClr val="000000"/>
              </a:solidFill>
              <a:latin typeface="Open Sans Bold"/>
              <a:ea typeface="Open Sans Bold"/>
              <a:cs typeface="Open Sans Bold"/>
              <a:sym typeface="Open Sans Bold"/>
            </a:endParaRPr>
          </a:p>
          <a:p>
            <a:pPr algn="ctr">
              <a:lnSpc>
                <a:spcPts val="4199"/>
              </a:lnSpc>
            </a:pPr>
            <a:r>
              <a:rPr lang="en-US" sz="2999" b="1" dirty="0">
                <a:solidFill>
                  <a:srgbClr val="000000"/>
                </a:solidFill>
                <a:latin typeface="Open Sans Bold"/>
                <a:ea typeface="Open Sans Bold"/>
                <a:cs typeface="Open Sans Bold"/>
                <a:sym typeface="Open Sans Bold"/>
              </a:rPr>
              <a:t>Emotion Detection in Text Using Advanced NLP and Machine Learning Models</a:t>
            </a:r>
          </a:p>
          <a:p>
            <a:pPr algn="ctr">
              <a:lnSpc>
                <a:spcPts val="4199"/>
              </a:lnSpc>
            </a:pPr>
            <a:r>
              <a:rPr lang="en-US" sz="2999" b="1" dirty="0">
                <a:solidFill>
                  <a:srgbClr val="000000"/>
                </a:solidFill>
                <a:latin typeface="Open Sans Bold"/>
                <a:ea typeface="Open Sans Bold"/>
                <a:cs typeface="Open Sans Bold"/>
                <a:sym typeface="Open Sans Bold"/>
              </a:rPr>
              <a:t>By</a:t>
            </a:r>
          </a:p>
          <a:p>
            <a:pPr algn="ctr">
              <a:lnSpc>
                <a:spcPts val="3779"/>
              </a:lnSpc>
            </a:pPr>
            <a:endParaRPr lang="en-US" sz="2999" b="1" dirty="0">
              <a:solidFill>
                <a:srgbClr val="000000"/>
              </a:solidFill>
              <a:latin typeface="Open Sans Bold"/>
              <a:ea typeface="Open Sans Bold"/>
              <a:cs typeface="Open Sans Bold"/>
              <a:sym typeface="Open Sans Bold"/>
            </a:endParaRPr>
          </a:p>
          <a:p>
            <a:pPr algn="ctr">
              <a:lnSpc>
                <a:spcPts val="4697"/>
              </a:lnSpc>
            </a:pPr>
            <a:r>
              <a:rPr lang="en-US" sz="2699" b="1" dirty="0">
                <a:solidFill>
                  <a:srgbClr val="000000"/>
                </a:solidFill>
                <a:latin typeface="Open Sans Bold"/>
                <a:ea typeface="Open Sans Bold"/>
                <a:cs typeface="Open Sans Bold"/>
                <a:sym typeface="Open Sans Bold"/>
              </a:rPr>
              <a:t>Darga </a:t>
            </a:r>
            <a:r>
              <a:rPr lang="en-US" sz="2699" b="1" dirty="0" err="1">
                <a:solidFill>
                  <a:srgbClr val="000000"/>
                </a:solidFill>
                <a:latin typeface="Open Sans Bold"/>
                <a:ea typeface="Open Sans Bold"/>
                <a:cs typeface="Open Sans Bold"/>
                <a:sym typeface="Open Sans Bold"/>
              </a:rPr>
              <a:t>Prawalika</a:t>
            </a:r>
            <a:r>
              <a:rPr lang="en-US" sz="2699" b="1" dirty="0">
                <a:solidFill>
                  <a:srgbClr val="000000"/>
                </a:solidFill>
                <a:latin typeface="Open Sans Bold"/>
                <a:ea typeface="Open Sans Bold"/>
                <a:cs typeface="Open Sans Bold"/>
                <a:sym typeface="Open Sans Bold"/>
              </a:rPr>
              <a:t>- 22261A1218</a:t>
            </a:r>
          </a:p>
          <a:p>
            <a:pPr algn="ctr">
              <a:lnSpc>
                <a:spcPts val="4697"/>
              </a:lnSpc>
            </a:pPr>
            <a:r>
              <a:rPr lang="en-US" sz="2699" b="1" dirty="0" err="1">
                <a:solidFill>
                  <a:srgbClr val="000000"/>
                </a:solidFill>
                <a:latin typeface="Open Sans Bold"/>
                <a:ea typeface="Open Sans Bold"/>
                <a:cs typeface="Open Sans Bold"/>
                <a:sym typeface="Open Sans Bold"/>
              </a:rPr>
              <a:t>Teegala</a:t>
            </a:r>
            <a:r>
              <a:rPr lang="en-US" sz="2699" b="1" dirty="0">
                <a:solidFill>
                  <a:srgbClr val="000000"/>
                </a:solidFill>
                <a:latin typeface="Open Sans Bold"/>
                <a:ea typeface="Open Sans Bold"/>
                <a:cs typeface="Open Sans Bold"/>
                <a:sym typeface="Open Sans Bold"/>
              </a:rPr>
              <a:t> Kaveri Reddy- 22261A1257</a:t>
            </a:r>
          </a:p>
          <a:p>
            <a:pPr algn="ctr">
              <a:lnSpc>
                <a:spcPts val="4697"/>
              </a:lnSpc>
            </a:pPr>
            <a:r>
              <a:rPr lang="en-US" sz="2699" b="1" dirty="0">
                <a:solidFill>
                  <a:srgbClr val="000000"/>
                </a:solidFill>
                <a:latin typeface="Open Sans Bold"/>
                <a:ea typeface="Open Sans Bold"/>
                <a:cs typeface="Open Sans Bold"/>
                <a:sym typeface="Open Sans Bold"/>
              </a:rPr>
              <a:t>Batch ID: IT-25-15</a:t>
            </a:r>
          </a:p>
        </p:txBody>
      </p:sp>
      <p:sp>
        <p:nvSpPr>
          <p:cNvPr id="5" name="TextBox 5"/>
          <p:cNvSpPr txBox="1"/>
          <p:nvPr/>
        </p:nvSpPr>
        <p:spPr>
          <a:xfrm>
            <a:off x="1470135" y="7975165"/>
            <a:ext cx="3397750" cy="1098827"/>
          </a:xfrm>
          <a:prstGeom prst="rect">
            <a:avLst/>
          </a:prstGeom>
        </p:spPr>
        <p:txBody>
          <a:bodyPr wrap="square" lIns="0" tIns="0" rIns="0" bIns="0" rtlCol="0" anchor="t">
            <a:spAutoFit/>
          </a:bodyPr>
          <a:lstStyle/>
          <a:p>
            <a:pPr algn="l">
              <a:lnSpc>
                <a:spcPts val="2920"/>
              </a:lnSpc>
            </a:pPr>
            <a:r>
              <a:rPr lang="en-US" sz="2299" b="1" dirty="0">
                <a:solidFill>
                  <a:srgbClr val="000000"/>
                </a:solidFill>
                <a:latin typeface="Open Sans Bold"/>
                <a:ea typeface="Open Sans Bold"/>
                <a:cs typeface="Open Sans Bold"/>
                <a:sym typeface="Open Sans Bold"/>
              </a:rPr>
              <a:t>Internal Superviso</a:t>
            </a:r>
            <a:r>
              <a:rPr lang="en-US" sz="2299" dirty="0">
                <a:solidFill>
                  <a:srgbClr val="000000"/>
                </a:solidFill>
                <a:latin typeface="Open Sans"/>
                <a:ea typeface="Open Sans"/>
                <a:cs typeface="Open Sans"/>
                <a:sym typeface="Open Sans"/>
              </a:rPr>
              <a:t>r</a:t>
            </a:r>
          </a:p>
          <a:p>
            <a:pPr algn="l">
              <a:lnSpc>
                <a:spcPts val="2920"/>
              </a:lnSpc>
            </a:pPr>
            <a:r>
              <a:rPr lang="en-US" sz="2299" dirty="0">
                <a:solidFill>
                  <a:srgbClr val="000000"/>
                </a:solidFill>
                <a:latin typeface="Open Sans"/>
                <a:ea typeface="Open Sans"/>
                <a:cs typeface="Open Sans"/>
                <a:sym typeface="Open Sans"/>
              </a:rPr>
              <a:t> </a:t>
            </a:r>
            <a:r>
              <a:rPr lang="en-US" sz="2299" dirty="0" err="1">
                <a:solidFill>
                  <a:srgbClr val="000000"/>
                </a:solidFill>
                <a:latin typeface="Open Sans"/>
                <a:ea typeface="Open Sans"/>
                <a:cs typeface="Open Sans"/>
                <a:sym typeface="Open Sans"/>
              </a:rPr>
              <a:t>Mrs.A.Amulya</a:t>
            </a:r>
            <a:endParaRPr lang="en-US" sz="2299" dirty="0">
              <a:solidFill>
                <a:srgbClr val="000000"/>
              </a:solidFill>
              <a:latin typeface="Open Sans"/>
              <a:ea typeface="Open Sans"/>
              <a:cs typeface="Open Sans"/>
              <a:sym typeface="Open Sans"/>
            </a:endParaRPr>
          </a:p>
          <a:p>
            <a:pPr algn="l">
              <a:lnSpc>
                <a:spcPts val="2920"/>
              </a:lnSpc>
            </a:pPr>
            <a:r>
              <a:rPr lang="en-US" sz="2299" dirty="0" err="1">
                <a:solidFill>
                  <a:srgbClr val="000000"/>
                </a:solidFill>
                <a:latin typeface="Open Sans"/>
                <a:ea typeface="Open Sans"/>
                <a:cs typeface="Open Sans"/>
                <a:sym typeface="Open Sans"/>
              </a:rPr>
              <a:t>Assisstant</a:t>
            </a:r>
            <a:r>
              <a:rPr lang="en-US" sz="2299" dirty="0">
                <a:solidFill>
                  <a:srgbClr val="000000"/>
                </a:solidFill>
                <a:latin typeface="Open Sans"/>
                <a:ea typeface="Open Sans"/>
                <a:cs typeface="Open Sans"/>
                <a:sym typeface="Open Sans"/>
              </a:rPr>
              <a:t> Professor</a:t>
            </a:r>
          </a:p>
        </p:txBody>
      </p:sp>
      <p:sp>
        <p:nvSpPr>
          <p:cNvPr id="6" name="TextBox 6"/>
          <p:cNvSpPr txBox="1"/>
          <p:nvPr/>
        </p:nvSpPr>
        <p:spPr>
          <a:xfrm>
            <a:off x="14209007" y="7962636"/>
            <a:ext cx="2608858" cy="1084453"/>
          </a:xfrm>
          <a:prstGeom prst="rect">
            <a:avLst/>
          </a:prstGeom>
        </p:spPr>
        <p:txBody>
          <a:bodyPr lIns="0" tIns="0" rIns="0" bIns="0" rtlCol="0" anchor="t">
            <a:spAutoFit/>
          </a:bodyPr>
          <a:lstStyle/>
          <a:p>
            <a:pPr algn="l">
              <a:lnSpc>
                <a:spcPts val="2920"/>
              </a:lnSpc>
            </a:pPr>
            <a:r>
              <a:rPr lang="en-US" sz="2299" b="1" dirty="0">
                <a:solidFill>
                  <a:srgbClr val="000000"/>
                </a:solidFill>
                <a:latin typeface="Open Sans Bold"/>
                <a:ea typeface="Open Sans Bold"/>
                <a:cs typeface="Open Sans Bold"/>
                <a:sym typeface="Open Sans Bold"/>
              </a:rPr>
              <a:t>IOMP Supervisor</a:t>
            </a:r>
          </a:p>
          <a:p>
            <a:pPr algn="l">
              <a:lnSpc>
                <a:spcPts val="2920"/>
              </a:lnSpc>
            </a:pPr>
            <a:r>
              <a:rPr lang="en-US" sz="2299" dirty="0" err="1">
                <a:solidFill>
                  <a:srgbClr val="000000"/>
                </a:solidFill>
                <a:latin typeface="Open Sans"/>
                <a:ea typeface="Open Sans"/>
                <a:cs typeface="Open Sans"/>
                <a:sym typeface="Open Sans"/>
              </a:rPr>
              <a:t>Dr.U.Chaitanya</a:t>
            </a:r>
            <a:endParaRPr lang="en-US" sz="2299" dirty="0">
              <a:solidFill>
                <a:srgbClr val="000000"/>
              </a:solidFill>
              <a:latin typeface="Open Sans"/>
              <a:ea typeface="Open Sans"/>
              <a:cs typeface="Open Sans"/>
              <a:sym typeface="Open Sans"/>
            </a:endParaRPr>
          </a:p>
          <a:p>
            <a:pPr algn="l">
              <a:lnSpc>
                <a:spcPts val="2920"/>
              </a:lnSpc>
            </a:pPr>
            <a:r>
              <a:rPr lang="en-US" sz="2299" dirty="0">
                <a:solidFill>
                  <a:srgbClr val="000000"/>
                </a:solidFill>
                <a:latin typeface="Open Sans"/>
                <a:ea typeface="Open Sans"/>
                <a:cs typeface="Open Sans"/>
                <a:sym typeface="Open Sans"/>
              </a:rPr>
              <a:t>Assistant Professor</a:t>
            </a:r>
          </a:p>
        </p:txBody>
      </p:sp>
      <p:sp>
        <p:nvSpPr>
          <p:cNvPr id="7" name="AutoShape 7"/>
          <p:cNvSpPr/>
          <p:nvPr/>
        </p:nvSpPr>
        <p:spPr>
          <a:xfrm>
            <a:off x="1028700" y="665610"/>
            <a:ext cx="16230600" cy="0"/>
          </a:xfrm>
          <a:prstGeom prst="line">
            <a:avLst/>
          </a:prstGeom>
          <a:ln w="38100" cap="flat">
            <a:solidFill>
              <a:srgbClr val="000000"/>
            </a:solidFill>
            <a:prstDash val="solid"/>
            <a:headEnd type="none" w="sm" len="sm"/>
            <a:tailEnd type="none" w="sm" len="sm"/>
          </a:ln>
        </p:spPr>
      </p:sp>
      <p:sp>
        <p:nvSpPr>
          <p:cNvPr id="8" name="AutoShape 8"/>
          <p:cNvSpPr/>
          <p:nvPr/>
        </p:nvSpPr>
        <p:spPr>
          <a:xfrm flipV="1">
            <a:off x="17259300" y="666021"/>
            <a:ext cx="19046" cy="8973300"/>
          </a:xfrm>
          <a:prstGeom prst="line">
            <a:avLst/>
          </a:prstGeom>
          <a:ln w="38100" cap="flat">
            <a:solidFill>
              <a:srgbClr val="000000"/>
            </a:solidFill>
            <a:prstDash val="solid"/>
            <a:headEnd type="none" w="sm" len="sm"/>
            <a:tailEnd type="none" w="sm" len="sm"/>
          </a:ln>
        </p:spPr>
      </p:sp>
      <p:sp>
        <p:nvSpPr>
          <p:cNvPr id="9" name="AutoShape 9"/>
          <p:cNvSpPr/>
          <p:nvPr/>
        </p:nvSpPr>
        <p:spPr>
          <a:xfrm flipV="1">
            <a:off x="1028700" y="666063"/>
            <a:ext cx="9524" cy="8973258"/>
          </a:xfrm>
          <a:prstGeom prst="line">
            <a:avLst/>
          </a:prstGeom>
          <a:ln w="38100" cap="flat">
            <a:solidFill>
              <a:srgbClr val="000000"/>
            </a:solidFill>
            <a:prstDash val="solid"/>
            <a:headEnd type="none" w="sm" len="sm"/>
            <a:tailEnd type="none" w="sm" len="sm"/>
          </a:ln>
        </p:spPr>
      </p:sp>
      <p:sp>
        <p:nvSpPr>
          <p:cNvPr id="10" name="AutoShape 10"/>
          <p:cNvSpPr/>
          <p:nvPr/>
        </p:nvSpPr>
        <p:spPr>
          <a:xfrm>
            <a:off x="1028700" y="9639321"/>
            <a:ext cx="1623060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200400" y="2705100"/>
            <a:ext cx="12344400" cy="2447273"/>
          </a:xfrm>
          <a:prstGeom prst="rect">
            <a:avLst/>
          </a:prstGeom>
        </p:spPr>
        <p:txBody>
          <a:bodyPr wrap="square" lIns="0" tIns="0" rIns="0" bIns="0" rtlCol="0" anchor="t">
            <a:spAutoFit/>
          </a:bodyPr>
          <a:lstStyle/>
          <a:p>
            <a:pPr algn="ctr">
              <a:lnSpc>
                <a:spcPct val="150000"/>
              </a:lnSpc>
            </a:pPr>
            <a:r>
              <a:rPr lang="en-US" sz="5600" b="1" dirty="0">
                <a:solidFill>
                  <a:srgbClr val="000000"/>
                </a:solidFill>
                <a:latin typeface="Century Gothic Paneuropean Bold"/>
                <a:ea typeface="Century Gothic Paneuropean Bold"/>
                <a:cs typeface="Century Gothic Paneuropean Bold"/>
                <a:sym typeface="Century Gothic Paneuropean Bold"/>
              </a:rPr>
              <a:t>ACTIVITY </a:t>
            </a:r>
          </a:p>
          <a:p>
            <a:pPr algn="ctr">
              <a:lnSpc>
                <a:spcPct val="150000"/>
              </a:lnSpc>
            </a:pPr>
            <a:r>
              <a:rPr lang="en-US" sz="5600" b="1" dirty="0">
                <a:solidFill>
                  <a:srgbClr val="000000"/>
                </a:solidFill>
                <a:latin typeface="Century Gothic Paneuropean Bold"/>
                <a:ea typeface="Century Gothic Paneuropean Bold"/>
                <a:cs typeface="Century Gothic Paneuropean Bold"/>
                <a:sym typeface="Century Gothic Paneuropean Bold"/>
              </a:rPr>
              <a:t>DIAGRAM</a:t>
            </a:r>
          </a:p>
        </p:txBody>
      </p:sp>
      <p:pic>
        <p:nvPicPr>
          <p:cNvPr id="8194" name="Picture 2">
            <a:extLst>
              <a:ext uri="{FF2B5EF4-FFF2-40B4-BE49-F238E27FC236}">
                <a16:creationId xmlns:a16="http://schemas.microsoft.com/office/drawing/2014/main" id="{55E7C89D-7E7F-1AE4-1924-E899A43D3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47700"/>
            <a:ext cx="10363200" cy="9011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971799" y="488674"/>
            <a:ext cx="12573001" cy="1291187"/>
          </a:xfrm>
          <a:prstGeom prst="rect">
            <a:avLst/>
          </a:prstGeom>
        </p:spPr>
        <p:txBody>
          <a:bodyPr wrap="square"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COMPONENT DIAGRAM</a:t>
            </a:r>
          </a:p>
        </p:txBody>
      </p:sp>
      <p:pic>
        <p:nvPicPr>
          <p:cNvPr id="9218" name="Picture 2">
            <a:extLst>
              <a:ext uri="{FF2B5EF4-FFF2-40B4-BE49-F238E27FC236}">
                <a16:creationId xmlns:a16="http://schemas.microsoft.com/office/drawing/2014/main" id="{ECCF391C-4E09-EB3C-3F6E-46B10051E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924523"/>
            <a:ext cx="11811000" cy="7734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590800" y="488672"/>
            <a:ext cx="12953296"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SEQUENCE DIAGRAM</a:t>
            </a:r>
          </a:p>
        </p:txBody>
      </p:sp>
      <p:pic>
        <p:nvPicPr>
          <p:cNvPr id="10242" name="Picture 2">
            <a:extLst>
              <a:ext uri="{FF2B5EF4-FFF2-40B4-BE49-F238E27FC236}">
                <a16:creationId xmlns:a16="http://schemas.microsoft.com/office/drawing/2014/main" id="{09FBF7EB-7CD0-60EC-5E42-B27586FAF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67014"/>
            <a:ext cx="15773400" cy="73674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514600" y="416341"/>
            <a:ext cx="12953296"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DEPLOYMENT DIAGRAM</a:t>
            </a:r>
          </a:p>
        </p:txBody>
      </p:sp>
      <p:pic>
        <p:nvPicPr>
          <p:cNvPr id="11266" name="Picture 2">
            <a:extLst>
              <a:ext uri="{FF2B5EF4-FFF2-40B4-BE49-F238E27FC236}">
                <a16:creationId xmlns:a16="http://schemas.microsoft.com/office/drawing/2014/main" id="{40088AF4-FC4A-923F-EFF6-43CDD82DDB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171700"/>
            <a:ext cx="9525000" cy="708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18A88-A94D-E56C-0C73-62C5893C6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95300"/>
            <a:ext cx="16002000" cy="8839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E3F2FB-A978-BB90-7426-173AF5097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76300"/>
            <a:ext cx="15240000" cy="8153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56DEA-D6D1-25DF-A05F-984486757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95300"/>
            <a:ext cx="15925800" cy="8915400"/>
          </a:xfrm>
          <a:prstGeom prst="rect">
            <a:avLst/>
          </a:prstGeom>
        </p:spPr>
      </p:pic>
    </p:spTree>
    <p:extLst>
      <p:ext uri="{BB962C8B-B14F-4D97-AF65-F5344CB8AC3E}">
        <p14:creationId xmlns:p14="http://schemas.microsoft.com/office/powerpoint/2010/main" val="3692362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2D8D14-98D1-37E5-6A94-43CD8C3DB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800100"/>
            <a:ext cx="15163800" cy="85343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5B4E22-A7BF-D3BB-4E9C-FBDA54A23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52500"/>
            <a:ext cx="15087600" cy="80009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BE924E-149A-6DD7-9371-D843B35E2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028700"/>
            <a:ext cx="14935200" cy="7924800"/>
          </a:xfrm>
          <a:prstGeom prst="rect">
            <a:avLst/>
          </a:prstGeom>
        </p:spPr>
      </p:pic>
    </p:spTree>
    <p:extLst>
      <p:ext uri="{BB962C8B-B14F-4D97-AF65-F5344CB8AC3E}">
        <p14:creationId xmlns:p14="http://schemas.microsoft.com/office/powerpoint/2010/main" val="112436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028700" y="4282847"/>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OUTLINE</a:t>
            </a:r>
          </a:p>
        </p:txBody>
      </p:sp>
      <p:sp>
        <p:nvSpPr>
          <p:cNvPr id="9" name="TextBox 9"/>
          <p:cNvSpPr txBox="1"/>
          <p:nvPr/>
        </p:nvSpPr>
        <p:spPr>
          <a:xfrm>
            <a:off x="9614826" y="565516"/>
            <a:ext cx="8673174" cy="8874403"/>
          </a:xfrm>
          <a:prstGeom prst="rect">
            <a:avLst/>
          </a:prstGeom>
        </p:spPr>
        <p:txBody>
          <a:bodyPr lIns="0" tIns="0" rIns="0" bIns="0" rtlCol="0" anchor="t">
            <a:spAutoFit/>
          </a:bodyPr>
          <a:lstStyle/>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OUTLINE</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ABSTRACT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INTRODUCTION</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EXISTING SYSTEM</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PROPOSED SYSTEM</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APPLICATIONS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REQUIREMENTS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LITERATURE SURVERY</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PROBLEM STATEMENT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OBJECTIVES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MODULES DESCRIPTION</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ALGORITHM</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DESIGN</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CODE EXECUTION / RESULT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TEST CASES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CONCLUSION AND FUTURE ENHANCEMENT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REFERENCES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AutoShape 15"/>
          <p:cNvSpPr/>
          <p:nvPr/>
        </p:nvSpPr>
        <p:spPr>
          <a:xfrm>
            <a:off x="8875533" y="1553139"/>
            <a:ext cx="0" cy="7003932"/>
          </a:xfrm>
          <a:prstGeom prst="line">
            <a:avLst/>
          </a:prstGeom>
          <a:ln w="38100" cap="flat">
            <a:solidFill>
              <a:srgbClr val="000000"/>
            </a:solidFill>
            <a:prstDash val="solid"/>
            <a:headEnd type="none" w="sm" len="sm"/>
            <a:tailEnd type="none" w="sm" len="sm"/>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08662-BEFE-D2E4-9FCD-F0ED7114B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952500"/>
            <a:ext cx="14935200" cy="8458200"/>
          </a:xfrm>
          <a:prstGeom prst="rect">
            <a:avLst/>
          </a:prstGeom>
        </p:spPr>
      </p:pic>
    </p:spTree>
    <p:extLst>
      <p:ext uri="{BB962C8B-B14F-4D97-AF65-F5344CB8AC3E}">
        <p14:creationId xmlns:p14="http://schemas.microsoft.com/office/powerpoint/2010/main" val="294694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E8F79AF-EF98-02F4-8CC9-6168C4DBE1EF}"/>
              </a:ext>
            </a:extLst>
          </p:cNvPr>
          <p:cNvGraphicFramePr>
            <a:graphicFrameLocks noGrp="1"/>
          </p:cNvGraphicFramePr>
          <p:nvPr>
            <p:extLst>
              <p:ext uri="{D42A27DB-BD31-4B8C-83A1-F6EECF244321}">
                <p14:modId xmlns:p14="http://schemas.microsoft.com/office/powerpoint/2010/main" val="532177601"/>
              </p:ext>
            </p:extLst>
          </p:nvPr>
        </p:nvGraphicFramePr>
        <p:xfrm>
          <a:off x="990600" y="800100"/>
          <a:ext cx="16154400" cy="9034411"/>
        </p:xfrm>
        <a:graphic>
          <a:graphicData uri="http://schemas.openxmlformats.org/drawingml/2006/table">
            <a:tbl>
              <a:tblPr firstRow="1" bandRow="1">
                <a:tableStyleId>{5940675A-B579-460E-94D1-54222C63F5DA}</a:tableStyleId>
              </a:tblPr>
              <a:tblGrid>
                <a:gridCol w="2692400">
                  <a:extLst>
                    <a:ext uri="{9D8B030D-6E8A-4147-A177-3AD203B41FA5}">
                      <a16:colId xmlns:a16="http://schemas.microsoft.com/office/drawing/2014/main" val="2348433439"/>
                    </a:ext>
                  </a:extLst>
                </a:gridCol>
                <a:gridCol w="2692400">
                  <a:extLst>
                    <a:ext uri="{9D8B030D-6E8A-4147-A177-3AD203B41FA5}">
                      <a16:colId xmlns:a16="http://schemas.microsoft.com/office/drawing/2014/main" val="3942437199"/>
                    </a:ext>
                  </a:extLst>
                </a:gridCol>
                <a:gridCol w="2692400">
                  <a:extLst>
                    <a:ext uri="{9D8B030D-6E8A-4147-A177-3AD203B41FA5}">
                      <a16:colId xmlns:a16="http://schemas.microsoft.com/office/drawing/2014/main" val="1546376142"/>
                    </a:ext>
                  </a:extLst>
                </a:gridCol>
                <a:gridCol w="2692400">
                  <a:extLst>
                    <a:ext uri="{9D8B030D-6E8A-4147-A177-3AD203B41FA5}">
                      <a16:colId xmlns:a16="http://schemas.microsoft.com/office/drawing/2014/main" val="949134303"/>
                    </a:ext>
                  </a:extLst>
                </a:gridCol>
                <a:gridCol w="2692400">
                  <a:extLst>
                    <a:ext uri="{9D8B030D-6E8A-4147-A177-3AD203B41FA5}">
                      <a16:colId xmlns:a16="http://schemas.microsoft.com/office/drawing/2014/main" val="819507218"/>
                    </a:ext>
                  </a:extLst>
                </a:gridCol>
                <a:gridCol w="2692400">
                  <a:extLst>
                    <a:ext uri="{9D8B030D-6E8A-4147-A177-3AD203B41FA5}">
                      <a16:colId xmlns:a16="http://schemas.microsoft.com/office/drawing/2014/main" val="3707553551"/>
                    </a:ext>
                  </a:extLst>
                </a:gridCol>
              </a:tblGrid>
              <a:tr h="902070">
                <a:tc>
                  <a:txBody>
                    <a:bodyPr/>
                    <a:lstStyle/>
                    <a:p>
                      <a:r>
                        <a:rPr lang="en-IN" sz="2800" b="1" dirty="0">
                          <a:latin typeface="Times New Roman" panose="02020603050405020304" pitchFamily="18" charset="0"/>
                          <a:cs typeface="Times New Roman" panose="02020603050405020304" pitchFamily="18" charset="0"/>
                        </a:rPr>
                        <a:t>Test Case ID</a:t>
                      </a:r>
                      <a:endParaRPr lang="en-IN" sz="2800" dirty="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Test Case Name</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Test Description</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Expected Output</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Actual Output</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Remarks</a:t>
                      </a:r>
                      <a:endParaRPr lang="en-IN"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33628839"/>
                  </a:ext>
                </a:extLst>
              </a:tr>
              <a:tr h="1716843">
                <a:tc>
                  <a:txBody>
                    <a:bodyPr/>
                    <a:lstStyle/>
                    <a:p>
                      <a:r>
                        <a:rPr lang="en-IN" sz="2600">
                          <a:latin typeface="Times New Roman" panose="02020603050405020304" pitchFamily="18" charset="0"/>
                          <a:cs typeface="Times New Roman" panose="02020603050405020304" pitchFamily="18" charset="0"/>
                        </a:rPr>
                        <a:t>TC_01</a:t>
                      </a:r>
                    </a:p>
                  </a:txBody>
                  <a:tcPr anchor="ctr"/>
                </a:tc>
                <a:tc>
                  <a:txBody>
                    <a:bodyPr/>
                    <a:lstStyle/>
                    <a:p>
                      <a:r>
                        <a:rPr lang="en-IN" sz="2600">
                          <a:latin typeface="Times New Roman" panose="02020603050405020304" pitchFamily="18" charset="0"/>
                          <a:cs typeface="Times New Roman" panose="02020603050405020304" pitchFamily="18" charset="0"/>
                        </a:rPr>
                        <a:t>Input → Enter Text</a:t>
                      </a:r>
                    </a:p>
                  </a:txBody>
                  <a:tcPr anchor="ctr"/>
                </a:tc>
                <a:tc>
                  <a:txBody>
                    <a:bodyPr/>
                    <a:lstStyle/>
                    <a:p>
                      <a:r>
                        <a:rPr lang="en-US" sz="2600">
                          <a:latin typeface="Times New Roman" panose="02020603050405020304" pitchFamily="18" charset="0"/>
                          <a:cs typeface="Times New Roman" panose="02020603050405020304" pitchFamily="18" charset="0"/>
                        </a:rPr>
                        <a:t>Accepts user text or emoji input via the frontend text area</a:t>
                      </a:r>
                    </a:p>
                  </a:txBody>
                  <a:tcPr anchor="ctr"/>
                </a:tc>
                <a:tc>
                  <a:txBody>
                    <a:bodyPr/>
                    <a:lstStyle/>
                    <a:p>
                      <a:r>
                        <a:rPr lang="en-IN" sz="2600">
                          <a:latin typeface="Times New Roman" panose="02020603050405020304" pitchFamily="18" charset="0"/>
                          <a:cs typeface="Times New Roman" panose="02020603050405020304" pitchFamily="18" charset="0"/>
                        </a:rPr>
                        <a:t>Text input accepted successfully</a:t>
                      </a:r>
                    </a:p>
                  </a:txBody>
                  <a:tcPr anchor="ctr"/>
                </a:tc>
                <a:tc>
                  <a:txBody>
                    <a:bodyPr/>
                    <a:lstStyle/>
                    <a:p>
                      <a:r>
                        <a:rPr lang="en-IN" sz="2600">
                          <a:latin typeface="Times New Roman" panose="02020603050405020304" pitchFamily="18" charset="0"/>
                          <a:cs typeface="Times New Roman" panose="02020603050405020304" pitchFamily="18" charset="0"/>
                        </a:rPr>
                        <a:t>Text input accepted successfully</a:t>
                      </a:r>
                    </a:p>
                  </a:txBody>
                  <a:tcPr anchor="ctr"/>
                </a:tc>
                <a:tc>
                  <a:txBody>
                    <a:bodyPr/>
                    <a:lstStyle/>
                    <a:p>
                      <a:r>
                        <a:rPr lang="en-IN" sz="260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776298957"/>
                  </a:ext>
                </a:extLst>
              </a:tr>
              <a:tr h="2531616">
                <a:tc>
                  <a:txBody>
                    <a:bodyPr/>
                    <a:lstStyle/>
                    <a:p>
                      <a:r>
                        <a:rPr lang="en-IN" sz="2600">
                          <a:latin typeface="Times New Roman" panose="02020603050405020304" pitchFamily="18" charset="0"/>
                          <a:cs typeface="Times New Roman" panose="02020603050405020304" pitchFamily="18" charset="0"/>
                        </a:rPr>
                        <a:t>TC_02</a:t>
                      </a:r>
                    </a:p>
                  </a:txBody>
                  <a:tcPr anchor="ctr"/>
                </a:tc>
                <a:tc>
                  <a:txBody>
                    <a:bodyPr/>
                    <a:lstStyle/>
                    <a:p>
                      <a:r>
                        <a:rPr lang="en-IN" sz="2600">
                          <a:latin typeface="Times New Roman" panose="02020603050405020304" pitchFamily="18" charset="0"/>
                          <a:cs typeface="Times New Roman" panose="02020603050405020304" pitchFamily="18" charset="0"/>
                        </a:rPr>
                        <a:t>Preprocessing → Clean Input</a:t>
                      </a:r>
                    </a:p>
                  </a:txBody>
                  <a:tcPr anchor="ctr"/>
                </a:tc>
                <a:tc>
                  <a:txBody>
                    <a:bodyPr/>
                    <a:lstStyle/>
                    <a:p>
                      <a:r>
                        <a:rPr lang="en-US" sz="2600">
                          <a:latin typeface="Times New Roman" panose="02020603050405020304" pitchFamily="18" charset="0"/>
                          <a:cs typeface="Times New Roman" panose="02020603050405020304" pitchFamily="18" charset="0"/>
                        </a:rPr>
                        <a:t>Cleans text using regex, removes unwanted terms, and replaces emojis with words</a:t>
                      </a:r>
                    </a:p>
                  </a:txBody>
                  <a:tcPr anchor="ctr"/>
                </a:tc>
                <a:tc>
                  <a:txBody>
                    <a:bodyPr/>
                    <a:lstStyle/>
                    <a:p>
                      <a:r>
                        <a:rPr lang="en-IN" sz="2600">
                          <a:latin typeface="Times New Roman" panose="02020603050405020304" pitchFamily="18" charset="0"/>
                          <a:cs typeface="Times New Roman" panose="02020603050405020304" pitchFamily="18" charset="0"/>
                        </a:rPr>
                        <a:t>Cleaned and normalized text</a:t>
                      </a:r>
                    </a:p>
                  </a:txBody>
                  <a:tcPr anchor="ctr"/>
                </a:tc>
                <a:tc>
                  <a:txBody>
                    <a:bodyPr/>
                    <a:lstStyle/>
                    <a:p>
                      <a:r>
                        <a:rPr lang="en-IN" sz="2600">
                          <a:latin typeface="Times New Roman" panose="02020603050405020304" pitchFamily="18" charset="0"/>
                          <a:cs typeface="Times New Roman" panose="02020603050405020304" pitchFamily="18" charset="0"/>
                        </a:rPr>
                        <a:t>Cleaned and normalized text</a:t>
                      </a:r>
                    </a:p>
                  </a:txBody>
                  <a:tcPr anchor="ctr"/>
                </a:tc>
                <a:tc>
                  <a:txBody>
                    <a:bodyPr/>
                    <a:lstStyle/>
                    <a:p>
                      <a:r>
                        <a:rPr lang="en-IN" sz="260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1073879732"/>
                  </a:ext>
                </a:extLst>
              </a:tr>
              <a:tr h="1716843">
                <a:tc>
                  <a:txBody>
                    <a:bodyPr/>
                    <a:lstStyle/>
                    <a:p>
                      <a:r>
                        <a:rPr lang="en-IN" sz="2600">
                          <a:latin typeface="Times New Roman" panose="02020603050405020304" pitchFamily="18" charset="0"/>
                          <a:cs typeface="Times New Roman" panose="02020603050405020304" pitchFamily="18" charset="0"/>
                        </a:rPr>
                        <a:t>TC_03</a:t>
                      </a:r>
                    </a:p>
                  </a:txBody>
                  <a:tcPr anchor="ctr"/>
                </a:tc>
                <a:tc>
                  <a:txBody>
                    <a:bodyPr/>
                    <a:lstStyle/>
                    <a:p>
                      <a:r>
                        <a:rPr lang="en-IN" sz="2600">
                          <a:latin typeface="Times New Roman" panose="02020603050405020304" pitchFamily="18" charset="0"/>
                          <a:cs typeface="Times New Roman" panose="02020603050405020304" pitchFamily="18" charset="0"/>
                        </a:rPr>
                        <a:t>Classify → Emotion Detection</a:t>
                      </a:r>
                    </a:p>
                  </a:txBody>
                  <a:tcPr anchor="ctr"/>
                </a:tc>
                <a:tc>
                  <a:txBody>
                    <a:bodyPr/>
                    <a:lstStyle/>
                    <a:p>
                      <a:r>
                        <a:rPr lang="en-US" sz="2600">
                          <a:latin typeface="Times New Roman" panose="02020603050405020304" pitchFamily="18" charset="0"/>
                          <a:cs typeface="Times New Roman" panose="02020603050405020304" pitchFamily="18" charset="0"/>
                        </a:rPr>
                        <a:t>Predicts emotion using DistilBERT-based model</a:t>
                      </a:r>
                    </a:p>
                  </a:txBody>
                  <a:tcPr anchor="ctr"/>
                </a:tc>
                <a:tc>
                  <a:txBody>
                    <a:bodyPr/>
                    <a:lstStyle/>
                    <a:p>
                      <a:r>
                        <a:rPr lang="en-US" sz="2600">
                          <a:latin typeface="Times New Roman" panose="02020603050405020304" pitchFamily="18" charset="0"/>
                          <a:cs typeface="Times New Roman" panose="02020603050405020304" pitchFamily="18" charset="0"/>
                        </a:rPr>
                        <a:t>Detected emotion label (e.g., Joy, Anger, etc.)</a:t>
                      </a:r>
                    </a:p>
                  </a:txBody>
                  <a:tcPr anchor="ctr"/>
                </a:tc>
                <a:tc>
                  <a:txBody>
                    <a:bodyPr/>
                    <a:lstStyle/>
                    <a:p>
                      <a:r>
                        <a:rPr lang="en-US" sz="2600">
                          <a:latin typeface="Times New Roman" panose="02020603050405020304" pitchFamily="18" charset="0"/>
                          <a:cs typeface="Times New Roman" panose="02020603050405020304" pitchFamily="18" charset="0"/>
                        </a:rPr>
                        <a:t>Detected emotion label correctly shown</a:t>
                      </a:r>
                    </a:p>
                  </a:txBody>
                  <a:tcPr anchor="ctr"/>
                </a:tc>
                <a:tc>
                  <a:txBody>
                    <a:bodyPr/>
                    <a:lstStyle/>
                    <a:p>
                      <a:r>
                        <a:rPr lang="en-IN" sz="260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869093167"/>
                  </a:ext>
                </a:extLst>
              </a:tr>
              <a:tr h="2124229">
                <a:tc>
                  <a:txBody>
                    <a:bodyPr/>
                    <a:lstStyle/>
                    <a:p>
                      <a:r>
                        <a:rPr lang="en-IN" sz="2600" dirty="0">
                          <a:latin typeface="Times New Roman" panose="02020603050405020304" pitchFamily="18" charset="0"/>
                          <a:cs typeface="Times New Roman" panose="02020603050405020304" pitchFamily="18" charset="0"/>
                        </a:rPr>
                        <a:t>TC_04</a:t>
                      </a:r>
                    </a:p>
                  </a:txBody>
                  <a:tcPr anchor="ctr"/>
                </a:tc>
                <a:tc>
                  <a:txBody>
                    <a:bodyPr/>
                    <a:lstStyle/>
                    <a:p>
                      <a:r>
                        <a:rPr lang="en-IN" sz="2600">
                          <a:latin typeface="Times New Roman" panose="02020603050405020304" pitchFamily="18" charset="0"/>
                          <a:cs typeface="Times New Roman" panose="02020603050405020304" pitchFamily="18" charset="0"/>
                        </a:rPr>
                        <a:t>Visualize → Generate Chart</a:t>
                      </a:r>
                    </a:p>
                  </a:txBody>
                  <a:tcPr anchor="ctr"/>
                </a:tc>
                <a:tc>
                  <a:txBody>
                    <a:bodyPr/>
                    <a:lstStyle/>
                    <a:p>
                      <a:r>
                        <a:rPr lang="en-US" sz="2600">
                          <a:latin typeface="Times New Roman" panose="02020603050405020304" pitchFamily="18" charset="0"/>
                          <a:cs typeface="Times New Roman" panose="02020603050405020304" pitchFamily="18" charset="0"/>
                        </a:rPr>
                        <a:t>Generates a bar chart showing probability scores for each emotion class</a:t>
                      </a:r>
                    </a:p>
                  </a:txBody>
                  <a:tcPr anchor="ctr"/>
                </a:tc>
                <a:tc>
                  <a:txBody>
                    <a:bodyPr/>
                    <a:lstStyle/>
                    <a:p>
                      <a:r>
                        <a:rPr lang="en-IN" sz="2600">
                          <a:latin typeface="Times New Roman" panose="02020603050405020304" pitchFamily="18" charset="0"/>
                          <a:cs typeface="Times New Roman" panose="02020603050405020304" pitchFamily="18" charset="0"/>
                        </a:rPr>
                        <a:t>Chart showing emotion distribution</a:t>
                      </a:r>
                    </a:p>
                  </a:txBody>
                  <a:tcPr anchor="ctr"/>
                </a:tc>
                <a:tc>
                  <a:txBody>
                    <a:bodyPr/>
                    <a:lstStyle/>
                    <a:p>
                      <a:r>
                        <a:rPr lang="en-US" sz="2600">
                          <a:latin typeface="Times New Roman" panose="02020603050405020304" pitchFamily="18" charset="0"/>
                          <a:cs typeface="Times New Roman" panose="02020603050405020304" pitchFamily="18" charset="0"/>
                        </a:rPr>
                        <a:t>Chart correctly rendered and displayed</a:t>
                      </a:r>
                    </a:p>
                  </a:txBody>
                  <a:tcPr anchor="ctr"/>
                </a:tc>
                <a:tc>
                  <a:txBody>
                    <a:bodyPr/>
                    <a:lstStyle/>
                    <a:p>
                      <a:r>
                        <a:rPr lang="en-IN" sz="2600" dirty="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1309669850"/>
                  </a:ext>
                </a:extLst>
              </a:tr>
            </a:tbl>
          </a:graphicData>
        </a:graphic>
      </p:graphicFrame>
    </p:spTree>
    <p:extLst>
      <p:ext uri="{BB962C8B-B14F-4D97-AF65-F5344CB8AC3E}">
        <p14:creationId xmlns:p14="http://schemas.microsoft.com/office/powerpoint/2010/main" val="156796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FBE2CF-B3F9-C34F-FF10-4E9110D99BF4}"/>
              </a:ext>
            </a:extLst>
          </p:cNvPr>
          <p:cNvGraphicFramePr>
            <a:graphicFrameLocks noGrp="1"/>
          </p:cNvGraphicFramePr>
          <p:nvPr>
            <p:extLst>
              <p:ext uri="{D42A27DB-BD31-4B8C-83A1-F6EECF244321}">
                <p14:modId xmlns:p14="http://schemas.microsoft.com/office/powerpoint/2010/main" val="1400612745"/>
              </p:ext>
            </p:extLst>
          </p:nvPr>
        </p:nvGraphicFramePr>
        <p:xfrm>
          <a:off x="990600" y="1333500"/>
          <a:ext cx="16002000" cy="4191000"/>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1748729194"/>
                    </a:ext>
                  </a:extLst>
                </a:gridCol>
                <a:gridCol w="2667000">
                  <a:extLst>
                    <a:ext uri="{9D8B030D-6E8A-4147-A177-3AD203B41FA5}">
                      <a16:colId xmlns:a16="http://schemas.microsoft.com/office/drawing/2014/main" val="3003959998"/>
                    </a:ext>
                  </a:extLst>
                </a:gridCol>
                <a:gridCol w="2667000">
                  <a:extLst>
                    <a:ext uri="{9D8B030D-6E8A-4147-A177-3AD203B41FA5}">
                      <a16:colId xmlns:a16="http://schemas.microsoft.com/office/drawing/2014/main" val="3377603666"/>
                    </a:ext>
                  </a:extLst>
                </a:gridCol>
                <a:gridCol w="2667000">
                  <a:extLst>
                    <a:ext uri="{9D8B030D-6E8A-4147-A177-3AD203B41FA5}">
                      <a16:colId xmlns:a16="http://schemas.microsoft.com/office/drawing/2014/main" val="1795160797"/>
                    </a:ext>
                  </a:extLst>
                </a:gridCol>
                <a:gridCol w="2667000">
                  <a:extLst>
                    <a:ext uri="{9D8B030D-6E8A-4147-A177-3AD203B41FA5}">
                      <a16:colId xmlns:a16="http://schemas.microsoft.com/office/drawing/2014/main" val="674955553"/>
                    </a:ext>
                  </a:extLst>
                </a:gridCol>
                <a:gridCol w="2667000">
                  <a:extLst>
                    <a:ext uri="{9D8B030D-6E8A-4147-A177-3AD203B41FA5}">
                      <a16:colId xmlns:a16="http://schemas.microsoft.com/office/drawing/2014/main" val="3762530020"/>
                    </a:ext>
                  </a:extLst>
                </a:gridCol>
              </a:tblGrid>
              <a:tr h="2317376">
                <a:tc>
                  <a:txBody>
                    <a:bodyPr/>
                    <a:lstStyle/>
                    <a:p>
                      <a:r>
                        <a:rPr lang="en-IN" sz="2600">
                          <a:latin typeface="Times New Roman" panose="02020603050405020304" pitchFamily="18" charset="0"/>
                          <a:cs typeface="Times New Roman" panose="02020603050405020304" pitchFamily="18" charset="0"/>
                        </a:rPr>
                        <a:t>TC_05</a:t>
                      </a:r>
                    </a:p>
                  </a:txBody>
                  <a:tcPr anchor="ctr"/>
                </a:tc>
                <a:tc>
                  <a:txBody>
                    <a:bodyPr/>
                    <a:lstStyle/>
                    <a:p>
                      <a:r>
                        <a:rPr lang="en-IN" sz="2600">
                          <a:latin typeface="Times New Roman" panose="02020603050405020304" pitchFamily="18" charset="0"/>
                          <a:cs typeface="Times New Roman" panose="02020603050405020304" pitchFamily="18" charset="0"/>
                        </a:rPr>
                        <a:t>Output → Display Result</a:t>
                      </a:r>
                    </a:p>
                  </a:txBody>
                  <a:tcPr anchor="ctr"/>
                </a:tc>
                <a:tc>
                  <a:txBody>
                    <a:bodyPr/>
                    <a:lstStyle/>
                    <a:p>
                      <a:r>
                        <a:rPr lang="en-US" sz="2600" dirty="0">
                          <a:latin typeface="Times New Roman" panose="02020603050405020304" pitchFamily="18" charset="0"/>
                          <a:cs typeface="Times New Roman" panose="02020603050405020304" pitchFamily="18" charset="0"/>
                        </a:rPr>
                        <a:t>Shows detected emotion and corresponding emoji in a user-friendly manner</a:t>
                      </a:r>
                    </a:p>
                  </a:txBody>
                  <a:tcPr anchor="ctr"/>
                </a:tc>
                <a:tc>
                  <a:txBody>
                    <a:bodyPr/>
                    <a:lstStyle/>
                    <a:p>
                      <a:r>
                        <a:rPr lang="en-IN" sz="2600" dirty="0">
                          <a:latin typeface="Times New Roman" panose="02020603050405020304" pitchFamily="18" charset="0"/>
                          <a:cs typeface="Times New Roman" panose="02020603050405020304" pitchFamily="18" charset="0"/>
                        </a:rPr>
                        <a:t>Emotion displayed on screen</a:t>
                      </a:r>
                    </a:p>
                  </a:txBody>
                  <a:tcPr anchor="ctr"/>
                </a:tc>
                <a:tc>
                  <a:txBody>
                    <a:bodyPr/>
                    <a:lstStyle/>
                    <a:p>
                      <a:r>
                        <a:rPr lang="en-US" sz="2600">
                          <a:latin typeface="Times New Roman" panose="02020603050405020304" pitchFamily="18" charset="0"/>
                          <a:cs typeface="Times New Roman" panose="02020603050405020304" pitchFamily="18" charset="0"/>
                        </a:rPr>
                        <a:t>Emotion displayed with emoji and label</a:t>
                      </a:r>
                    </a:p>
                  </a:txBody>
                  <a:tcPr anchor="ctr"/>
                </a:tc>
                <a:tc>
                  <a:txBody>
                    <a:bodyPr/>
                    <a:lstStyle/>
                    <a:p>
                      <a:r>
                        <a:rPr lang="en-IN" sz="2600" dirty="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1261223416"/>
                  </a:ext>
                </a:extLst>
              </a:tr>
              <a:tr h="1873624">
                <a:tc>
                  <a:txBody>
                    <a:bodyPr/>
                    <a:lstStyle/>
                    <a:p>
                      <a:r>
                        <a:rPr lang="en-IN" sz="2600" dirty="0">
                          <a:latin typeface="Times New Roman" panose="02020603050405020304" pitchFamily="18" charset="0"/>
                          <a:cs typeface="Times New Roman" panose="02020603050405020304" pitchFamily="18" charset="0"/>
                        </a:rPr>
                        <a:t>TC_06</a:t>
                      </a:r>
                    </a:p>
                  </a:txBody>
                  <a:tcPr anchor="ctr"/>
                </a:tc>
                <a:tc>
                  <a:txBody>
                    <a:bodyPr/>
                    <a:lstStyle/>
                    <a:p>
                      <a:r>
                        <a:rPr lang="en-IN" sz="2600">
                          <a:latin typeface="Times New Roman" panose="02020603050405020304" pitchFamily="18" charset="0"/>
                          <a:cs typeface="Times New Roman" panose="02020603050405020304" pitchFamily="18" charset="0"/>
                        </a:rPr>
                        <a:t>Edge Case → Empty Input</a:t>
                      </a:r>
                    </a:p>
                  </a:txBody>
                  <a:tcPr anchor="ctr"/>
                </a:tc>
                <a:tc>
                  <a:txBody>
                    <a:bodyPr/>
                    <a:lstStyle/>
                    <a:p>
                      <a:r>
                        <a:rPr lang="en-IN" sz="2600">
                          <a:latin typeface="Times New Roman" panose="02020603050405020304" pitchFamily="18" charset="0"/>
                          <a:cs typeface="Times New Roman" panose="02020603050405020304" pitchFamily="18" charset="0"/>
                        </a:rPr>
                        <a:t>Handle blank or invalid text inputs</a:t>
                      </a:r>
                    </a:p>
                  </a:txBody>
                  <a:tcPr anchor="ctr"/>
                </a:tc>
                <a:tc>
                  <a:txBody>
                    <a:bodyPr/>
                    <a:lstStyle/>
                    <a:p>
                      <a:r>
                        <a:rPr lang="en-IN" sz="2600">
                          <a:latin typeface="Times New Roman" panose="02020603050405020304" pitchFamily="18" charset="0"/>
                          <a:cs typeface="Times New Roman" panose="02020603050405020304" pitchFamily="18" charset="0"/>
                        </a:rPr>
                        <a:t>Warning message shown</a:t>
                      </a:r>
                    </a:p>
                  </a:txBody>
                  <a:tcPr anchor="ctr"/>
                </a:tc>
                <a:tc>
                  <a:txBody>
                    <a:bodyPr/>
                    <a:lstStyle/>
                    <a:p>
                      <a:r>
                        <a:rPr lang="en-US" sz="2600">
                          <a:latin typeface="Times New Roman" panose="02020603050405020304" pitchFamily="18" charset="0"/>
                          <a:cs typeface="Times New Roman" panose="02020603050405020304" pitchFamily="18" charset="0"/>
                        </a:rPr>
                        <a:t>Warning message “Please enter some text.” displayed</a:t>
                      </a:r>
                    </a:p>
                  </a:txBody>
                  <a:tcPr anchor="ctr"/>
                </a:tc>
                <a:tc>
                  <a:txBody>
                    <a:bodyPr/>
                    <a:lstStyle/>
                    <a:p>
                      <a:r>
                        <a:rPr lang="en-IN" sz="2600" dirty="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3672615983"/>
                  </a:ext>
                </a:extLst>
              </a:tr>
            </a:tbl>
          </a:graphicData>
        </a:graphic>
      </p:graphicFrame>
    </p:spTree>
    <p:extLst>
      <p:ext uri="{BB962C8B-B14F-4D97-AF65-F5344CB8AC3E}">
        <p14:creationId xmlns:p14="http://schemas.microsoft.com/office/powerpoint/2010/main" val="2043626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559533" y="543271"/>
            <a:ext cx="15149885" cy="1175771"/>
          </a:xfrm>
          <a:prstGeom prst="rect">
            <a:avLst/>
          </a:prstGeom>
        </p:spPr>
        <p:txBody>
          <a:bodyPr wrap="square" lIns="0" tIns="0" rIns="0" bIns="0" rtlCol="0" anchor="t">
            <a:spAutoFit/>
          </a:bodyPr>
          <a:lstStyle/>
          <a:p>
            <a:pPr algn="ctr">
              <a:lnSpc>
                <a:spcPts val="10263"/>
              </a:lnSpc>
            </a:pPr>
            <a:r>
              <a:rPr lang="en-US" sz="5600" b="1" dirty="0">
                <a:solidFill>
                  <a:srgbClr val="000000"/>
                </a:solidFill>
                <a:latin typeface="Century Gothic Paneuropean Bold"/>
                <a:ea typeface="Century Gothic Paneuropean Bold"/>
                <a:cs typeface="Century Gothic Paneuropean Bold"/>
                <a:sym typeface="Century Gothic Paneuropean Bold"/>
              </a:rPr>
              <a:t>CONCLUSION AND FUTURE ENHANCEMENT</a:t>
            </a:r>
          </a:p>
        </p:txBody>
      </p:sp>
      <p:sp>
        <p:nvSpPr>
          <p:cNvPr id="9" name="TextBox 9"/>
          <p:cNvSpPr txBox="1"/>
          <p:nvPr/>
        </p:nvSpPr>
        <p:spPr>
          <a:xfrm>
            <a:off x="1569058" y="2324100"/>
            <a:ext cx="15028627" cy="6842001"/>
          </a:xfrm>
          <a:prstGeom prst="rect">
            <a:avLst/>
          </a:prstGeom>
        </p:spPr>
        <p:txBody>
          <a:bodyPr wrap="square" lIns="0" tIns="0" rIns="0" bIns="0" rtlCol="0" anchor="t">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This project successfully demonstrates the ability to detect human emotions from textual data using advanced Natural Language Processing (NLP) techniques and machine learning models. By integrating a </a:t>
            </a:r>
            <a:r>
              <a:rPr lang="en-US" sz="3000" dirty="0" err="1">
                <a:latin typeface="Times New Roman" panose="02020603050405020304" pitchFamily="18" charset="0"/>
                <a:cs typeface="Times New Roman" panose="02020603050405020304" pitchFamily="18" charset="0"/>
              </a:rPr>
              <a:t>DistilBERT</a:t>
            </a:r>
            <a:r>
              <a:rPr lang="en-US" sz="3000" dirty="0">
                <a:latin typeface="Times New Roman" panose="02020603050405020304" pitchFamily="18" charset="0"/>
                <a:cs typeface="Times New Roman" panose="02020603050405020304" pitchFamily="18" charset="0"/>
              </a:rPr>
              <a:t>-based classifier with preprocessing and visualization components, the system effectively classifies emotions such as joy, anger, sadness, fear, love, and surprise. The results show high accuracy and contextual understanding, indicating the robustness of the pipeline from input handling to emotion prediction and chart generation. The project has strong applications in fields such as customer feedback analysis, mental health monitoring, and social media sentiment tracking</a:t>
            </a:r>
            <a:r>
              <a:rPr lang="en-US" sz="2800" dirty="0">
                <a:latin typeface="Times New Roman" panose="02020603050405020304" pitchFamily="18" charset="0"/>
                <a:cs typeface="Times New Roman" panose="02020603050405020304" pitchFamily="18" charset="0"/>
              </a:rPr>
              <a:t>.</a:t>
            </a:r>
          </a:p>
          <a:p>
            <a:pPr algn="just">
              <a:lnSpc>
                <a:spcPct val="150000"/>
              </a:lnSpc>
            </a:pPr>
            <a:r>
              <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t>
            </a:r>
          </a:p>
          <a:p>
            <a:pPr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371600" y="1866900"/>
            <a:ext cx="15149885" cy="1167371"/>
          </a:xfrm>
          <a:prstGeom prst="rect">
            <a:avLst/>
          </a:prstGeom>
        </p:spPr>
        <p:txBody>
          <a:bodyPr lIns="0" tIns="0" rIns="0" bIns="0" rtlCol="0" anchor="t">
            <a:spAutoFit/>
          </a:bodyPr>
          <a:lstStyle/>
          <a:p>
            <a:pPr marL="323850" lvl="1" algn="just">
              <a:lnSpc>
                <a:spcPts val="48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a:p>
            <a:pPr algn="just">
              <a:lnSpc>
                <a:spcPts val="48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56A198B5-4F76-9A5E-F713-13E03A6F7797}"/>
              </a:ext>
            </a:extLst>
          </p:cNvPr>
          <p:cNvSpPr txBox="1"/>
          <p:nvPr/>
        </p:nvSpPr>
        <p:spPr>
          <a:xfrm>
            <a:off x="4267200" y="3085173"/>
            <a:ext cx="3537531" cy="2580059"/>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7F5C7DCD-2F15-5A15-0647-21683507B74D}"/>
              </a:ext>
            </a:extLst>
          </p:cNvPr>
          <p:cNvSpPr txBox="1"/>
          <p:nvPr/>
        </p:nvSpPr>
        <p:spPr>
          <a:xfrm>
            <a:off x="1766515" y="1333500"/>
            <a:ext cx="14754970" cy="347184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Add multilingual support for detecting emotions in different languages.</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Integrate real-time emotion analysis using live text feeds (e.g., Twitter API).</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Upgrade to advanced models like BERT or GPT for better context-aware emotion detection.</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Allow user feedback to improve and personalize prediction accuracy.</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Develop a mobile-friendly version using Flutter or React Native.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16076" y="-139906"/>
            <a:ext cx="13255847"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REFERENCES</a:t>
            </a:r>
          </a:p>
        </p:txBody>
      </p:sp>
      <p:sp>
        <p:nvSpPr>
          <p:cNvPr id="9" name="TextBox 9"/>
          <p:cNvSpPr txBox="1"/>
          <p:nvPr/>
        </p:nvSpPr>
        <p:spPr>
          <a:xfrm>
            <a:off x="1535720" y="1295308"/>
            <a:ext cx="15418352" cy="8919493"/>
          </a:xfrm>
          <a:prstGeom prst="rect">
            <a:avLst/>
          </a:prstGeom>
        </p:spPr>
        <p:txBody>
          <a:bodyPr lIns="0" tIns="0" rIns="0" bIns="0" rtlCol="0" anchor="t">
            <a:spAutoFit/>
          </a:bodyPr>
          <a:lstStyle/>
          <a:p>
            <a:pPr>
              <a:lnSpc>
                <a:spcPct val="150000"/>
              </a:lnSpc>
            </a:pPr>
            <a:r>
              <a:rPr lang="en-IN" sz="3000" dirty="0">
                <a:latin typeface="Times New Roman" panose="02020603050405020304" pitchFamily="18" charset="0"/>
                <a:cs typeface="Times New Roman" panose="02020603050405020304" pitchFamily="18" charset="0"/>
              </a:rPr>
              <a:t>[1] B. Savani, 2020. </a:t>
            </a:r>
            <a:r>
              <a:rPr lang="en-IN" sz="3000" i="1" dirty="0">
                <a:latin typeface="Times New Roman" panose="02020603050405020304" pitchFamily="18" charset="0"/>
                <a:cs typeface="Times New Roman" panose="02020603050405020304" pitchFamily="18" charset="0"/>
              </a:rPr>
              <a:t>"</a:t>
            </a:r>
            <a:r>
              <a:rPr lang="en-IN" sz="3000" i="1" dirty="0" err="1">
                <a:latin typeface="Times New Roman" panose="02020603050405020304" pitchFamily="18" charset="0"/>
                <a:cs typeface="Times New Roman" panose="02020603050405020304" pitchFamily="18" charset="0"/>
              </a:rPr>
              <a:t>DistilBERT</a:t>
            </a:r>
            <a:r>
              <a:rPr lang="en-IN" sz="3000" i="1" dirty="0">
                <a:latin typeface="Times New Roman" panose="02020603050405020304" pitchFamily="18" charset="0"/>
                <a:cs typeface="Times New Roman" panose="02020603050405020304" pitchFamily="18" charset="0"/>
              </a:rPr>
              <a:t> Emotion Classification Model,"</a:t>
            </a:r>
            <a:r>
              <a:rPr lang="en-IN" sz="3000" dirty="0">
                <a:latin typeface="Times New Roman" panose="02020603050405020304" pitchFamily="18" charset="0"/>
                <a:cs typeface="Times New Roman" panose="02020603050405020304" pitchFamily="18" charset="0"/>
              </a:rPr>
              <a:t> Hugging Face Model Repository,             </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[Online]. Available: </a:t>
            </a:r>
            <a:r>
              <a:rPr lang="en-IN" sz="3000" dirty="0">
                <a:latin typeface="Times New Roman" panose="02020603050405020304" pitchFamily="18" charset="0"/>
                <a:cs typeface="Times New Roman" panose="02020603050405020304" pitchFamily="18" charset="0"/>
                <a:hlinkClick r:id="rId2"/>
              </a:rPr>
              <a:t>https://huggingface.co/bhadresh-savani/distilbert-base-uncased-emotion</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[2] T. Wolf et al., 2020. </a:t>
            </a:r>
            <a:r>
              <a:rPr lang="en-IN" sz="3000" i="1" dirty="0">
                <a:latin typeface="Times New Roman" panose="02020603050405020304" pitchFamily="18" charset="0"/>
                <a:cs typeface="Times New Roman" panose="02020603050405020304" pitchFamily="18" charset="0"/>
              </a:rPr>
              <a:t>"Transformers: State-of-the-Art Natural Language Processing,"</a:t>
            </a:r>
            <a:r>
              <a:rPr lang="en-IN" sz="3000" dirty="0">
                <a:latin typeface="Times New Roman" panose="02020603050405020304" pitchFamily="18" charset="0"/>
                <a:cs typeface="Times New Roman" panose="02020603050405020304" pitchFamily="18" charset="0"/>
              </a:rPr>
              <a:t> Proceedings </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of the EMNLP: System Demonstrations, pp. 38–45, [Online].</a:t>
            </a:r>
          </a:p>
          <a:p>
            <a:pPr>
              <a:lnSpc>
                <a:spcPct val="150000"/>
              </a:lnSpc>
            </a:pPr>
            <a:r>
              <a:rPr lang="en-IN" sz="3000" dirty="0">
                <a:latin typeface="Times New Roman" panose="02020603050405020304" pitchFamily="18" charset="0"/>
                <a:cs typeface="Times New Roman" panose="02020603050405020304" pitchFamily="18" charset="0"/>
              </a:rPr>
              <a:t>       Available</a:t>
            </a:r>
            <a:r>
              <a:rPr lang="en-IN" sz="3000" dirty="0">
                <a:latin typeface="Times New Roman" panose="02020603050405020304" pitchFamily="18" charset="0"/>
                <a:cs typeface="Times New Roman" panose="02020603050405020304" pitchFamily="18" charset="0"/>
                <a:hlinkClick r:id="rId3" action="ppaction://hlinkfile"/>
              </a:rPr>
              <a:t>: https://www.aclweb.org/anthology/2020.emnlp-demos.6</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[3] M. L. Ray, 2011. </a:t>
            </a:r>
            <a:r>
              <a:rPr lang="en-IN" sz="3000" i="1" dirty="0">
                <a:latin typeface="Times New Roman" panose="02020603050405020304" pitchFamily="18" charset="0"/>
                <a:cs typeface="Times New Roman" panose="02020603050405020304" pitchFamily="18" charset="0"/>
              </a:rPr>
              <a:t>"Natural Language Toolkit (NLTK),"</a:t>
            </a:r>
            <a:r>
              <a:rPr lang="en-IN" sz="3000" dirty="0">
                <a:latin typeface="Times New Roman" panose="02020603050405020304" pitchFamily="18" charset="0"/>
                <a:cs typeface="Times New Roman" panose="02020603050405020304" pitchFamily="18" charset="0"/>
              </a:rPr>
              <a:t> [Online].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Available: </a:t>
            </a:r>
            <a:r>
              <a:rPr lang="en-IN" sz="3000" dirty="0">
                <a:latin typeface="Times New Roman" panose="02020603050405020304" pitchFamily="18" charset="0"/>
                <a:cs typeface="Times New Roman" panose="02020603050405020304" pitchFamily="18" charset="0"/>
                <a:hlinkClick r:id="rId4"/>
              </a:rPr>
              <a:t>https://www.nltk.org/</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[4] J. D. Hunter, 2007. </a:t>
            </a:r>
            <a:r>
              <a:rPr lang="en-IN" sz="3000" i="1" dirty="0">
                <a:latin typeface="Times New Roman" panose="02020603050405020304" pitchFamily="18" charset="0"/>
                <a:cs typeface="Times New Roman" panose="02020603050405020304" pitchFamily="18" charset="0"/>
              </a:rPr>
              <a:t>"Matplotlib: A 2D Graphics Environment,"</a:t>
            </a:r>
            <a:r>
              <a:rPr lang="en-IN" sz="3000" dirty="0">
                <a:latin typeface="Times New Roman" panose="02020603050405020304" pitchFamily="18" charset="0"/>
                <a:cs typeface="Times New Roman" panose="02020603050405020304" pitchFamily="18" charset="0"/>
              </a:rPr>
              <a:t> Computing in Science &amp;   </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Engineering, vol. 9, no. 3, pp. 90–95, [Online].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Available: </a:t>
            </a:r>
            <a:r>
              <a:rPr lang="en-IN" sz="3000" dirty="0">
                <a:latin typeface="Times New Roman" panose="02020603050405020304" pitchFamily="18" charset="0"/>
                <a:cs typeface="Times New Roman" panose="02020603050405020304" pitchFamily="18" charset="0"/>
                <a:hlinkClick r:id="rId5"/>
              </a:rPr>
              <a:t>https://ieeexplore.ieee.org/document/4160265</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[5] Flask, </a:t>
            </a:r>
            <a:r>
              <a:rPr lang="en-IN" sz="3000" i="1" dirty="0">
                <a:latin typeface="Times New Roman" panose="02020603050405020304" pitchFamily="18" charset="0"/>
                <a:cs typeface="Times New Roman" panose="02020603050405020304" pitchFamily="18" charset="0"/>
              </a:rPr>
              <a:t>"The Flask Web Framework,"</a:t>
            </a:r>
            <a:r>
              <a:rPr lang="en-IN" sz="3000" dirty="0">
                <a:latin typeface="Times New Roman" panose="02020603050405020304" pitchFamily="18" charset="0"/>
                <a:cs typeface="Times New Roman" panose="02020603050405020304" pitchFamily="18" charset="0"/>
              </a:rPr>
              <a:t> [Online].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  Available: </a:t>
            </a:r>
            <a:r>
              <a:rPr lang="en-IN" sz="3000" dirty="0">
                <a:latin typeface="Times New Roman" panose="02020603050405020304" pitchFamily="18" charset="0"/>
                <a:cs typeface="Times New Roman" panose="02020603050405020304" pitchFamily="18" charset="0"/>
                <a:hlinkClick r:id="rId6"/>
              </a:rPr>
              <a:t>https://flask.palletsprojects.com/</a:t>
            </a:r>
            <a:endParaRPr lang="en-IN" sz="3000" dirty="0">
              <a:latin typeface="Times New Roman" panose="02020603050405020304" pitchFamily="18" charset="0"/>
              <a:cs typeface="Times New Roman" panose="02020603050405020304" pitchFamily="18" charset="0"/>
            </a:endParaRPr>
          </a:p>
          <a:p>
            <a:pPr>
              <a:lnSpc>
                <a:spcPct val="150000"/>
              </a:lnSpc>
            </a:pPr>
            <a:endParaRPr lang="en-US" sz="3000" u="sng"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13348"/>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410116"/>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ABSTRACT</a:t>
            </a:r>
          </a:p>
        </p:txBody>
      </p:sp>
      <p:sp>
        <p:nvSpPr>
          <p:cNvPr id="9" name="TextBox 9"/>
          <p:cNvSpPr txBox="1"/>
          <p:nvPr/>
        </p:nvSpPr>
        <p:spPr>
          <a:xfrm>
            <a:off x="1371600" y="2339444"/>
            <a:ext cx="15149885" cy="7534498"/>
          </a:xfrm>
          <a:prstGeom prst="rect">
            <a:avLst/>
          </a:prstGeom>
        </p:spPr>
        <p:txBody>
          <a:bodyPr lIns="0" tIns="0" rIns="0" bIns="0" rtlCol="0" anchor="t">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This project aims to detect emotions such as joy, anger, sadness, fear, love, and surprise from textual data using Natural Language Processing (NLP) and machine learning. Emotion understanding from text has growing importance in fields like mental health analysis, customer service, and social media monitoring.</a:t>
            </a:r>
          </a:p>
          <a:p>
            <a:pPr algn="just">
              <a:lnSpc>
                <a:spcPct val="150000"/>
              </a:lnSpc>
            </a:pPr>
            <a:r>
              <a:rPr lang="en-US" sz="3000" dirty="0">
                <a:latin typeface="Times New Roman" panose="02020603050405020304" pitchFamily="18" charset="0"/>
                <a:cs typeface="Times New Roman" panose="02020603050405020304" pitchFamily="18" charset="0"/>
              </a:rPr>
              <a:t>The workflow includes data preprocessing steps like tokenization, lemmatization, and stop-word removal. Semantic features are extracted using TF-IDF and word embeddings such as Word2Vec and </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 Classification is performed using models like SVM, Random Forest, and LSTM.</a:t>
            </a:r>
          </a:p>
          <a:p>
            <a:pPr algn="just">
              <a:lnSpc>
                <a:spcPct val="150000"/>
              </a:lnSpc>
            </a:pPr>
            <a:r>
              <a:rPr lang="en-US" sz="3000" dirty="0">
                <a:latin typeface="Times New Roman" panose="02020603050405020304" pitchFamily="18" charset="0"/>
                <a:cs typeface="Times New Roman" panose="02020603050405020304" pitchFamily="18" charset="0"/>
              </a:rPr>
              <a:t>The system is evaluated using metrics such as accuracy, precision, recall, and F1-score on benchmark datasets. Results show reliable performance across emotion categories, highlighting its potential for real-world emotion-aware applications.</a:t>
            </a:r>
          </a:p>
          <a:p>
            <a:pPr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572000" y="321683"/>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10" name="Freeform 10"/>
          <p:cNvSpPr/>
          <p:nvPr/>
        </p:nvSpPr>
        <p:spPr>
          <a:xfrm flipH="1">
            <a:off x="17438079" y="3009900"/>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Rectangle 1">
            <a:extLst>
              <a:ext uri="{FF2B5EF4-FFF2-40B4-BE49-F238E27FC236}">
                <a16:creationId xmlns:a16="http://schemas.microsoft.com/office/drawing/2014/main" id="{3C3E215B-07DB-AF53-BCAC-F4FAB3B0111B}"/>
              </a:ext>
            </a:extLst>
          </p:cNvPr>
          <p:cNvSpPr>
            <a:spLocks noChangeArrowheads="1"/>
          </p:cNvSpPr>
          <p:nvPr/>
        </p:nvSpPr>
        <p:spPr bwMode="auto">
          <a:xfrm>
            <a:off x="1004887" y="2022581"/>
            <a:ext cx="16433192" cy="624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digital era, text communication through emails, social media, and chats generates massive unstructured data rich with emotional cues. Traditional sentiment analysis methods often fall short, classifying text only as positive, negative, or neutral. They fail to detect deeper emotions like sarcasm or mixed feelings. This limits their effectiveness in truly understanding human sentiment.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build a smart emotion detection system using advanced NLP and machine learning. It focuses on identifying detailed emotions such as joy, sadness, anger, fear, love, and surprise. Such a system can support mental health monitoring, social media analysis, and personalized user experiences. The goal is to enable more emotionally aware and human-like digital interactions.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0"/>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EXISTING SYSTEM</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6">
            <a:extLst>
              <a:ext uri="{FF2B5EF4-FFF2-40B4-BE49-F238E27FC236}">
                <a16:creationId xmlns:a16="http://schemas.microsoft.com/office/drawing/2014/main" id="{04898654-D3CA-2F1E-B539-2A26BD08361B}"/>
              </a:ext>
            </a:extLst>
          </p:cNvPr>
          <p:cNvSpPr txBox="1"/>
          <p:nvPr/>
        </p:nvSpPr>
        <p:spPr>
          <a:xfrm>
            <a:off x="1219200" y="1291187"/>
            <a:ext cx="14426951" cy="831932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Basic Feature Extraction: Existing systems often use simple methods like bag-of-words or TF-IDF without leveraging advanced word embeddings, limiting semantic understanding.</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Limited Use of Deep Learning: Many lack deep learning models (e.g., LSTM) that capture contextual and sequential information in text, reducing accuracy for complex emotions.</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Insufficient Preprocessing: Current approaches may skip important preprocessing steps such as lemmatization and stop-word removal, which help refine input data.</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Narrow Dataset Coverage: Existing models are frequently trained on limited or domain-specific datasets, leading to poor generalization across different languages and topics.</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Lower Performance and Evaluation: Most systems do not combine multiple evaluation metrics comprehensively or achieve high accuracy and contextual awareness across diverse emotion classes, unlike your robust multi-model framework.</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581400" y="-23813"/>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PROPOSED SYSTEM</a:t>
            </a:r>
          </a:p>
        </p:txBody>
      </p:sp>
      <p:sp>
        <p:nvSpPr>
          <p:cNvPr id="10" name="Freeform 10"/>
          <p:cNvSpPr/>
          <p:nvPr/>
        </p:nvSpPr>
        <p:spPr>
          <a:xfrm flipH="1">
            <a:off x="17255878" y="2631225"/>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61CBA243-4E67-01DF-C91D-EE7B01586E54}"/>
              </a:ext>
            </a:extLst>
          </p:cNvPr>
          <p:cNvSpPr txBox="1"/>
          <p:nvPr/>
        </p:nvSpPr>
        <p:spPr>
          <a:xfrm>
            <a:off x="519854" y="1358903"/>
            <a:ext cx="17248294" cy="831932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Advanced Preprocessing: Your system applies comprehensive text preprocessing techniques like tokenization, lemmatization, stemming, and stop-word removal to clean and refine the input data effectively.</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Rich Feature Extraction: It uses both TF-IDF and sophisticated word embeddings (Word2Vec, </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 to capture deeper semantic and syntactic relationships in text.</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Hybrid Modeling Approach: The framework explores multiple machine learning models—including traditional algorithms (SVM, Random Forest) and deep learning architectures (LSTM)—to optimize emotion classification accuracy.</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Robust Multi-Class Classification: Designed to identify and classify a wide range of emotions such as joy, anger, sadness, fear, love, and surprise with high contextual awareness.</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Comprehensive Evaluation: The system is thoroughly evaluated using multiple metrics (accuracy, precision, recall, F1-score) on diverse, benchmark emotion-labeled datasets across various domains and languages, ensuring strong generalizability and reliability.</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65645" y="488672"/>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APPLICATIONS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6">
            <a:extLst>
              <a:ext uri="{FF2B5EF4-FFF2-40B4-BE49-F238E27FC236}">
                <a16:creationId xmlns:a16="http://schemas.microsoft.com/office/drawing/2014/main" id="{D65B5C53-BED2-D8EB-BFFE-704ACE0E9496}"/>
              </a:ext>
            </a:extLst>
          </p:cNvPr>
          <p:cNvSpPr txBox="1"/>
          <p:nvPr/>
        </p:nvSpPr>
        <p:spPr>
          <a:xfrm>
            <a:off x="1535720" y="2282539"/>
            <a:ext cx="12630150" cy="4856842"/>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Social media sentiment analysis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Customer feedback emotion detection</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Mental health monitoring</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Emotion-aware virtual assistants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Market research insights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Personalized content recommendation</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Educational tools for emotional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219200" y="710945"/>
            <a:ext cx="16210693" cy="1006045"/>
          </a:xfrm>
          <a:prstGeom prst="rect">
            <a:avLst/>
          </a:prstGeom>
        </p:spPr>
        <p:txBody>
          <a:bodyPr wrap="square" lIns="0" tIns="0" rIns="0" bIns="0" rtlCol="0" anchor="t">
            <a:spAutoFit/>
          </a:bodyPr>
          <a:lstStyle/>
          <a:p>
            <a:pPr algn="ctr">
              <a:lnSpc>
                <a:spcPts val="8389"/>
              </a:lnSpc>
            </a:pPr>
            <a:r>
              <a:rPr lang="en-US" sz="5600" b="1" dirty="0">
                <a:solidFill>
                  <a:srgbClr val="000000"/>
                </a:solidFill>
                <a:latin typeface="Century Gothic Paneuropean Bold"/>
                <a:ea typeface="Century Gothic Paneuropean Bold"/>
                <a:cs typeface="Century Gothic Paneuropean Bold"/>
                <a:sym typeface="Century Gothic Paneuropean Bold"/>
              </a:rPr>
              <a:t>HARDWARE AND SOFTWARE REQUIREMENTS</a:t>
            </a:r>
          </a:p>
        </p:txBody>
      </p:sp>
      <p:sp>
        <p:nvSpPr>
          <p:cNvPr id="9" name="TextBox 9"/>
          <p:cNvSpPr txBox="1"/>
          <p:nvPr/>
        </p:nvSpPr>
        <p:spPr>
          <a:xfrm>
            <a:off x="1597633" y="2709887"/>
            <a:ext cx="4834381" cy="6281400"/>
          </a:xfrm>
          <a:prstGeom prst="rect">
            <a:avLst/>
          </a:prstGeom>
        </p:spPr>
        <p:txBody>
          <a:bodyPr lIns="0" tIns="0" rIns="0" bIns="0" rtlCol="0" anchor="t">
            <a:spAutoFit/>
          </a:bodyPr>
          <a:lstStyle/>
          <a:p>
            <a:pPr>
              <a:lnSpc>
                <a:spcPts val="4116"/>
              </a:lnSpc>
            </a:pPr>
            <a:r>
              <a:rPr lang="en-IN" sz="3000" b="1" dirty="0">
                <a:latin typeface="Times New Roman" panose="02020603050405020304" pitchFamily="18" charset="0"/>
                <a:cs typeface="Times New Roman" panose="02020603050405020304" pitchFamily="18" charset="0"/>
              </a:rPr>
              <a:t>Software Requirements: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VS Code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Python</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NLTK / spaCy (for NLP        preprocessing)</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scikit-learn</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TensorFlow or </a:t>
            </a:r>
            <a:r>
              <a:rPr lang="en-IN" sz="3000" dirty="0" err="1">
                <a:latin typeface="Times New Roman" panose="02020603050405020304" pitchFamily="18" charset="0"/>
                <a:cs typeface="Times New Roman" panose="02020603050405020304" pitchFamily="18" charset="0"/>
              </a:rPr>
              <a:t>PyTorch</a:t>
            </a:r>
            <a:r>
              <a:rPr lang="en-IN" sz="3000" dirty="0">
                <a:latin typeface="Times New Roman" panose="02020603050405020304" pitchFamily="18" charset="0"/>
                <a:cs typeface="Times New Roman" panose="02020603050405020304" pitchFamily="18" charset="0"/>
              </a:rPr>
              <a:t> (for deep learning models)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Flask</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HTML</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CSS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JavaScript</a:t>
            </a: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9829800" y="2709887"/>
            <a:ext cx="5106262" cy="5749138"/>
          </a:xfrm>
          <a:prstGeom prst="rect">
            <a:avLst/>
          </a:prstGeom>
        </p:spPr>
        <p:txBody>
          <a:bodyPr lIns="0" tIns="0" rIns="0" bIns="0" rtlCol="0" anchor="t">
            <a:spAutoFit/>
          </a:bodyPr>
          <a:lstStyle/>
          <a:p>
            <a:pPr>
              <a:lnSpc>
                <a:spcPts val="4111"/>
              </a:lnSpc>
            </a:pPr>
            <a:r>
              <a:rPr lang="en-IN" sz="3000" b="1" dirty="0">
                <a:latin typeface="Times New Roman" panose="02020603050405020304" pitchFamily="18" charset="0"/>
                <a:cs typeface="Times New Roman" panose="02020603050405020304" pitchFamily="18" charset="0"/>
              </a:rPr>
              <a:t>Hardware Requirements: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Operating System: Windows, Mac, Linux</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Processor: Intel i5 or equivalent</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RAM: Minimum 8GB</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Storage: At least 20GB free space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GPU (optional): NVIDIA GPU for faster deep learning training</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Display: 1080p resolution or higher</a:t>
            </a: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351</TotalTime>
  <Words>2295</Words>
  <Application>Microsoft Office PowerPoint</Application>
  <PresentationFormat>Custom</PresentationFormat>
  <Paragraphs>218</Paragraphs>
  <Slides>36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Century Gothic Paneuropean Bold</vt:lpstr>
      <vt:lpstr>Century Gothic Paneuropean</vt:lpstr>
      <vt:lpstr>Times New Roman</vt:lpstr>
      <vt:lpstr>Arial</vt:lpstr>
      <vt:lpstr>Open Sans</vt:lpstr>
      <vt:lpstr>Tw Cen MT</vt:lpstr>
      <vt:lpstr>Calibri</vt:lpstr>
      <vt:lpstr>Wingdings 3</vt:lpstr>
      <vt:lpstr>Open Sans Bold</vt:lpstr>
      <vt:lpstr>Tw Cen MT Condensed</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AutoComposer : AI Based Music Generation and Sheet Generation</dc:title>
  <dc:creator>bhuvan</dc:creator>
  <cp:lastModifiedBy>Chiriki Chandana</cp:lastModifiedBy>
  <cp:revision>9</cp:revision>
  <dcterms:created xsi:type="dcterms:W3CDTF">2006-08-16T00:00:00Z</dcterms:created>
  <dcterms:modified xsi:type="dcterms:W3CDTF">2025-06-18T07:26:52Z</dcterms:modified>
  <dc:identifier>DAGp3mvSE7E</dc:identifier>
</cp:coreProperties>
</file>