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4" r:id="rId4"/>
    <p:sldId id="291" r:id="rId5"/>
    <p:sldId id="292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27EA-2C32-4320-A86D-34A7AFE20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2668-F5F6-43EC-A401-42879A423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9143-90CB-4AB7-AF6C-B47A8C6E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6B45-C330-4A7B-896A-5FA8C5D6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54F3-1C2C-4C51-961C-3CF64761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1655-304A-48CD-8D30-160BB1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B0F93-FD95-4727-AED3-E0E3F67C4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08B4-86CD-4572-B755-1CE34B60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8C7C-5FA7-4594-A7B7-06199CAE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7288-29E8-4482-BB16-E1DDD171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A0DC0-78EE-4AEC-949A-F4490B689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7ACB9-F7BA-4673-9A20-9B602699E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CFAD-05A7-424A-AD6A-6AF764C2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D151-C65E-4C02-8B18-50B1F16B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E671-AAA5-4C2A-AF48-20D874AE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3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E75D-DF57-4252-9209-8B31269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9638-A839-4311-A618-F0A9F20F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A145-4942-49B5-BE11-B2F321C2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9FC41-1032-40A8-A6D6-04228F76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B974-853B-47BD-8563-B5470702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48D7-92A9-467B-A912-F036003A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867E4-A58C-4CF5-8275-B24E6C7B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0488-0FB2-4C64-8851-90A2E617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BDE18-F368-40E3-ACC0-B7855D5D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EBBE-6A22-4B86-81F6-037AF179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F441-37BD-4707-BDB9-CE99245C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E198-3673-45BA-BDFD-B3D943FB7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B62C5-AE15-4650-82E7-30FC023DF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63EF-1121-4F37-8373-91B5899F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04C05-82CC-4D22-A936-AD6DE1C9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1593-7753-44EE-95DB-A0659049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9980-F2DF-40B0-9F15-FE91CE86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63D2A-16CA-42A1-9159-22C19FB8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F5C00-82DF-4C89-9D70-9AF9D0698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97596-17DB-4728-8FEC-615E64B38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4A25B-D40E-4078-B570-CC5928175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AD410-2A7A-413D-98A7-C47BE9B1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B0C6D-E562-4E10-ADF7-2EAF90EF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37A5B-39A9-4609-8B49-594E037E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1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D410-963C-4203-9CD8-1412293E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EA943-9671-409E-9469-E0A0A5C6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9BA4D-861F-49D5-A9E3-B087ABD3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2DCD0-2EC0-41D9-A94E-AB58199E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2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2A047-65A1-44B6-8123-7AA009AF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75E5B-8C20-462B-9696-2B62DD0A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87BE-9433-4090-B897-5FCFEE5D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3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021B-632A-4DC3-A0F7-0F13E9C8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C01F-3FB9-4145-A7F5-ED84A951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6B0DA-37EE-4C8C-8BE3-A5A16743B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96631-3F9E-4F78-8AF7-E1498755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6D9C9-696C-4BCF-8C57-A3215165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0C39A-B5B8-44C7-81FF-46D53D6F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2FF-1EE7-4A6B-A3C9-2A9BFAD7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515E6-DF71-4629-995F-7C85C2EE1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F94EC-B36D-4D06-A25E-87A1427E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7717-36BA-4D2B-8C1E-891DEDDF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2B956-25F2-4CFD-AC49-B1C1F813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EC293-057A-498D-AA5F-C4B8660A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78F01-B0BA-4CF6-BAA0-04421FE7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68137-19F9-479E-970B-4E8DBF00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2E536-EE5D-4032-8EA0-8A390F6AD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C5E2-7682-48E9-9008-1873576AE32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13A4-6C84-4DDD-BC04-54797F767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216F-38DE-454F-A367-1AEA3CAD0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AE45-8AB9-48EE-896E-079B0C3CB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9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8975-A9B1-47B8-9764-1FEFFDC50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Ellipsoid-Based </a:t>
            </a:r>
            <a:r>
              <a:rPr lang="en-US" dirty="0"/>
              <a:t>Path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BE39-01C8-4FB0-BFD7-2F36486D5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Meeting</a:t>
            </a:r>
          </a:p>
          <a:p>
            <a:r>
              <a:rPr lang="en-US" dirty="0"/>
              <a:t>05/25/2018</a:t>
            </a:r>
          </a:p>
        </p:txBody>
      </p:sp>
    </p:spTree>
    <p:extLst>
      <p:ext uri="{BB962C8B-B14F-4D97-AF65-F5344CB8AC3E}">
        <p14:creationId xmlns:p14="http://schemas.microsoft.com/office/powerpoint/2010/main" val="373146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325C-C7DE-41A8-8270-ACC628E6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282" y="231583"/>
            <a:ext cx="6297246" cy="84150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Highway Roadmap planner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7A48F1-C587-4221-BC9E-622C5B113800}"/>
              </a:ext>
            </a:extLst>
          </p:cNvPr>
          <p:cNvSpPr txBox="1">
            <a:spLocks/>
          </p:cNvSpPr>
          <p:nvPr/>
        </p:nvSpPr>
        <p:spPr>
          <a:xfrm>
            <a:off x="495757" y="1000139"/>
            <a:ext cx="7955069" cy="178540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C-Space Obstacles: Closed-form </a:t>
            </a:r>
            <a:r>
              <a:rPr lang="en-US" sz="2400" dirty="0" err="1">
                <a:solidFill>
                  <a:schemeClr val="tx1"/>
                </a:solidFill>
              </a:rPr>
              <a:t>Minkowski</a:t>
            </a:r>
            <a:r>
              <a:rPr lang="en-US" sz="2400" dirty="0">
                <a:solidFill>
                  <a:schemeClr val="tx1"/>
                </a:solidFill>
              </a:rPr>
              <a:t> Sum/Difference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Affine Transformation (Shrinking) -&gt; Shrunk Space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Offset Curve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Inverse Transform (Stretching)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B7B7AF-5674-4B47-AF5B-7DC49EB94112}"/>
              </a:ext>
            </a:extLst>
          </p:cNvPr>
          <p:cNvGrpSpPr/>
          <p:nvPr/>
        </p:nvGrpSpPr>
        <p:grpSpPr>
          <a:xfrm>
            <a:off x="144825" y="3092818"/>
            <a:ext cx="11902350" cy="3208976"/>
            <a:chOff x="144825" y="3144438"/>
            <a:chExt cx="11902350" cy="32089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305292-ADEE-46F5-AE6F-FF95AE7DBB11}"/>
                </a:ext>
              </a:extLst>
            </p:cNvPr>
            <p:cNvSpPr txBox="1"/>
            <p:nvPr/>
          </p:nvSpPr>
          <p:spPr>
            <a:xfrm>
              <a:off x="3724921" y="3144438"/>
              <a:ext cx="4689542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Closed-form </a:t>
              </a:r>
              <a:r>
                <a:rPr lang="en-US" sz="2000" dirty="0" err="1"/>
                <a:t>Minkowski</a:t>
              </a:r>
              <a:r>
                <a:rPr lang="en-US" sz="2000" dirty="0"/>
                <a:t> Sum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A4BE150-5616-4093-A967-E580F3376B38}"/>
                </a:ext>
              </a:extLst>
            </p:cNvPr>
            <p:cNvGrpSpPr/>
            <p:nvPr/>
          </p:nvGrpSpPr>
          <p:grpSpPr>
            <a:xfrm>
              <a:off x="144825" y="3554095"/>
              <a:ext cx="11902350" cy="2799319"/>
              <a:chOff x="69081" y="635768"/>
              <a:chExt cx="11902350" cy="279931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F7857C8-336A-42D9-8CC1-4B3EBE87E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1" y="879226"/>
                <a:ext cx="2925603" cy="2393675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4D57CCB-41FD-4CAA-BAA5-59521F51C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511" y="832112"/>
                <a:ext cx="2941437" cy="240663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4409AC5-8051-4710-BC67-925DC4CEB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7952" y="635768"/>
                <a:ext cx="3421390" cy="2799319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EC3716F-C06F-475A-94F8-9AD914B0B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1397" y="941055"/>
                <a:ext cx="2850034" cy="23318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760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8391-94B6-4C44-AD8E-FF4E3AD3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0" y="888730"/>
            <a:ext cx="9050593" cy="3174451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Free-Space Characterizations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Discretize Rotation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Cell Decomposition: At each C-Layer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Edge Connections between Collision-free Vertices Within one layer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Connect between adjacent cells</a:t>
            </a: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Between different layers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Enlarge the robot, compute local c-space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Intersection of two local c-space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04E850-2D34-453C-9A75-1FE0205E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282" y="231583"/>
            <a:ext cx="6297246" cy="84150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Highway Roadmap planner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3DB94A-B9A7-4B36-99BC-3C70B4D1CBA3}"/>
              </a:ext>
            </a:extLst>
          </p:cNvPr>
          <p:cNvGrpSpPr/>
          <p:nvPr/>
        </p:nvGrpSpPr>
        <p:grpSpPr>
          <a:xfrm>
            <a:off x="1228148" y="3909292"/>
            <a:ext cx="4564626" cy="2885513"/>
            <a:chOff x="7886503" y="2340007"/>
            <a:chExt cx="3468160" cy="21923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522507-FF8E-4AF7-9C0C-9497B9AC3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52" t="8501" r="13759" b="13405"/>
            <a:stretch/>
          </p:blipFill>
          <p:spPr>
            <a:xfrm>
              <a:off x="7886503" y="2385886"/>
              <a:ext cx="3468160" cy="214650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D3B8F3-5842-4955-80B9-D9E6B69E8DAE}"/>
                </a:ext>
              </a:extLst>
            </p:cNvPr>
            <p:cNvSpPr txBox="1"/>
            <p:nvPr/>
          </p:nvSpPr>
          <p:spPr>
            <a:xfrm>
              <a:off x="8040313" y="2340007"/>
              <a:ext cx="3160539" cy="233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Collision-free Cells and Roadmap in One Layer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59DCD4-7C7D-4B58-8E21-E83543661DFC}"/>
              </a:ext>
            </a:extLst>
          </p:cNvPr>
          <p:cNvGrpSpPr/>
          <p:nvPr/>
        </p:nvGrpSpPr>
        <p:grpSpPr>
          <a:xfrm>
            <a:off x="6601667" y="3476433"/>
            <a:ext cx="4790713" cy="3318372"/>
            <a:chOff x="6772881" y="3074938"/>
            <a:chExt cx="5407133" cy="3745346"/>
          </a:xfrm>
        </p:grpSpPr>
        <p:pic>
          <p:nvPicPr>
            <p:cNvPr id="5" name="Content Placeholder 4">
              <a:extLst>
                <a:ext uri="{FF2B5EF4-FFF2-40B4-BE49-F238E27FC236}">
                  <a16:creationId xmlns:a16="http://schemas.microsoft.com/office/drawing/2014/main" id="{CE7B972F-CEBA-4C8F-A3DE-1DBFE99BC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25" t="16425" r="22097" b="11128"/>
            <a:stretch/>
          </p:blipFill>
          <p:spPr>
            <a:xfrm>
              <a:off x="6772881" y="3262959"/>
              <a:ext cx="5407133" cy="355732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4D072F-E5BC-4D1E-9D51-E209607A1B5A}"/>
                </a:ext>
              </a:extLst>
            </p:cNvPr>
            <p:cNvSpPr txBox="1"/>
            <p:nvPr/>
          </p:nvSpPr>
          <p:spPr>
            <a:xfrm>
              <a:off x="7038673" y="3074938"/>
              <a:ext cx="4875549" cy="34737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Highway Roadmap Planner for 2D Rigid 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55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FABD-7EB6-4549-B70D-AC114517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353"/>
            <a:ext cx="10515600" cy="2936311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1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Enclose the robot by a slightly larger ellipsoid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Compute </a:t>
            </a:r>
            <a:r>
              <a:rPr lang="en-US" sz="2400" dirty="0" err="1">
                <a:solidFill>
                  <a:schemeClr val="tx1"/>
                </a:solidFill>
              </a:rPr>
              <a:t>Minkowski</a:t>
            </a:r>
            <a:r>
              <a:rPr lang="en-US" sz="2400" dirty="0">
                <a:solidFill>
                  <a:schemeClr val="tx1"/>
                </a:solidFill>
              </a:rPr>
              <a:t> Sum/Difference using the larger ellipsoid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Robot can move inside free of collision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Description of such motion formulates a “local c-space” for the vertex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Lower bounds for allowable motion of an ellipsoid contained in another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New vertex at the intersection between the local c-space of two vertices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Connect new vertex with the two original vertices respectively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0B46-91D7-40EE-8CFA-B5134F87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GBO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7057-52A5-4C8D-8EC7-D563EF30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D4CB6-2F72-4DBA-9357-A7096799A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27753" r="12636" b="31956"/>
          <a:stretch/>
        </p:blipFill>
        <p:spPr>
          <a:xfrm>
            <a:off x="4407946" y="4597995"/>
            <a:ext cx="3704907" cy="2133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43EB5-7647-4DC4-83DF-B21CD0D81D3E}"/>
              </a:ext>
            </a:extLst>
          </p:cNvPr>
          <p:cNvSpPr txBox="1"/>
          <p:nvPr/>
        </p:nvSpPr>
        <p:spPr>
          <a:xfrm>
            <a:off x="4322700" y="3951664"/>
            <a:ext cx="370490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Local C-space for Vertex Connections between Different Layers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F419BF-AAEF-45F2-825A-6D7F55242273}"/>
              </a:ext>
            </a:extLst>
          </p:cNvPr>
          <p:cNvSpPr/>
          <p:nvPr/>
        </p:nvSpPr>
        <p:spPr>
          <a:xfrm>
            <a:off x="725169" y="437113"/>
            <a:ext cx="10515600" cy="5782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Strategy to connect vertex between different C-layers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2514A3-78D4-4716-9841-F3C75631A8BE}"/>
              </a:ext>
            </a:extLst>
          </p:cNvPr>
          <p:cNvGrpSpPr/>
          <p:nvPr/>
        </p:nvGrpSpPr>
        <p:grpSpPr>
          <a:xfrm>
            <a:off x="288995" y="4749606"/>
            <a:ext cx="3981924" cy="1562617"/>
            <a:chOff x="1142772" y="4376615"/>
            <a:chExt cx="5321908" cy="2088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BEECF7-7A01-4956-901B-2EC1ADF4137B}"/>
                </a:ext>
              </a:extLst>
            </p:cNvPr>
            <p:cNvGrpSpPr/>
            <p:nvPr/>
          </p:nvGrpSpPr>
          <p:grpSpPr>
            <a:xfrm>
              <a:off x="2282041" y="4597995"/>
              <a:ext cx="3149651" cy="1867084"/>
              <a:chOff x="2155691" y="4736024"/>
              <a:chExt cx="2534235" cy="150227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FB84BF3-41C7-441F-BFAC-E7A0016D68A3}"/>
                  </a:ext>
                </a:extLst>
              </p:cNvPr>
              <p:cNvSpPr/>
              <p:nvPr/>
            </p:nvSpPr>
            <p:spPr>
              <a:xfrm rot="1446494">
                <a:off x="2155691" y="4918051"/>
                <a:ext cx="2272016" cy="1320244"/>
              </a:xfrm>
              <a:prstGeom prst="ellipse">
                <a:avLst/>
              </a:prstGeom>
              <a:solidFill>
                <a:srgbClr val="FFFF7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BDAE1A6-CE04-425D-A943-CA570E4D7359}"/>
                  </a:ext>
                </a:extLst>
              </p:cNvPr>
              <p:cNvSpPr/>
              <p:nvPr/>
            </p:nvSpPr>
            <p:spPr>
              <a:xfrm rot="1484167">
                <a:off x="2294506" y="5019373"/>
                <a:ext cx="1977292" cy="11176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3888D1A-AFC0-4729-8F83-E156C0225FAE}"/>
                  </a:ext>
                </a:extLst>
              </p:cNvPr>
              <p:cNvSpPr/>
              <p:nvPr/>
            </p:nvSpPr>
            <p:spPr>
              <a:xfrm>
                <a:off x="2352915" y="4736024"/>
                <a:ext cx="2337011" cy="1320920"/>
              </a:xfrm>
              <a:prstGeom prst="ellipse">
                <a:avLst/>
              </a:prstGeom>
              <a:solidFill>
                <a:srgbClr val="FF7C7C">
                  <a:alpha val="4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905018-49C4-49EF-88C9-B5C98FC239F2}"/>
                  </a:ext>
                </a:extLst>
              </p:cNvPr>
              <p:cNvSpPr/>
              <p:nvPr/>
            </p:nvSpPr>
            <p:spPr>
              <a:xfrm>
                <a:off x="2532775" y="4823378"/>
                <a:ext cx="1977292" cy="1117600"/>
              </a:xfrm>
              <a:prstGeom prst="ellipse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8B06E8-B8FE-43AE-B779-4FB63B20DFFE}"/>
                </a:ext>
              </a:extLst>
            </p:cNvPr>
            <p:cNvSpPr txBox="1"/>
            <p:nvPr/>
          </p:nvSpPr>
          <p:spPr>
            <a:xfrm>
              <a:off x="4689231" y="4376615"/>
              <a:ext cx="1482978" cy="4936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Layer i+1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127437-4F90-4D25-8026-07B4DFD3D024}"/>
                </a:ext>
              </a:extLst>
            </p:cNvPr>
            <p:cNvSpPr txBox="1"/>
            <p:nvPr/>
          </p:nvSpPr>
          <p:spPr>
            <a:xfrm>
              <a:off x="1142772" y="4459188"/>
              <a:ext cx="1165909" cy="4936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Layer </a:t>
              </a:r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2EEA00-315A-48B2-BBD1-48AD55FC7490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1725727" y="4952806"/>
              <a:ext cx="691829" cy="3110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4D95A7E-AC3E-43B7-AC22-57F7F75C3881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308370" y="4870233"/>
              <a:ext cx="122350" cy="3936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E3104F-02F8-4B5A-8CA5-63A89CAA6D23}"/>
                </a:ext>
              </a:extLst>
            </p:cNvPr>
            <p:cNvSpPr txBox="1"/>
            <p:nvPr/>
          </p:nvSpPr>
          <p:spPr>
            <a:xfrm>
              <a:off x="5281446" y="5870357"/>
              <a:ext cx="1183234" cy="4936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Robot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B8F014A-BBB1-4F44-820D-DB7E58B6E411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4215109" y="6117166"/>
              <a:ext cx="1066337" cy="2301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349CAC7-8C04-4A69-A951-5AE9FF78B85F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4885509" y="5352054"/>
              <a:ext cx="395936" cy="76511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table, indoor&#10;&#10;Description generated with high confidence">
            <a:extLst>
              <a:ext uri="{FF2B5EF4-FFF2-40B4-BE49-F238E27FC236}">
                <a16:creationId xmlns:a16="http://schemas.microsoft.com/office/drawing/2014/main" id="{7C954F14-E50A-4251-8B56-FB9A05302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9" t="15086" r="20727" b="6600"/>
          <a:stretch/>
        </p:blipFill>
        <p:spPr>
          <a:xfrm>
            <a:off x="8386907" y="4510722"/>
            <a:ext cx="3195502" cy="22371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312F94E-CB32-4C1A-A098-9090405D5B04}"/>
              </a:ext>
            </a:extLst>
          </p:cNvPr>
          <p:cNvSpPr txBox="1"/>
          <p:nvPr/>
        </p:nvSpPr>
        <p:spPr>
          <a:xfrm>
            <a:off x="8249880" y="3951664"/>
            <a:ext cx="370490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D92273-5D61-44F6-91D9-60577EAFB7C6}"/>
              </a:ext>
            </a:extLst>
          </p:cNvPr>
          <p:cNvSpPr txBox="1"/>
          <p:nvPr/>
        </p:nvSpPr>
        <p:spPr>
          <a:xfrm>
            <a:off x="337396" y="3958258"/>
            <a:ext cx="370490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Illustration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425352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5415-16C1-4830-B08C-60E3BEF8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232"/>
            <a:ext cx="10515600" cy="4911213"/>
          </a:xfrm>
        </p:spPr>
        <p:txBody>
          <a:bodyPr/>
          <a:lstStyle/>
          <a:p>
            <a:r>
              <a:rPr lang="en-US" dirty="0"/>
              <a:t>Converting implementations from </a:t>
            </a:r>
            <a:r>
              <a:rPr lang="en-US" dirty="0" err="1"/>
              <a:t>Matlab</a:t>
            </a:r>
            <a:r>
              <a:rPr lang="en-US" dirty="0"/>
              <a:t> to C++</a:t>
            </a:r>
          </a:p>
          <a:p>
            <a:pPr lvl="1"/>
            <a:r>
              <a:rPr lang="en-US" dirty="0"/>
              <a:t>Inputs: shape parameters for </a:t>
            </a:r>
            <a:r>
              <a:rPr lang="en-US" dirty="0" err="1"/>
              <a:t>superquadrics</a:t>
            </a:r>
            <a:r>
              <a:rPr lang="en-US" dirty="0"/>
              <a:t> obstacles, ellipsoid robot</a:t>
            </a:r>
          </a:p>
          <a:p>
            <a:pPr lvl="1"/>
            <a:r>
              <a:rPr lang="en-US" dirty="0" err="1"/>
              <a:t>Minkowski</a:t>
            </a:r>
            <a:r>
              <a:rPr lang="en-US" dirty="0"/>
              <a:t> Sum/Difference between ellipsoids and </a:t>
            </a:r>
            <a:r>
              <a:rPr lang="en-US" dirty="0" err="1"/>
              <a:t>superquadrics</a:t>
            </a:r>
            <a:endParaRPr lang="en-US" dirty="0"/>
          </a:p>
          <a:p>
            <a:pPr lvl="1"/>
            <a:r>
              <a:rPr lang="en-US" dirty="0"/>
              <a:t>Cell decomposition by sweep-line procedure</a:t>
            </a:r>
          </a:p>
          <a:p>
            <a:pPr lvl="2"/>
            <a:r>
              <a:rPr lang="en-US" dirty="0"/>
              <a:t>boundary enlarging (-&gt; polygon bounding boxes for c-obstacles)</a:t>
            </a:r>
          </a:p>
          <a:p>
            <a:pPr lvl="2"/>
            <a:r>
              <a:rPr lang="en-US" dirty="0"/>
              <a:t>decompose to polygon cell</a:t>
            </a:r>
          </a:p>
          <a:p>
            <a:pPr lvl="1"/>
            <a:r>
              <a:rPr lang="en-US" dirty="0"/>
              <a:t>Vertex connections within one layer</a:t>
            </a:r>
          </a:p>
          <a:p>
            <a:pPr lvl="1"/>
            <a:r>
              <a:rPr lang="en-US" dirty="0"/>
              <a:t>Vertex connections between adjacent layers</a:t>
            </a:r>
          </a:p>
          <a:p>
            <a:pPr lvl="2"/>
            <a:r>
              <a:rPr lang="en-US" dirty="0"/>
              <a:t>Minimum distance neighbors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KC connection strategy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 search (Dijkstra or A*)</a:t>
            </a:r>
          </a:p>
          <a:p>
            <a:r>
              <a:rPr lang="en-US" dirty="0">
                <a:solidFill>
                  <a:srgbClr val="FF0000"/>
                </a:solidFill>
              </a:rPr>
              <a:t>Connect to </a:t>
            </a:r>
            <a:r>
              <a:rPr lang="en-US" dirty="0" err="1">
                <a:solidFill>
                  <a:srgbClr val="FF0000"/>
                </a:solidFill>
              </a:rPr>
              <a:t>MoveIt</a:t>
            </a:r>
            <a:r>
              <a:rPr lang="en-US" dirty="0">
                <a:solidFill>
                  <a:srgbClr val="FF0000"/>
                </a:solidFill>
              </a:rPr>
              <a:t> and benchmark algorithms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590C6A-ED33-461F-8837-BE7A27C85CC4}"/>
              </a:ext>
            </a:extLst>
          </p:cNvPr>
          <p:cNvSpPr/>
          <p:nvPr/>
        </p:nvSpPr>
        <p:spPr>
          <a:xfrm>
            <a:off x="839953" y="519603"/>
            <a:ext cx="10515600" cy="5782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Current Work Summary</a:t>
            </a:r>
          </a:p>
        </p:txBody>
      </p:sp>
    </p:spTree>
    <p:extLst>
      <p:ext uri="{BB962C8B-B14F-4D97-AF65-F5344CB8AC3E}">
        <p14:creationId xmlns:p14="http://schemas.microsoft.com/office/powerpoint/2010/main" val="286507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BAFD-E449-417C-9F19-1C139781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232"/>
            <a:ext cx="10515600" cy="4871731"/>
          </a:xfrm>
        </p:spPr>
        <p:txBody>
          <a:bodyPr/>
          <a:lstStyle/>
          <a:p>
            <a:r>
              <a:rPr lang="en-US" dirty="0"/>
              <a:t>Obtain environment shape parameters from point clouds</a:t>
            </a:r>
          </a:p>
          <a:p>
            <a:pPr lvl="1"/>
            <a:r>
              <a:rPr lang="en-US" dirty="0"/>
              <a:t>Enclose points by </a:t>
            </a:r>
            <a:r>
              <a:rPr lang="en-US" dirty="0" err="1"/>
              <a:t>superquadrics</a:t>
            </a:r>
            <a:endParaRPr lang="en-US" dirty="0"/>
          </a:p>
          <a:p>
            <a:pPr lvl="1"/>
            <a:r>
              <a:rPr lang="en-US" dirty="0"/>
              <a:t>Compare with Oriented Bounding Box</a:t>
            </a:r>
          </a:p>
          <a:p>
            <a:pPr lvl="2"/>
            <a:r>
              <a:rPr lang="en-US" dirty="0"/>
              <a:t>Metric: Efficiency and volume percentage of occupancy</a:t>
            </a:r>
          </a:p>
          <a:p>
            <a:r>
              <a:rPr lang="en-US" dirty="0"/>
              <a:t>Hybrid with PRM</a:t>
            </a:r>
          </a:p>
          <a:p>
            <a:pPr lvl="1"/>
            <a:r>
              <a:rPr lang="en-US" dirty="0"/>
              <a:t>Sample the orientation</a:t>
            </a:r>
          </a:p>
          <a:p>
            <a:r>
              <a:rPr lang="en-US" dirty="0"/>
              <a:t>Test on a real holonomic mobile robot system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D1E1B-AC35-4F8F-BB7A-B0BF563F1A42}"/>
              </a:ext>
            </a:extLst>
          </p:cNvPr>
          <p:cNvSpPr/>
          <p:nvPr/>
        </p:nvSpPr>
        <p:spPr>
          <a:xfrm>
            <a:off x="839953" y="519603"/>
            <a:ext cx="10515600" cy="5782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Other work in the near future</a:t>
            </a:r>
          </a:p>
        </p:txBody>
      </p:sp>
    </p:spTree>
    <p:extLst>
      <p:ext uri="{BB962C8B-B14F-4D97-AF65-F5344CB8AC3E}">
        <p14:creationId xmlns:p14="http://schemas.microsoft.com/office/powerpoint/2010/main" val="142850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306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Ellipsoid-Based Path Planning</vt:lpstr>
      <vt:lpstr>Highway Roadmap planner</vt:lpstr>
      <vt:lpstr>Highway Roadmap planner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Ellipsoid-based Path Planning</dc:title>
  <dc:creator>Sipu Ruan</dc:creator>
  <cp:lastModifiedBy>Sipu Ruan</cp:lastModifiedBy>
  <cp:revision>43</cp:revision>
  <dcterms:created xsi:type="dcterms:W3CDTF">2018-05-25T01:49:37Z</dcterms:created>
  <dcterms:modified xsi:type="dcterms:W3CDTF">2018-05-25T17:26:49Z</dcterms:modified>
</cp:coreProperties>
</file>