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3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56F9-2BF4-4F6C-A2D6-11B3CD88C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A8288-F3F1-4888-B0D5-E6B69074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C989-BF24-43A7-B0DA-BE80EA59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3359-3AE5-4AB7-BA2F-6938D4E93E3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B406B-695E-4350-B267-2634ACC8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3EC90-E97D-48FB-9B34-285D01F3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F9FE-9110-42B7-9C77-CF5700F4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8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8EF6-D46A-4B1C-B86D-F02D13E3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4ABD0-E09D-4B74-B3DA-715D473D5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B3F0C-EAA0-476F-B7DB-2C06F030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3359-3AE5-4AB7-BA2F-6938D4E93E3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FB881-524B-432C-AA37-676E557E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48CA6-53AD-4B86-8392-A4D3D3AD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F9FE-9110-42B7-9C77-CF5700F4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2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7583D-6284-493F-9853-0020A70E7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8FCF9-650D-4AC7-9D1F-530A5B714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8CE2E-8401-4686-9D2C-5D1D2B6E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3359-3AE5-4AB7-BA2F-6938D4E93E3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8122C-894B-4200-9D50-A597377C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62D80-BA91-4AF8-831C-2E37335E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F9FE-9110-42B7-9C77-CF5700F4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9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F760-3BA5-48E2-9286-C2EB7857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396E-CF2A-43DF-BE16-897F6E8A5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3E-7973-4172-9E83-ABD19D0B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3359-3AE5-4AB7-BA2F-6938D4E93E3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C8367-5D13-4BF3-8D6F-AA6C0B6A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F74A0-6AD6-4983-AD72-F5438EBF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F9FE-9110-42B7-9C77-CF5700F4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8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B6D3-82AF-4D9D-A9DC-C34EEE5F8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BAC09-FC21-424E-9DE3-EBD1D3191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039CC-904A-4BE7-82A8-33AB85CA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3359-3AE5-4AB7-BA2F-6938D4E93E3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14CE7-2B4B-4AC4-B3A6-D5DD5EEA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D39AC-45DF-4146-8DD4-73D6B108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F9FE-9110-42B7-9C77-CF5700F4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7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C57A-F274-4156-A79B-75C1832C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983A-27EF-43CD-BC77-C712A1081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A1303-63F8-4BC5-B728-F84FBEADF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E9B5-451C-46CE-9D5F-540A6783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3359-3AE5-4AB7-BA2F-6938D4E93E3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B191F-D4CD-4533-B609-C1D4223D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66304-94F3-4796-A0D2-75CD781F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F9FE-9110-42B7-9C77-CF5700F4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3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49E9-46FF-4023-BE33-51AB7336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FD654-92C8-4ED8-BB6E-1FF3ECE38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57C23-9551-4606-8DC0-C81AB6923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43DF7-7C58-4535-B64D-1A6245D01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B98BE-E1AB-49FB-B883-30450B597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A1E4F-61B2-4E55-AD7F-8E9AE67D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3359-3AE5-4AB7-BA2F-6938D4E93E3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9A2BC-B797-4038-98D0-0230963F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C5372-C8AD-434D-84E5-0D206599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F9FE-9110-42B7-9C77-CF5700F4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0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1ED-5670-4BC0-87AF-C4AB450B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88B7F-19DE-4601-A71C-CE05393D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3359-3AE5-4AB7-BA2F-6938D4E93E3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06006-4A3E-4AD6-8FD1-3E6185D8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39910-09CB-45B7-A38D-1128A641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F9FE-9110-42B7-9C77-CF5700F4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2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FF3933-B1F8-4617-9950-0F489E66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3359-3AE5-4AB7-BA2F-6938D4E93E3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21822-A0FB-4CAE-ACCE-A7EC161C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E8E81-5EB8-4BC1-ACD1-9B3AD513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F9FE-9110-42B7-9C77-CF5700F4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4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B3B9-8FA7-4A21-9747-BBF72C8A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14E9E-C3C8-4A36-8148-542AA75DC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E2997-C598-41C6-A005-88CB61C35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34724-9245-4C1D-8055-4B51CC8E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3359-3AE5-4AB7-BA2F-6938D4E93E3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BAC3F-06E6-4449-9A4B-4FCA088E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F4149-EF2C-4BEC-A0B4-C1011A4B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F9FE-9110-42B7-9C77-CF5700F4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8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39D1-892D-4274-A0D4-CB413210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6819A-F945-466C-B19D-2C098398C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3090C-66D8-4318-9520-D66BF06EE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EF075-F600-48DB-9201-A965BF94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3359-3AE5-4AB7-BA2F-6938D4E93E3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CCF11-2FAD-4898-ABC7-F2ED576C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296FD-F65A-4429-ADA1-A8F238B9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F9FE-9110-42B7-9C77-CF5700F4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6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0CFF4-97DE-469B-B5E5-6C01A892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7EA25-A214-455E-A520-89E330B8B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5A776-B492-418D-AEDA-D9E5344F2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B3359-3AE5-4AB7-BA2F-6938D4E93E3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4940E-47F1-4260-B0B4-FC6E4E8B0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8A46C-6207-4945-BE55-42CE715FF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9F9FE-9110-42B7-9C77-CF5700F4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7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8E44-83F8-4FBC-80CC-372A642769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Ellipsoidal Path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6B2A7-463E-4F5A-9CDC-55BF52A7E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7/20/2018</a:t>
            </a:r>
          </a:p>
        </p:txBody>
      </p:sp>
    </p:spTree>
    <p:extLst>
      <p:ext uri="{BB962C8B-B14F-4D97-AF65-F5344CB8AC3E}">
        <p14:creationId xmlns:p14="http://schemas.microsoft.com/office/powerpoint/2010/main" val="402319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EC86-9A96-4DCA-ABD8-A8BA1580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5" name="Content Placeholder 4" descr="A close up of a logo&#10;&#10;Description generated with high confidence">
            <a:extLst>
              <a:ext uri="{FF2B5EF4-FFF2-40B4-BE49-F238E27FC236}">
                <a16:creationId xmlns:a16="http://schemas.microsoft.com/office/drawing/2014/main" id="{4B169A75-0601-4460-B592-1B0B7833A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5" t="20728" r="33652" b="12458"/>
          <a:stretch/>
        </p:blipFill>
        <p:spPr>
          <a:xfrm>
            <a:off x="931983" y="1487488"/>
            <a:ext cx="4741985" cy="5157950"/>
          </a:xfrm>
        </p:spPr>
      </p:pic>
      <p:pic>
        <p:nvPicPr>
          <p:cNvPr id="7" name="Picture 6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8F0B1AD2-6709-48B7-9D5C-CD5F657BD3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0" t="6049" r="22372" b="8806"/>
          <a:stretch/>
        </p:blipFill>
        <p:spPr>
          <a:xfrm>
            <a:off x="6275754" y="1798641"/>
            <a:ext cx="5276339" cy="4180129"/>
          </a:xfrm>
          <a:prstGeom prst="rect">
            <a:avLst/>
          </a:prstGeom>
        </p:spPr>
      </p:pic>
      <p:sp>
        <p:nvSpPr>
          <p:cNvPr id="11" name="Callout: Line 10">
            <a:extLst>
              <a:ext uri="{FF2B5EF4-FFF2-40B4-BE49-F238E27FC236}">
                <a16:creationId xmlns:a16="http://schemas.microsoft.com/office/drawing/2014/main" id="{C83DCEFB-7AD4-47A4-A213-0FEF600B4186}"/>
              </a:ext>
            </a:extLst>
          </p:cNvPr>
          <p:cNvSpPr/>
          <p:nvPr/>
        </p:nvSpPr>
        <p:spPr>
          <a:xfrm>
            <a:off x="6213229" y="984738"/>
            <a:ext cx="1977293" cy="502750"/>
          </a:xfrm>
          <a:prstGeom prst="borderCallout1">
            <a:avLst>
              <a:gd name="adj1" fmla="val 106005"/>
              <a:gd name="adj2" fmla="val 45660"/>
              <a:gd name="adj3" fmla="val 588330"/>
              <a:gd name="adj4" fmla="val 158345"/>
            </a:avLst>
          </a:prstGeom>
          <a:ln w="57150"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Highway RoadMap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CFEA4884-99DC-4289-9BAC-9B6B2749861A}"/>
              </a:ext>
            </a:extLst>
          </p:cNvPr>
          <p:cNvSpPr/>
          <p:nvPr/>
        </p:nvSpPr>
        <p:spPr>
          <a:xfrm>
            <a:off x="9574800" y="5990125"/>
            <a:ext cx="1977293" cy="502750"/>
          </a:xfrm>
          <a:prstGeom prst="borderCallout1">
            <a:avLst>
              <a:gd name="adj1" fmla="val -212673"/>
              <a:gd name="adj2" fmla="val 11273"/>
              <a:gd name="adj3" fmla="val -7054"/>
              <a:gd name="adj4" fmla="val 45697"/>
            </a:avLst>
          </a:prstGeom>
          <a:ln w="57150"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PRM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8A2C6A80-F5C7-427D-BA36-F3DD83F538C8}"/>
              </a:ext>
            </a:extLst>
          </p:cNvPr>
          <p:cNvSpPr/>
          <p:nvPr/>
        </p:nvSpPr>
        <p:spPr>
          <a:xfrm>
            <a:off x="253998" y="1798641"/>
            <a:ext cx="1977293" cy="502750"/>
          </a:xfrm>
          <a:prstGeom prst="borderCallout1">
            <a:avLst>
              <a:gd name="adj1" fmla="val 106005"/>
              <a:gd name="adj2" fmla="val 45660"/>
              <a:gd name="adj3" fmla="val 473295"/>
              <a:gd name="adj4" fmla="val 75341"/>
            </a:avLst>
          </a:prstGeom>
          <a:ln w="57150"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Highway RoadMap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01501DB1-D2A0-452C-A534-89108C2AEF94}"/>
              </a:ext>
            </a:extLst>
          </p:cNvPr>
          <p:cNvSpPr/>
          <p:nvPr/>
        </p:nvSpPr>
        <p:spPr>
          <a:xfrm>
            <a:off x="4298461" y="2058926"/>
            <a:ext cx="1977293" cy="502750"/>
          </a:xfrm>
          <a:prstGeom prst="borderCallout1">
            <a:avLst>
              <a:gd name="adj1" fmla="val 219485"/>
              <a:gd name="adj2" fmla="val -10466"/>
              <a:gd name="adj3" fmla="val 107981"/>
              <a:gd name="adj4" fmla="val 27515"/>
            </a:avLst>
          </a:prstGeom>
          <a:ln w="57150"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PRM</a:t>
            </a:r>
          </a:p>
        </p:txBody>
      </p:sp>
    </p:spTree>
    <p:extLst>
      <p:ext uri="{BB962C8B-B14F-4D97-AF65-F5344CB8AC3E}">
        <p14:creationId xmlns:p14="http://schemas.microsoft.com/office/powerpoint/2010/main" val="120336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AD92-88C2-4074-9544-E26CA2BC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99D69-026E-4950-A2C1-31F2D5AA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 generalized closed-form </a:t>
            </a:r>
            <a:r>
              <a:rPr lang="en-US" dirty="0" err="1"/>
              <a:t>Minkowski</a:t>
            </a:r>
            <a:r>
              <a:rPr lang="en-US" dirty="0"/>
              <a:t> sum/difference for ellipsoids</a:t>
            </a:r>
          </a:p>
          <a:p>
            <a:r>
              <a:rPr lang="en-US" dirty="0"/>
              <a:t>Finished implementing Highway RoadMap in C++</a:t>
            </a:r>
          </a:p>
          <a:p>
            <a:r>
              <a:rPr lang="en-US" dirty="0"/>
              <a:t>Implemented PRM in SE(2)/SE(3) for ellipsoidal robot</a:t>
            </a:r>
          </a:p>
          <a:p>
            <a:r>
              <a:rPr lang="en-US" dirty="0"/>
              <a:t>Benchmark algorithms: Highway RoadMap, PRM for different maps</a:t>
            </a:r>
          </a:p>
        </p:txBody>
      </p:sp>
    </p:spTree>
    <p:extLst>
      <p:ext uri="{BB962C8B-B14F-4D97-AF65-F5344CB8AC3E}">
        <p14:creationId xmlns:p14="http://schemas.microsoft.com/office/powerpoint/2010/main" val="95334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B459-F644-49F9-9B3D-6E4D3011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Generalized Closed-form </a:t>
            </a:r>
            <a:r>
              <a:rPr lang="en-US" sz="4000" dirty="0" err="1"/>
              <a:t>Minkowski</a:t>
            </a:r>
            <a:r>
              <a:rPr lang="en-US" sz="4000" dirty="0"/>
              <a:t>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79D83-02F9-4A42-96D7-D1F5CFBA5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332" y="1929800"/>
            <a:ext cx="9241335" cy="1658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C4E2CB-7777-4138-B265-FE33B5A16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411" y="3688691"/>
            <a:ext cx="3293176" cy="512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539CC-D58C-4F6E-9E2B-8C0D2E284434}"/>
              </a:ext>
            </a:extLst>
          </p:cNvPr>
          <p:cNvSpPr txBox="1"/>
          <p:nvPr/>
        </p:nvSpPr>
        <p:spPr>
          <a:xfrm>
            <a:off x="660757" y="1481479"/>
            <a:ext cx="2117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Any N-d surface: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D15B2-9D25-4F0F-A2BD-91187B53692B}"/>
              </a:ext>
            </a:extLst>
          </p:cNvPr>
          <p:cNvSpPr txBox="1"/>
          <p:nvPr/>
        </p:nvSpPr>
        <p:spPr>
          <a:xfrm>
            <a:off x="660757" y="3387907"/>
            <a:ext cx="2117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N-d ellipsoid: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92DD6C-A3AB-4398-8835-2A107837B0CC}"/>
              </a:ext>
            </a:extLst>
          </p:cNvPr>
          <p:cNvSpPr txBox="1"/>
          <p:nvPr/>
        </p:nvSpPr>
        <p:spPr>
          <a:xfrm>
            <a:off x="654170" y="4201516"/>
            <a:ext cx="5919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Generalized Closed-form </a:t>
            </a:r>
            <a:r>
              <a:rPr lang="en-US" sz="2000" dirty="0" err="1"/>
              <a:t>Minkowski</a:t>
            </a:r>
            <a:r>
              <a:rPr lang="en-US" sz="2000" dirty="0"/>
              <a:t> Sum/Difference: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D284C0-5154-4AAE-AC5A-1CE8DBCA2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57" y="4650259"/>
            <a:ext cx="10865329" cy="9283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CF2B73-6E45-4466-9E50-15031DF10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308" y="5778697"/>
            <a:ext cx="2284702" cy="4585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1C6FA5-85C1-42C0-8F02-286EAA265268}"/>
              </a:ext>
            </a:extLst>
          </p:cNvPr>
          <p:cNvSpPr txBox="1"/>
          <p:nvPr/>
        </p:nvSpPr>
        <p:spPr>
          <a:xfrm>
            <a:off x="660756" y="5378587"/>
            <a:ext cx="2117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Where, </a:t>
            </a:r>
          </a:p>
        </p:txBody>
      </p:sp>
    </p:spTree>
    <p:extLst>
      <p:ext uri="{BB962C8B-B14F-4D97-AF65-F5344CB8AC3E}">
        <p14:creationId xmlns:p14="http://schemas.microsoft.com/office/powerpoint/2010/main" val="358391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7F75-3A41-4A17-BA16-47D7E388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Explicitly for </a:t>
            </a:r>
            <a:r>
              <a:rPr lang="en-US" dirty="0" err="1"/>
              <a:t>Superellipse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E9B6A-5CD0-4577-9D63-312B97702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01" y="1745392"/>
            <a:ext cx="9987397" cy="2560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3FBA92-2A73-437F-8233-55E216FFE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394" y="4797885"/>
            <a:ext cx="4615212" cy="816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1B0116-456E-417B-8DE9-B2F835E8D341}"/>
              </a:ext>
            </a:extLst>
          </p:cNvPr>
          <p:cNvSpPr txBox="1"/>
          <p:nvPr/>
        </p:nvSpPr>
        <p:spPr>
          <a:xfrm>
            <a:off x="1102301" y="4336220"/>
            <a:ext cx="1414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Then,</a:t>
            </a:r>
          </a:p>
        </p:txBody>
      </p:sp>
    </p:spTree>
    <p:extLst>
      <p:ext uri="{BB962C8B-B14F-4D97-AF65-F5344CB8AC3E}">
        <p14:creationId xmlns:p14="http://schemas.microsoft.com/office/powerpoint/2010/main" val="350730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F376-605F-4C24-9420-901D0FAD4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398"/>
          </a:xfrm>
        </p:spPr>
        <p:txBody>
          <a:bodyPr>
            <a:normAutofit/>
          </a:bodyPr>
          <a:lstStyle/>
          <a:p>
            <a:r>
              <a:rPr lang="en-US" sz="4000" dirty="0"/>
              <a:t>Implementations of Highway RoadMap for SE(2)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A40E7A-8F9C-46FD-9F55-FEF366EC81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0462"/>
                <a:ext cx="10515600" cy="536135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Inputs: shape parameters for </a:t>
                </a:r>
                <a:r>
                  <a:rPr lang="en-US" dirty="0" err="1"/>
                  <a:t>superelliptical</a:t>
                </a:r>
                <a:r>
                  <a:rPr lang="en-US" dirty="0"/>
                  <a:t> obstacles, elliptical robot</a:t>
                </a:r>
              </a:p>
              <a:p>
                <a:pPr lvl="1"/>
                <a:r>
                  <a:rPr lang="en-US" dirty="0"/>
                  <a:t>Semi-axis length, shape degree(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), orientation, location</a:t>
                </a:r>
              </a:p>
              <a:p>
                <a:pPr lvl="1"/>
                <a:r>
                  <a:rPr lang="en-US" dirty="0"/>
                  <a:t>For robot: parameters of the convex polyhedron local c-space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For each orientation of the robot, do:</a:t>
                </a:r>
              </a:p>
              <a:p>
                <a:pPr lvl="1"/>
                <a:r>
                  <a:rPr lang="en-US" dirty="0" err="1"/>
                  <a:t>Minkowski</a:t>
                </a:r>
                <a:r>
                  <a:rPr lang="en-US" dirty="0"/>
                  <a:t> Sum/Difference between ellipsoids and </a:t>
                </a:r>
                <a:r>
                  <a:rPr lang="en-US" dirty="0" err="1"/>
                  <a:t>superquadrics</a:t>
                </a:r>
                <a:endParaRPr lang="en-US" dirty="0"/>
              </a:p>
              <a:p>
                <a:pPr lvl="1"/>
                <a:r>
                  <a:rPr lang="en-US" dirty="0"/>
                  <a:t>Cell decomposition by sweep-line procedure</a:t>
                </a:r>
              </a:p>
              <a:p>
                <a:pPr lvl="2"/>
                <a:r>
                  <a:rPr lang="en-US" dirty="0"/>
                  <a:t>boundary enlarging (-&gt; polygon bounding boxes for c-obstacles)</a:t>
                </a:r>
              </a:p>
              <a:p>
                <a:pPr lvl="2"/>
                <a:r>
                  <a:rPr lang="en-US" dirty="0"/>
                  <a:t>decompose to polygon cell</a:t>
                </a:r>
              </a:p>
              <a:p>
                <a:pPr lvl="1"/>
                <a:r>
                  <a:rPr lang="en-US" dirty="0"/>
                  <a:t>Vertex connections within one layer</a:t>
                </a:r>
              </a:p>
              <a:p>
                <a:r>
                  <a:rPr lang="en-US" dirty="0"/>
                  <a:t>Vertex connections between adjacent layers</a:t>
                </a:r>
              </a:p>
              <a:p>
                <a:pPr lvl="1"/>
                <a:r>
                  <a:rPr lang="en-US" dirty="0"/>
                  <a:t>Minimum distance neighbors</a:t>
                </a:r>
              </a:p>
              <a:p>
                <a:pPr lvl="1"/>
                <a:r>
                  <a:rPr lang="en-US" dirty="0"/>
                  <a:t>KC connection strategy</a:t>
                </a:r>
              </a:p>
              <a:p>
                <a:r>
                  <a:rPr lang="en-US" dirty="0"/>
                  <a:t>Graph search for collision-free path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A40E7A-8F9C-46FD-9F55-FEF366EC81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0462"/>
                <a:ext cx="10515600" cy="5361353"/>
              </a:xfrm>
              <a:blipFill>
                <a:blip r:embed="rId2"/>
                <a:stretch>
                  <a:fillRect l="-928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69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5365-23F5-4FA0-9F46-5A453B59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Result 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5CBB3-8B0F-41A4-BC89-4E1E4C4170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4" t="6991" r="23525" b="10420"/>
          <a:stretch/>
        </p:blipFill>
        <p:spPr>
          <a:xfrm>
            <a:off x="7125977" y="2102339"/>
            <a:ext cx="4526759" cy="3619049"/>
          </a:xfrm>
          <a:prstGeom prst="rect">
            <a:avLst/>
          </a:prstGeom>
        </p:spPr>
      </p:pic>
      <p:pic>
        <p:nvPicPr>
          <p:cNvPr id="6" name="Picture 5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731FC81A-B4CD-409A-AE78-FEF13CB7DB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9" t="14523" r="27372" b="15532"/>
          <a:stretch/>
        </p:blipFill>
        <p:spPr>
          <a:xfrm>
            <a:off x="484554" y="1549938"/>
            <a:ext cx="6377353" cy="5117629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606923C3-5E94-43CC-A363-2751F9690632}"/>
              </a:ext>
            </a:extLst>
          </p:cNvPr>
          <p:cNvSpPr/>
          <p:nvPr/>
        </p:nvSpPr>
        <p:spPr>
          <a:xfrm>
            <a:off x="5344896" y="1549938"/>
            <a:ext cx="1048089" cy="349200"/>
          </a:xfrm>
          <a:prstGeom prst="borderCallout1">
            <a:avLst>
              <a:gd name="adj1" fmla="val 47845"/>
              <a:gd name="adj2" fmla="val 1361"/>
              <a:gd name="adj3" fmla="val 181881"/>
              <a:gd name="adj4" fmla="val -69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1434661F-D079-43CF-A58C-9DD32352F940}"/>
              </a:ext>
            </a:extLst>
          </p:cNvPr>
          <p:cNvSpPr/>
          <p:nvPr/>
        </p:nvSpPr>
        <p:spPr>
          <a:xfrm>
            <a:off x="2996373" y="1445713"/>
            <a:ext cx="1048089" cy="349200"/>
          </a:xfrm>
          <a:prstGeom prst="borderCallout1">
            <a:avLst>
              <a:gd name="adj1" fmla="val 106035"/>
              <a:gd name="adj2" fmla="val 51322"/>
              <a:gd name="adj3" fmla="val 188595"/>
              <a:gd name="adj4" fmla="val 4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4F146B94-DD48-4357-B741-AB26A17B37D7}"/>
              </a:ext>
            </a:extLst>
          </p:cNvPr>
          <p:cNvSpPr/>
          <p:nvPr/>
        </p:nvSpPr>
        <p:spPr>
          <a:xfrm>
            <a:off x="1258278" y="6422592"/>
            <a:ext cx="2211754" cy="349200"/>
          </a:xfrm>
          <a:prstGeom prst="borderCallout1">
            <a:avLst>
              <a:gd name="adj1" fmla="val -1393"/>
              <a:gd name="adj2" fmla="val 55796"/>
              <a:gd name="adj3" fmla="val -370926"/>
              <a:gd name="adj4" fmla="val 1139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Collision Free Path</a:t>
            </a:r>
          </a:p>
        </p:txBody>
      </p:sp>
    </p:spTree>
    <p:extLst>
      <p:ext uri="{BB962C8B-B14F-4D97-AF65-F5344CB8AC3E}">
        <p14:creationId xmlns:p14="http://schemas.microsoft.com/office/powerpoint/2010/main" val="197551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D03A-76F1-441A-BD15-78357315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PRM in SE(2)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BB829-F0E6-4194-8744-1CAC7E03C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Collision checking method:</a:t>
            </a:r>
          </a:p>
          <a:p>
            <a:pPr lvl="1"/>
            <a:r>
              <a:rPr lang="en-US" dirty="0"/>
              <a:t>For ellipse: Algebraic condition of separations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superellipse</a:t>
            </a:r>
            <a:r>
              <a:rPr lang="en-US" dirty="0"/>
              <a:t>: treat as polygon, define vertex and edge, call FCL</a:t>
            </a:r>
          </a:p>
        </p:txBody>
      </p:sp>
    </p:spTree>
    <p:extLst>
      <p:ext uri="{BB962C8B-B14F-4D97-AF65-F5344CB8AC3E}">
        <p14:creationId xmlns:p14="http://schemas.microsoft.com/office/powerpoint/2010/main" val="321595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15D3-F9BC-4D37-814A-79522AAC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E7D05-6CC2-44C3-A747-9A1DACEA8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009"/>
            <a:ext cx="10515600" cy="4351338"/>
          </a:xfrm>
        </p:spPr>
        <p:txBody>
          <a:bodyPr/>
          <a:lstStyle/>
          <a:p>
            <a:r>
              <a:rPr lang="en-US" dirty="0"/>
              <a:t>Defined different sparsity of the map:</a:t>
            </a:r>
          </a:p>
          <a:p>
            <a:pPr lvl="1"/>
            <a:r>
              <a:rPr lang="en-US" dirty="0"/>
              <a:t>Based on the relative area of the free space</a:t>
            </a:r>
          </a:p>
          <a:p>
            <a:pPr lvl="1"/>
            <a:r>
              <a:rPr lang="en-US" dirty="0"/>
              <a:t>Area of </a:t>
            </a:r>
            <a:r>
              <a:rPr lang="en-US" dirty="0" err="1"/>
              <a:t>superellipse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 simplicity, obstacles not overlap, all inside the arena, then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06820-02B8-40CA-8A5A-46EB7BF74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914" y="2843080"/>
            <a:ext cx="8394172" cy="2072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48A9A7-E4B4-414C-A6B5-A8D52F9A3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858" y="5644628"/>
            <a:ext cx="2784283" cy="43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6103C-1878-45B0-BD2C-30768D39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Results (tentative)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178BE3-3E6C-4B87-89BA-1F3801B85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06" t="14629" r="21075"/>
          <a:stretch/>
        </p:blipFill>
        <p:spPr>
          <a:xfrm>
            <a:off x="2078508" y="1591284"/>
            <a:ext cx="8034983" cy="240713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ADF307D-7F1E-4CDC-8B6B-717103E0ADD1}"/>
              </a:ext>
            </a:extLst>
          </p:cNvPr>
          <p:cNvGrpSpPr/>
          <p:nvPr/>
        </p:nvGrpSpPr>
        <p:grpSpPr>
          <a:xfrm>
            <a:off x="1416297" y="4102011"/>
            <a:ext cx="9359404" cy="2551725"/>
            <a:chOff x="2477139" y="4256575"/>
            <a:chExt cx="9359404" cy="2551725"/>
          </a:xfrm>
        </p:grpSpPr>
        <p:pic>
          <p:nvPicPr>
            <p:cNvPr id="6" name="Picture 5" descr="A picture containing sky, sitting, knife&#10;&#10;Description generated with high confidence">
              <a:extLst>
                <a:ext uri="{FF2B5EF4-FFF2-40B4-BE49-F238E27FC236}">
                  <a16:creationId xmlns:a16="http://schemas.microsoft.com/office/drawing/2014/main" id="{8A68D7FA-DFEF-4C89-9832-34A100A36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4246" y="4256575"/>
              <a:ext cx="3402297" cy="255172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3A26378-8825-4AB9-AC7A-6E150B057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9085" y="4256575"/>
              <a:ext cx="3402298" cy="255172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3A11A62-09B0-4BDF-97BF-B3EBF9A6D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7139" y="4256576"/>
              <a:ext cx="3402298" cy="25517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4953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251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Ellipsoidal Path Planning</vt:lpstr>
      <vt:lpstr>Status</vt:lpstr>
      <vt:lpstr>Generalized Closed-form Minkowski Operations</vt:lpstr>
      <vt:lpstr>Explicitly for Superellipse</vt:lpstr>
      <vt:lpstr>Implementations of Highway RoadMap for SE(2)</vt:lpstr>
      <vt:lpstr>Result Visualizations</vt:lpstr>
      <vt:lpstr>PRM in SE(2)</vt:lpstr>
      <vt:lpstr>Benchmark</vt:lpstr>
      <vt:lpstr>Benchmark Results (tentative)</vt:lpstr>
      <vt:lpstr>Visualizations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Ellipsoidal Path Planning</dc:title>
  <dc:creator>Sipu Ruan</dc:creator>
  <cp:lastModifiedBy>Sipu Ruan</cp:lastModifiedBy>
  <cp:revision>90</cp:revision>
  <dcterms:created xsi:type="dcterms:W3CDTF">2018-07-20T13:39:11Z</dcterms:created>
  <dcterms:modified xsi:type="dcterms:W3CDTF">2018-07-20T15:20:22Z</dcterms:modified>
</cp:coreProperties>
</file>