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6" r:id="rId7"/>
    <p:sldId id="267" r:id="rId8"/>
    <p:sldId id="268" r:id="rId9"/>
    <p:sldId id="261" r:id="rId10"/>
    <p:sldId id="269" r:id="rId11"/>
    <p:sldId id="262" r:id="rId12"/>
    <p:sldId id="271" r:id="rId13"/>
    <p:sldId id="270" r:id="rId14"/>
    <p:sldId id="263" r:id="rId15"/>
    <p:sldId id="272" r:id="rId16"/>
    <p:sldId id="274" r:id="rId17"/>
    <p:sldId id="273" r:id="rId18"/>
    <p:sldId id="275" r:id="rId19"/>
    <p:sldId id="278" r:id="rId20"/>
    <p:sldId id="276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FD06-43D3-46F7-9208-B0149E4BB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49475-AD73-4F4F-BA58-95A0C34BE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B033D-4E7B-479C-962E-5943CDD5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BF91-D32D-4810-8C66-1755EFC87BF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B7D00-AC36-4FA9-BD98-0D27B9F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1370-DABC-44ED-B8B1-45265202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66A2-40B1-414B-8058-973227E04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9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C2F2-65A0-4BB3-9CFB-33A9D29F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B36CF-68A7-4ECF-A99D-C40DD4DC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04D21-39CA-49A0-B52D-707DBAA6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BF91-D32D-4810-8C66-1755EFC87BF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7822F-4816-4BC1-9831-9EB8952F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B2A52-C702-4989-84AE-756488E8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66A2-40B1-414B-8058-973227E04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CFE14-900C-40E8-99D3-091ACA00C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6AB6C-6E6F-4439-B51A-5AF2BFC3C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9A04-2726-440F-857E-566791DC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BF91-D32D-4810-8C66-1755EFC87BF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10F3-2481-4077-ADE4-89DE6AAF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5A12-3413-4033-BA84-7BA3A21B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66A2-40B1-414B-8058-973227E04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2A09-31F0-4925-AB95-31147D13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3FF9-9290-44D5-8771-ADA2AE1F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45CAB-7C49-4EA7-A191-5CAA4F12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BF91-D32D-4810-8C66-1755EFC87BF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5872-85FD-478E-AA35-6FA5F410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FB78-28E4-4E94-AD7C-C6DD8A84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66A2-40B1-414B-8058-973227E04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4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1E22-9271-41EF-AA2F-D97C9AFC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FA3B2-2A4E-4DD5-BA2D-3A632F351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3D2FC-D40C-4E94-905F-47E14F39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BF91-D32D-4810-8C66-1755EFC87BF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82D2-5059-489C-B104-C59A9875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A332-6718-4323-B4BD-492EB552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66A2-40B1-414B-8058-973227E04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0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72B1-29BA-4AB6-A9ED-1B67EA8F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3E0F-2EB6-4BAF-8693-53722912B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AD875-CEBE-4558-BC50-EA97D8ED7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B3092-0EDD-40E6-8DA3-B49A56C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BF91-D32D-4810-8C66-1755EFC87BF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3D64F-9B3A-4FB2-A40E-32D1E38D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74E0D-B8D3-4D77-80C6-91ED06FE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66A2-40B1-414B-8058-973227E04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E67F-0AFE-46E0-AFD7-FEEB26CE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B047A-A027-4544-B4FC-9A8080ED4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16D2F-6240-415D-9896-4D2A2CC4E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F88C-2B06-4685-8E7B-892ABF44D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FBA2D-61A2-46EB-B3BE-887543D44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64D5B-C753-461F-90FA-38CBFB2B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BF91-D32D-4810-8C66-1755EFC87BF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CE812-D5B9-4545-BA81-C2916011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D67A7-3FF3-484F-BE73-F60211FC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66A2-40B1-414B-8058-973227E04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7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A006-EF27-4AF2-A86B-0263AA01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5ADDF-FA88-41D6-B3B8-394E219B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BF91-D32D-4810-8C66-1755EFC87BF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F0A4A-B277-42DA-B064-74AAE10F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3C84F-0F92-409E-8030-B443FC71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66A2-40B1-414B-8058-973227E04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235E3-01DD-460E-892C-FD3606EF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BF91-D32D-4810-8C66-1755EFC87BF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DFB3A-ECC3-40D6-9FA2-AE81DD95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BAEAC-2B6D-4F27-B9E8-143CEF79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66A2-40B1-414B-8058-973227E04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1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00A7-ABBE-4127-8A78-0AB8AC60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30A5-9F73-47CE-AB6A-6F3ED313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7A5D-438B-4033-80DD-722CDC3E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37E90-5443-497B-B6DC-92215617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BF91-D32D-4810-8C66-1755EFC87BF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AD5BB-0148-4801-8E6B-0C82F9DA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228D8-3356-404A-9184-B7419C22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66A2-40B1-414B-8058-973227E04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984A-5523-4DB0-BC11-2D01DE6F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C3F69-5C08-46F4-B89F-506E2CBF1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E8712-D5D9-478B-83C1-9E6256230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F397C-EC59-4BB0-B93E-77323D94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BF91-D32D-4810-8C66-1755EFC87BF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C08B-9CBA-4718-A1E3-13262F41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CC755-460A-4A7B-BFC2-2DAB082E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66A2-40B1-414B-8058-973227E04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5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E2A80-733B-41BF-A4F8-453E550C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F526-C11B-4A80-9641-F03F96D64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8C52-4A5B-48AF-A5FB-99C504E94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BF91-D32D-4810-8C66-1755EFC87BF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065C-50F0-4A91-817A-8C99A58B6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60CA-B9F3-40A4-85C4-2C746FB66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66A2-40B1-414B-8058-973227E04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6919-E083-433A-9FF4-C5C795891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Ellipsoid Motion Planning:</a:t>
            </a:r>
            <a:br>
              <a:rPr lang="en-US" dirty="0"/>
            </a:br>
            <a:r>
              <a:rPr lang="en-US" dirty="0"/>
              <a:t>“Highway Roadmap</a:t>
            </a:r>
            <a:r>
              <a:rPr lang="en-US"/>
              <a:t>” planner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9C142-94A7-40B8-B90A-9A0657B11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Sipu Ruan</a:t>
            </a:r>
          </a:p>
        </p:txBody>
      </p:sp>
    </p:spTree>
    <p:extLst>
      <p:ext uri="{BB962C8B-B14F-4D97-AF65-F5344CB8AC3E}">
        <p14:creationId xmlns:p14="http://schemas.microsoft.com/office/powerpoint/2010/main" val="373329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325C-C7DE-41A8-8270-ACC628E6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421"/>
            <a:ext cx="10515600" cy="982180"/>
          </a:xfrm>
        </p:spPr>
        <p:txBody>
          <a:bodyPr/>
          <a:lstStyle/>
          <a:p>
            <a:r>
              <a:rPr lang="en-US" dirty="0"/>
              <a:t>Highway Roadmap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850-26FA-4DC9-9387-D00F498B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29" y="1161774"/>
            <a:ext cx="11317357" cy="5512904"/>
          </a:xfrm>
        </p:spPr>
        <p:txBody>
          <a:bodyPr>
            <a:normAutofit/>
          </a:bodyPr>
          <a:lstStyle/>
          <a:p>
            <a:r>
              <a:rPr lang="en-US" dirty="0"/>
              <a:t>Separation of translations and rotations</a:t>
            </a:r>
          </a:p>
          <a:p>
            <a:pPr lvl="1"/>
            <a:r>
              <a:rPr lang="en-US" dirty="0"/>
              <a:t>Construct C-Layers (C-Slices)</a:t>
            </a:r>
          </a:p>
          <a:p>
            <a:r>
              <a:rPr lang="en-US" dirty="0"/>
              <a:t>Generation of C-Obstacles</a:t>
            </a:r>
          </a:p>
          <a:p>
            <a:pPr lvl="1"/>
            <a:r>
              <a:rPr lang="en-US" dirty="0"/>
              <a:t>Closed-form </a:t>
            </a:r>
            <a:r>
              <a:rPr lang="en-US" dirty="0" err="1"/>
              <a:t>Minkowski</a:t>
            </a:r>
            <a:r>
              <a:rPr lang="en-US" dirty="0"/>
              <a:t> sum/difference</a:t>
            </a:r>
          </a:p>
          <a:p>
            <a:r>
              <a:rPr lang="en-US" dirty="0"/>
              <a:t>Detection of collision-free space</a:t>
            </a:r>
          </a:p>
          <a:p>
            <a:pPr lvl="1"/>
            <a:r>
              <a:rPr lang="en-US" dirty="0"/>
              <a:t>“Raster-scan” process</a:t>
            </a:r>
          </a:p>
          <a:p>
            <a:r>
              <a:rPr lang="en-US" dirty="0">
                <a:solidFill>
                  <a:srgbClr val="FF0000"/>
                </a:solidFill>
              </a:rPr>
              <a:t>Connections of collision-free vertices within one C-Layer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Expand the boundary of obstacles to form convex (trapezoidal) collision-free cells</a:t>
            </a:r>
          </a:p>
          <a:p>
            <a:r>
              <a:rPr lang="en-US" dirty="0"/>
              <a:t>Connections of vertices among different C-Layers</a:t>
            </a:r>
          </a:p>
          <a:p>
            <a:pPr lvl="1"/>
            <a:r>
              <a:rPr lang="en-US" dirty="0"/>
              <a:t>Concept of “Kinematics of Containment”</a:t>
            </a:r>
          </a:p>
          <a:p>
            <a:r>
              <a:rPr lang="en-US" dirty="0"/>
              <a:t>Finding feasible path from start to goal</a:t>
            </a:r>
          </a:p>
          <a:p>
            <a:pPr lvl="1"/>
            <a:r>
              <a:rPr lang="en-US" dirty="0"/>
              <a:t>Graph search algorithms: Dijkstra, A*,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5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DF72-F307-437B-92E2-EE07446F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vertices within one C-Layer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4076-3455-4131-AA32-4EED802F4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 on collision-free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A3CC3-66AC-4FD3-9C8C-4AC1C28C0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44" y="2238234"/>
            <a:ext cx="9253331" cy="44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1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6234-C8D7-4491-99BB-DA727DF1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vertices within one C-Layer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CE5B-E552-4F76-9579-C21CA219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tangent line segments that circumscribe the curved boundary by trigonometry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0BFF4-3515-4D55-AFBB-8101002BC2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" t="4179" r="8227" b="4397"/>
          <a:stretch/>
        </p:blipFill>
        <p:spPr>
          <a:xfrm>
            <a:off x="871013" y="2856931"/>
            <a:ext cx="3923900" cy="3239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B4D2E-B792-4D35-AC00-80A626BF49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4595" r="8172" b="6381"/>
          <a:stretch/>
        </p:blipFill>
        <p:spPr>
          <a:xfrm>
            <a:off x="5257730" y="2875127"/>
            <a:ext cx="6174375" cy="320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1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325C-C7DE-41A8-8270-ACC628E6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421"/>
            <a:ext cx="10515600" cy="982180"/>
          </a:xfrm>
        </p:spPr>
        <p:txBody>
          <a:bodyPr/>
          <a:lstStyle/>
          <a:p>
            <a:r>
              <a:rPr lang="en-US" dirty="0"/>
              <a:t>Highway Roadmap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850-26FA-4DC9-9387-D00F498B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29" y="1161774"/>
            <a:ext cx="11317357" cy="5512904"/>
          </a:xfrm>
        </p:spPr>
        <p:txBody>
          <a:bodyPr>
            <a:normAutofit/>
          </a:bodyPr>
          <a:lstStyle/>
          <a:p>
            <a:r>
              <a:rPr lang="en-US" dirty="0"/>
              <a:t>Separation of translations and rotations</a:t>
            </a:r>
          </a:p>
          <a:p>
            <a:pPr lvl="1"/>
            <a:r>
              <a:rPr lang="en-US" dirty="0"/>
              <a:t>Construct C-Layers (C-Slices)</a:t>
            </a:r>
          </a:p>
          <a:p>
            <a:r>
              <a:rPr lang="en-US" dirty="0"/>
              <a:t>Generation of C-Obstacles</a:t>
            </a:r>
          </a:p>
          <a:p>
            <a:pPr lvl="1"/>
            <a:r>
              <a:rPr lang="en-US" dirty="0"/>
              <a:t>Closed-form </a:t>
            </a:r>
            <a:r>
              <a:rPr lang="en-US" dirty="0" err="1"/>
              <a:t>Minkowski</a:t>
            </a:r>
            <a:r>
              <a:rPr lang="en-US" dirty="0"/>
              <a:t> sum/difference</a:t>
            </a:r>
          </a:p>
          <a:p>
            <a:r>
              <a:rPr lang="en-US" dirty="0"/>
              <a:t>Detection of collision-free space</a:t>
            </a:r>
          </a:p>
          <a:p>
            <a:pPr lvl="1"/>
            <a:r>
              <a:rPr lang="en-US" dirty="0"/>
              <a:t>“Raster-scan” process</a:t>
            </a:r>
          </a:p>
          <a:p>
            <a:r>
              <a:rPr lang="en-US" dirty="0"/>
              <a:t>Connections of collision-free vertices within one C-Layer</a:t>
            </a:r>
          </a:p>
          <a:p>
            <a:pPr lvl="1"/>
            <a:r>
              <a:rPr lang="en-US" dirty="0"/>
              <a:t>Expand the boundary of obstacles to form convex (trapezoidal) collision-free cells</a:t>
            </a:r>
          </a:p>
          <a:p>
            <a:r>
              <a:rPr lang="en-US" dirty="0">
                <a:solidFill>
                  <a:srgbClr val="FF0000"/>
                </a:solidFill>
              </a:rPr>
              <a:t>Connections of vertices among different C-Layers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Concept of “Kinematics of Containment”</a:t>
            </a:r>
          </a:p>
          <a:p>
            <a:r>
              <a:rPr lang="en-US" dirty="0"/>
              <a:t>Finding feasible path from start to goal</a:t>
            </a:r>
          </a:p>
          <a:p>
            <a:pPr lvl="1"/>
            <a:r>
              <a:rPr lang="en-US" dirty="0"/>
              <a:t>Graph search algorithms: Dijkstra, A*,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0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304E-FB05-4FAA-BFB7-26E273E6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 of containment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621E-596B-47FF-8626-2B127E17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Allowable motion of an ellipsoid inside a slightly larger ellipsoid</a:t>
            </a:r>
          </a:p>
          <a:p>
            <a:pPr lvl="1"/>
            <a:r>
              <a:rPr lang="en-US" dirty="0"/>
              <a:t>Find intersection of the two “local c-space” volumes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D1FE3-3A7A-49D8-A0DC-D1F0FEEA9B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6" t="11170" r="16157" b="5963"/>
          <a:stretch/>
        </p:blipFill>
        <p:spPr>
          <a:xfrm>
            <a:off x="906884" y="2986148"/>
            <a:ext cx="4813109" cy="3117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4FCC3-4E3A-4F9C-9531-D2D3DAEB56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" t="22289" r="4838" b="3582"/>
          <a:stretch/>
        </p:blipFill>
        <p:spPr>
          <a:xfrm>
            <a:off x="6143303" y="2950808"/>
            <a:ext cx="5279181" cy="37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9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7C84-FB77-442D-9EB4-F7B86842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 of containment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125A-ACA1-4EC5-B0B4-2CF802015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Closed-form lower bound of the KC volume</a:t>
            </a:r>
          </a:p>
          <a:p>
            <a:pPr lvl="1"/>
            <a:r>
              <a:rPr lang="en-US" dirty="0"/>
              <a:t>Problem to be solved: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Equivalent to: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F8082-962D-4E40-A703-74886604378B}"/>
              </a:ext>
            </a:extLst>
          </p:cNvPr>
          <p:cNvSpPr/>
          <p:nvPr/>
        </p:nvSpPr>
        <p:spPr>
          <a:xfrm>
            <a:off x="176695" y="146183"/>
            <a:ext cx="116000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Q. Ma, GS. </a:t>
            </a:r>
            <a:r>
              <a:rPr lang="en-US" sz="11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Chirikjian</a:t>
            </a:r>
            <a:r>
              <a:rPr lang="en-US" sz="11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11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CLOSED-FORM LOWER BOUND ON THE ALLOWABLE MOTION FOR AN ELLIPSOIDAL BODY AND ENVIRONMENT. </a:t>
            </a:r>
            <a:r>
              <a:rPr lang="en-US" sz="11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ASME IDETC 2015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25E5A-F725-4A6F-8BE0-12EEABC9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56" y="2157611"/>
            <a:ext cx="4657493" cy="718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36A3D6-C59E-496D-8592-AEC3A903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482" y="2695826"/>
            <a:ext cx="6778982" cy="49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7CEF0-B63B-4F8D-BC19-A93719461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11" y="3035570"/>
            <a:ext cx="4367689" cy="463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9E8DBD-F164-4155-9A0C-3E44B7D7E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544" y="3354214"/>
            <a:ext cx="3872107" cy="608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D947C6-A81B-42CE-B47D-B10234E09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211" y="3900390"/>
            <a:ext cx="790925" cy="296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C84880-1062-4AD0-A3E3-53BD74C59B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0138"/>
          <a:stretch/>
        </p:blipFill>
        <p:spPr>
          <a:xfrm>
            <a:off x="1728310" y="3900390"/>
            <a:ext cx="5768875" cy="2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CCC11-4990-4F80-B27C-CD2371029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21" y="1825625"/>
            <a:ext cx="8612957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4371715-1117-4B22-ADCB-9049A5B7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Kinematics of containment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34A5B-5959-4194-BFB6-6ED8B0DEE76C}"/>
              </a:ext>
            </a:extLst>
          </p:cNvPr>
          <p:cNvSpPr/>
          <p:nvPr/>
        </p:nvSpPr>
        <p:spPr>
          <a:xfrm>
            <a:off x="176695" y="146183"/>
            <a:ext cx="116000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Q. Ma, GS. </a:t>
            </a:r>
            <a:r>
              <a:rPr lang="en-US" sz="11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Chirikjian</a:t>
            </a:r>
            <a:r>
              <a:rPr lang="en-US" sz="11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11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CLOSED-FORM LOWER BOUND ON THE ALLOWABLE MOTION FOR AN ELLIPSOIDAL BODY AND ENVIRONMENT. </a:t>
            </a:r>
            <a:r>
              <a:rPr lang="en-US" sz="11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ASME IDETC 2015</a:t>
            </a:r>
          </a:p>
        </p:txBody>
      </p:sp>
    </p:spTree>
    <p:extLst>
      <p:ext uri="{BB962C8B-B14F-4D97-AF65-F5344CB8AC3E}">
        <p14:creationId xmlns:p14="http://schemas.microsoft.com/office/powerpoint/2010/main" val="290779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EE6F-EE14-4A98-B919-822FA8FF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51" y="1825625"/>
            <a:ext cx="7027460" cy="4351338"/>
          </a:xfrm>
        </p:spPr>
        <p:txBody>
          <a:bodyPr/>
          <a:lstStyle/>
          <a:p>
            <a:r>
              <a:rPr lang="en-US" dirty="0"/>
              <a:t>Larger KC volume</a:t>
            </a:r>
          </a:p>
          <a:p>
            <a:pPr lvl="1"/>
            <a:r>
              <a:rPr lang="en-US" dirty="0"/>
              <a:t>Convex optimization to find extreme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/>
              <a:t>or </a:t>
            </a:r>
            <a:r>
              <a:rPr lang="en-US" dirty="0" err="1"/>
              <a:t>equivaltently</a:t>
            </a:r>
            <a:r>
              <a:rPr lang="en-US" dirty="0"/>
              <a:t>,</a:t>
            </a:r>
          </a:p>
          <a:p>
            <a:endParaRPr lang="en-US" dirty="0"/>
          </a:p>
          <a:p>
            <a:pPr lvl="1"/>
            <a:r>
              <a:rPr lang="en-US" dirty="0"/>
              <a:t>Other extreme points:</a:t>
            </a:r>
          </a:p>
          <a:p>
            <a:pPr lvl="2"/>
            <a:r>
              <a:rPr lang="en-US" dirty="0"/>
              <a:t>Fix one coordinate to be zero, compute extreme motion of the smaller ellipsoid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49C1A-D9B6-43D4-84B3-5D650AED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91" y="2600718"/>
            <a:ext cx="6083735" cy="8403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044548-844F-4503-BE72-CA2A714447FC}"/>
              </a:ext>
            </a:extLst>
          </p:cNvPr>
          <p:cNvGrpSpPr/>
          <p:nvPr/>
        </p:nvGrpSpPr>
        <p:grpSpPr>
          <a:xfrm>
            <a:off x="1298125" y="3812824"/>
            <a:ext cx="5198209" cy="403315"/>
            <a:chOff x="2005752" y="3584812"/>
            <a:chExt cx="5504246" cy="4931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B0290A-3B76-4B30-B507-2C44CAC9F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5752" y="3584812"/>
              <a:ext cx="5504246" cy="4532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38E622-E62C-47C2-949D-BD1623FFB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75" t="35585" r="13827" b="12223"/>
            <a:stretch/>
          </p:blipFill>
          <p:spPr>
            <a:xfrm>
              <a:off x="3568631" y="3922766"/>
              <a:ext cx="155227" cy="15522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BF81C7-DA6F-465E-BED1-DB96EFF00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75" t="35585" r="13827" b="12223"/>
            <a:stretch/>
          </p:blipFill>
          <p:spPr>
            <a:xfrm>
              <a:off x="2228876" y="3922766"/>
              <a:ext cx="155227" cy="155228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ED012937-D596-4DBB-BFD1-6A73C146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Kinematics of containment</a:t>
            </a: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70EC045-4087-4A21-BCD3-0236DAC53E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3"/>
          <a:stretch/>
        </p:blipFill>
        <p:spPr>
          <a:xfrm>
            <a:off x="6961806" y="2345801"/>
            <a:ext cx="4983626" cy="349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3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ED5D-FCDC-4387-B98D-BD5BECA5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 of containment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2F17F-3E97-4D80-9A2A-1AD304710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80" y="1960947"/>
            <a:ext cx="5762389" cy="43217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E9C2FA-3EF9-4275-997A-53BEA7C97844}"/>
              </a:ext>
            </a:extLst>
          </p:cNvPr>
          <p:cNvSpPr/>
          <p:nvPr/>
        </p:nvSpPr>
        <p:spPr>
          <a:xfrm>
            <a:off x="170566" y="1591615"/>
            <a:ext cx="2934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Point-in-polyhedron test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814AE2-7411-4D05-9DE3-75535EE2D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t="16053" r="4179" b="4212"/>
          <a:stretch/>
        </p:blipFill>
        <p:spPr>
          <a:xfrm>
            <a:off x="457294" y="2338316"/>
            <a:ext cx="5599381" cy="369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7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325C-C7DE-41A8-8270-ACC628E6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421"/>
            <a:ext cx="10515600" cy="982180"/>
          </a:xfrm>
        </p:spPr>
        <p:txBody>
          <a:bodyPr/>
          <a:lstStyle/>
          <a:p>
            <a:r>
              <a:rPr lang="en-US" dirty="0"/>
              <a:t>Highway Roadmap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850-26FA-4DC9-9387-D00F498B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29" y="1161774"/>
            <a:ext cx="11317357" cy="5512904"/>
          </a:xfrm>
        </p:spPr>
        <p:txBody>
          <a:bodyPr>
            <a:normAutofit/>
          </a:bodyPr>
          <a:lstStyle/>
          <a:p>
            <a:r>
              <a:rPr lang="en-US" dirty="0"/>
              <a:t>Separation of translations and rotations</a:t>
            </a:r>
          </a:p>
          <a:p>
            <a:pPr lvl="1"/>
            <a:r>
              <a:rPr lang="en-US" dirty="0"/>
              <a:t>Construct C-Layers (C-Slices)</a:t>
            </a:r>
          </a:p>
          <a:p>
            <a:r>
              <a:rPr lang="en-US" dirty="0"/>
              <a:t>Generation of C-Obstacles</a:t>
            </a:r>
          </a:p>
          <a:p>
            <a:pPr lvl="1"/>
            <a:r>
              <a:rPr lang="en-US" dirty="0"/>
              <a:t>Closed-form </a:t>
            </a:r>
            <a:r>
              <a:rPr lang="en-US" dirty="0" err="1"/>
              <a:t>Minkowski</a:t>
            </a:r>
            <a:r>
              <a:rPr lang="en-US" dirty="0"/>
              <a:t> sum/difference</a:t>
            </a:r>
          </a:p>
          <a:p>
            <a:r>
              <a:rPr lang="en-US" dirty="0"/>
              <a:t>Detection of collision-free space</a:t>
            </a:r>
          </a:p>
          <a:p>
            <a:pPr lvl="1"/>
            <a:r>
              <a:rPr lang="en-US" dirty="0"/>
              <a:t>“Raster-scan” process</a:t>
            </a:r>
          </a:p>
          <a:p>
            <a:r>
              <a:rPr lang="en-US" dirty="0"/>
              <a:t>Connections of collision-free vertices within one C-Layer</a:t>
            </a:r>
          </a:p>
          <a:p>
            <a:pPr lvl="1"/>
            <a:r>
              <a:rPr lang="en-US" dirty="0"/>
              <a:t>Expand the boundary of obstacles to form convex (trapezoidal) collision-free cells</a:t>
            </a:r>
          </a:p>
          <a:p>
            <a:r>
              <a:rPr lang="en-US" dirty="0"/>
              <a:t>Connections of vertices among different C-Layers</a:t>
            </a:r>
          </a:p>
          <a:p>
            <a:pPr lvl="1"/>
            <a:r>
              <a:rPr lang="en-US" dirty="0"/>
              <a:t>Concept of “Kinematics of Containment”</a:t>
            </a:r>
          </a:p>
          <a:p>
            <a:r>
              <a:rPr lang="en-US" dirty="0">
                <a:solidFill>
                  <a:srgbClr val="FF0000"/>
                </a:solidFill>
              </a:rPr>
              <a:t>Finding feasible path from start to goal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 search algorithms: Dijkstra, A*,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7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08DC-15DE-47B1-B413-2C09F58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273"/>
            <a:ext cx="10515600" cy="778979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83D80-6CCC-4F03-9C86-39CD62C9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53" y="958574"/>
            <a:ext cx="11167164" cy="5601252"/>
          </a:xfrm>
        </p:spPr>
        <p:txBody>
          <a:bodyPr>
            <a:normAutofit/>
          </a:bodyPr>
          <a:lstStyle/>
          <a:p>
            <a:r>
              <a:rPr lang="en-US" dirty="0"/>
              <a:t>Sample-based planners</a:t>
            </a:r>
          </a:p>
          <a:p>
            <a:pPr lvl="1"/>
            <a:r>
              <a:rPr lang="en-US" dirty="0"/>
              <a:t>PRM, RRT, and their variants</a:t>
            </a:r>
          </a:p>
          <a:p>
            <a:pPr lvl="1"/>
            <a:r>
              <a:rPr lang="en-US" dirty="0"/>
              <a:t>Efficient for high dimensional configuration space</a:t>
            </a:r>
          </a:p>
          <a:p>
            <a:pPr lvl="1"/>
            <a:r>
              <a:rPr lang="en-US" dirty="0"/>
              <a:t>Require “sample-check-keep/reject” processes; Always fail in “narrow passage” problems</a:t>
            </a:r>
          </a:p>
          <a:p>
            <a:r>
              <a:rPr lang="en-US" dirty="0"/>
              <a:t>Can we explicitly parameterize free space and sample from it to reduce</a:t>
            </a:r>
          </a:p>
          <a:p>
            <a:pPr lvl="1"/>
            <a:r>
              <a:rPr lang="en-US" dirty="0"/>
              <a:t>Number of collision-checking calculations</a:t>
            </a:r>
          </a:p>
          <a:p>
            <a:pPr lvl="1"/>
            <a:r>
              <a:rPr lang="en-US" dirty="0"/>
              <a:t>Number of samples that are discarded</a:t>
            </a:r>
          </a:p>
          <a:p>
            <a:pPr lvl="1"/>
            <a:r>
              <a:rPr lang="en-US" dirty="0"/>
              <a:t>Or even without any collision detection?</a:t>
            </a:r>
          </a:p>
          <a:p>
            <a:r>
              <a:rPr lang="en-US" dirty="0"/>
              <a:t>Deterministic planners using Poly-ellipsoids and </a:t>
            </a:r>
            <a:r>
              <a:rPr lang="en-US" dirty="0" err="1"/>
              <a:t>Superquadrics</a:t>
            </a:r>
            <a:r>
              <a:rPr lang="en-US" dirty="0"/>
              <a:t> to model the robots and environment</a:t>
            </a:r>
          </a:p>
          <a:p>
            <a:pPr lvl="1"/>
            <a:r>
              <a:rPr lang="en-US" dirty="0"/>
              <a:t>Simple math expressions for describing the shapes</a:t>
            </a:r>
          </a:p>
          <a:p>
            <a:pPr lvl="1"/>
            <a:r>
              <a:rPr lang="en-US" dirty="0"/>
              <a:t>Closed-form characterizations of </a:t>
            </a:r>
            <a:r>
              <a:rPr lang="en-US" dirty="0" err="1"/>
              <a:t>Minkowski</a:t>
            </a:r>
            <a:r>
              <a:rPr lang="en-US" dirty="0"/>
              <a:t> sums</a:t>
            </a:r>
          </a:p>
        </p:txBody>
      </p:sp>
    </p:spTree>
    <p:extLst>
      <p:ext uri="{BB962C8B-B14F-4D97-AF65-F5344CB8AC3E}">
        <p14:creationId xmlns:p14="http://schemas.microsoft.com/office/powerpoint/2010/main" val="2546257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6192-C3C9-4D98-AED6-A999CBE1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and valid 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2EBE68-DDE7-4A85-8D3F-9A2922D88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6" y="1338855"/>
            <a:ext cx="10752323" cy="5124154"/>
          </a:xfrm>
        </p:spPr>
      </p:pic>
    </p:spTree>
    <p:extLst>
      <p:ext uri="{BB962C8B-B14F-4D97-AF65-F5344CB8AC3E}">
        <p14:creationId xmlns:p14="http://schemas.microsoft.com/office/powerpoint/2010/main" val="2902911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619E-BFEA-4955-AB8A-376F02A1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2854-7710-4884-833A-BE60D1B9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with sample-based algorithms from popular motion planning library: OMPL </a:t>
            </a:r>
          </a:p>
          <a:p>
            <a:r>
              <a:rPr lang="en-US" dirty="0"/>
              <a:t>Hybrid method with sample-based planners</a:t>
            </a:r>
          </a:p>
          <a:p>
            <a:r>
              <a:rPr lang="en-US" dirty="0"/>
              <a:t>Extend to high dimensional C-Space</a:t>
            </a:r>
          </a:p>
        </p:txBody>
      </p:sp>
    </p:spTree>
    <p:extLst>
      <p:ext uri="{BB962C8B-B14F-4D97-AF65-F5344CB8AC3E}">
        <p14:creationId xmlns:p14="http://schemas.microsoft.com/office/powerpoint/2010/main" val="198131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325C-C7DE-41A8-8270-ACC628E6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421"/>
            <a:ext cx="10515600" cy="982180"/>
          </a:xfrm>
        </p:spPr>
        <p:txBody>
          <a:bodyPr/>
          <a:lstStyle/>
          <a:p>
            <a:r>
              <a:rPr lang="en-US" dirty="0"/>
              <a:t>Highway Roadmap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850-26FA-4DC9-9387-D00F498B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29" y="1161774"/>
            <a:ext cx="11317357" cy="5512904"/>
          </a:xfrm>
        </p:spPr>
        <p:txBody>
          <a:bodyPr>
            <a:normAutofit/>
          </a:bodyPr>
          <a:lstStyle/>
          <a:p>
            <a:r>
              <a:rPr lang="en-US" dirty="0"/>
              <a:t>Separation of translations and rotations</a:t>
            </a:r>
          </a:p>
          <a:p>
            <a:pPr lvl="1"/>
            <a:r>
              <a:rPr lang="en-US" dirty="0"/>
              <a:t>Construct C-Layers (C-Slices)</a:t>
            </a:r>
          </a:p>
          <a:p>
            <a:r>
              <a:rPr lang="en-US" dirty="0">
                <a:solidFill>
                  <a:srgbClr val="FF0000"/>
                </a:solidFill>
              </a:rPr>
              <a:t>Generation of C-Obstacles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Closed-form </a:t>
            </a:r>
            <a:r>
              <a:rPr lang="en-US" dirty="0" err="1">
                <a:solidFill>
                  <a:srgbClr val="FF0000"/>
                </a:solidFill>
              </a:rPr>
              <a:t>Minkowski</a:t>
            </a:r>
            <a:r>
              <a:rPr lang="en-US" dirty="0">
                <a:solidFill>
                  <a:srgbClr val="FF0000"/>
                </a:solidFill>
              </a:rPr>
              <a:t> sum/difference</a:t>
            </a:r>
          </a:p>
          <a:p>
            <a:r>
              <a:rPr lang="en-US" dirty="0"/>
              <a:t>Detection of collision-free space</a:t>
            </a:r>
          </a:p>
          <a:p>
            <a:pPr lvl="1"/>
            <a:r>
              <a:rPr lang="en-US" dirty="0"/>
              <a:t>“Raster-scan” process</a:t>
            </a:r>
          </a:p>
          <a:p>
            <a:r>
              <a:rPr lang="en-US" dirty="0"/>
              <a:t>Connections of collision-free vertices within one C-Layer</a:t>
            </a:r>
          </a:p>
          <a:p>
            <a:pPr lvl="1"/>
            <a:r>
              <a:rPr lang="en-US" dirty="0"/>
              <a:t>Expand the boundary of obstacles to form convex (trapezoidal) collision-free cells</a:t>
            </a:r>
          </a:p>
          <a:p>
            <a:r>
              <a:rPr lang="en-US" dirty="0"/>
              <a:t>Connections of vertices among different C-Layers</a:t>
            </a:r>
          </a:p>
          <a:p>
            <a:pPr lvl="1"/>
            <a:r>
              <a:rPr lang="en-US" dirty="0"/>
              <a:t>Concept of “Kinematics of Containment”</a:t>
            </a:r>
          </a:p>
          <a:p>
            <a:r>
              <a:rPr lang="en-US" dirty="0"/>
              <a:t>Finding feasible path from start to goal</a:t>
            </a:r>
          </a:p>
          <a:p>
            <a:pPr lvl="1"/>
            <a:r>
              <a:rPr lang="en-US" dirty="0"/>
              <a:t>Graph search algorithms: Dijkstra, A*,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9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60FF-6854-4058-A878-A08529B6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Sum/Difference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1B90-2C46-4255-82BC-FDAD3630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A8163-1429-4C90-A0B2-62B590EE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01" y="2307161"/>
            <a:ext cx="3844181" cy="39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F6FA41-4014-46C0-B979-E5567995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83" y="2239135"/>
            <a:ext cx="2347416" cy="681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C0FF14-2C9D-43E1-B08C-BA79C0CD4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17" y="2920620"/>
            <a:ext cx="4190476" cy="3428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FA9E1-D299-49F9-8B75-1C6A394AA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84" y="2895744"/>
            <a:ext cx="4190476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1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989D-10C7-4BA8-88CF-3460F4E1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Closed-form </a:t>
            </a:r>
            <a:r>
              <a:rPr lang="en-US" dirty="0" err="1"/>
              <a:t>Minkowski</a:t>
            </a:r>
            <a:r>
              <a:rPr lang="en-US" dirty="0"/>
              <a:t> Sum/Difference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55A7-0802-452F-81D0-5D182BC5A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56" y="1516042"/>
            <a:ext cx="10515600" cy="4351338"/>
          </a:xfrm>
        </p:spPr>
        <p:txBody>
          <a:bodyPr/>
          <a:lstStyle/>
          <a:p>
            <a:r>
              <a:rPr lang="en-US" dirty="0"/>
              <a:t>Ellipsoid-Ellipsoid:</a:t>
            </a:r>
          </a:p>
          <a:p>
            <a:pPr lvl="1"/>
            <a:r>
              <a:rPr lang="en-US" dirty="0"/>
              <a:t>Expressions:</a:t>
            </a:r>
          </a:p>
          <a:p>
            <a:pPr lvl="1"/>
            <a:r>
              <a:rPr lang="en-US" dirty="0"/>
              <a:t>Shrinking:</a:t>
            </a:r>
          </a:p>
          <a:p>
            <a:pPr lvl="1"/>
            <a:r>
              <a:rPr lang="en-US" dirty="0"/>
              <a:t>Offset surface:</a:t>
            </a:r>
          </a:p>
          <a:p>
            <a:pPr lvl="1"/>
            <a:r>
              <a:rPr lang="en-US" dirty="0"/>
              <a:t>Surface normal:  </a:t>
            </a:r>
          </a:p>
          <a:p>
            <a:pPr lvl="1"/>
            <a:r>
              <a:rPr lang="en-US" dirty="0"/>
              <a:t>Transform back: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1762F-88AA-447E-805B-EB4A8B4D2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5" t="9282" r="5842" b="14091"/>
          <a:stretch/>
        </p:blipFill>
        <p:spPr>
          <a:xfrm>
            <a:off x="3534769" y="1987762"/>
            <a:ext cx="3628023" cy="409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09010A-2FE8-4DF9-A134-773A12C19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47" t="28890" b="-1"/>
          <a:stretch/>
        </p:blipFill>
        <p:spPr>
          <a:xfrm>
            <a:off x="7519916" y="2046902"/>
            <a:ext cx="2602701" cy="350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54D127-4FA3-4D2B-8E4A-40B13CB565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57" b="18230"/>
          <a:stretch/>
        </p:blipFill>
        <p:spPr>
          <a:xfrm>
            <a:off x="3129103" y="2351702"/>
            <a:ext cx="2696125" cy="458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9D0D7F-77C7-4381-B6DF-32057C72AD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847" t="22908" r="13059" b="32787"/>
          <a:stretch/>
        </p:blipFill>
        <p:spPr>
          <a:xfrm>
            <a:off x="3643952" y="2809802"/>
            <a:ext cx="3025909" cy="3639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F2871E-DC4D-489E-8569-6F4F0BC57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468" y="3138598"/>
            <a:ext cx="2615159" cy="493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99FF12-962A-4CA6-A809-77EEF821E1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113" t="12321" r="6043" b="15594"/>
          <a:stretch/>
        </p:blipFill>
        <p:spPr>
          <a:xfrm>
            <a:off x="3842154" y="3078729"/>
            <a:ext cx="2084519" cy="612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02CB00-80A4-46C7-BA63-A3BED5495A3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28" t="15220" r="37726" b="-7250"/>
          <a:stretch/>
        </p:blipFill>
        <p:spPr>
          <a:xfrm>
            <a:off x="9024944" y="3173742"/>
            <a:ext cx="2112851" cy="4695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825309-61BD-49CF-9784-465B6522540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2920" b="21439"/>
          <a:stretch/>
        </p:blipFill>
        <p:spPr>
          <a:xfrm>
            <a:off x="3766782" y="3655226"/>
            <a:ext cx="4458068" cy="416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764B61-BF25-44D0-94A8-3B35B95F693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4197"/>
          <a:stretch/>
        </p:blipFill>
        <p:spPr>
          <a:xfrm>
            <a:off x="1062761" y="4236631"/>
            <a:ext cx="2998786" cy="23519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0DDF4A-EB00-499B-B913-984BFC62924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6618" b="32998"/>
          <a:stretch/>
        </p:blipFill>
        <p:spPr>
          <a:xfrm>
            <a:off x="4407346" y="4232553"/>
            <a:ext cx="3391420" cy="22573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4B97C8-75A7-4AFD-85C6-D2843BAB4B4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67087"/>
          <a:stretch/>
        </p:blipFill>
        <p:spPr>
          <a:xfrm>
            <a:off x="8224850" y="4286934"/>
            <a:ext cx="3122599" cy="22513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AE1CAE-A25C-4AC6-9F6E-7F46FC006002}"/>
              </a:ext>
            </a:extLst>
          </p:cNvPr>
          <p:cNvSpPr/>
          <p:nvPr/>
        </p:nvSpPr>
        <p:spPr>
          <a:xfrm>
            <a:off x="277692" y="180459"/>
            <a:ext cx="84334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131413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Y. Yan, G S. </a:t>
            </a:r>
            <a:r>
              <a:rPr lang="en-US" sz="1100" dirty="0" err="1">
                <a:solidFill>
                  <a:srgbClr val="131413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Chirikjian</a:t>
            </a:r>
            <a:r>
              <a:rPr lang="en-US" sz="1100" dirty="0">
                <a:solidFill>
                  <a:srgbClr val="131413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11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Closed-form characterization of the </a:t>
            </a:r>
            <a:r>
              <a:rPr lang="en-US" sz="1100" b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Minkowski</a:t>
            </a:r>
            <a:r>
              <a:rPr lang="en-US" sz="11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sum and difference of two ellipsoids. </a:t>
            </a:r>
            <a:r>
              <a:rPr lang="en-US" sz="11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Geom</a:t>
            </a:r>
            <a:r>
              <a:rPr lang="en-US" sz="11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1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Dedicata</a:t>
            </a:r>
            <a:r>
              <a:rPr lang="en-US" sz="11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(2015) 177:103–128</a:t>
            </a:r>
          </a:p>
        </p:txBody>
      </p:sp>
    </p:spTree>
    <p:extLst>
      <p:ext uri="{BB962C8B-B14F-4D97-AF65-F5344CB8AC3E}">
        <p14:creationId xmlns:p14="http://schemas.microsoft.com/office/powerpoint/2010/main" val="169890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4161-2B75-4FB7-999A-6F996ED3F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Ellipsoid-</a:t>
            </a:r>
            <a:r>
              <a:rPr lang="en-US" dirty="0" err="1"/>
              <a:t>Superquadrics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Superquadrics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2D: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3D: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E6F6E5-54B0-4851-8A2F-15E30E7C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Closed-form </a:t>
            </a:r>
            <a:r>
              <a:rPr lang="en-US" dirty="0" err="1"/>
              <a:t>Minkowski</a:t>
            </a:r>
            <a:r>
              <a:rPr lang="en-US" dirty="0"/>
              <a:t> Sum/Difference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F772A4-1B36-40D9-9CCC-7B000F35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24" y="2691204"/>
            <a:ext cx="2581051" cy="779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9E53AB-729D-4F23-9A09-B936B2028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16" y="2616971"/>
            <a:ext cx="4853008" cy="854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F40DC6-4B3C-4074-87FD-8CD4FCE5D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809" y="3821936"/>
            <a:ext cx="3610390" cy="8809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2640AE-68D7-4E61-9CD4-4DE9E24B9F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53" r="3253" b="23872"/>
          <a:stretch/>
        </p:blipFill>
        <p:spPr>
          <a:xfrm>
            <a:off x="6545475" y="3758059"/>
            <a:ext cx="4997301" cy="8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0E52AF-A064-4EB5-BA25-DCBC42835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" y="879226"/>
            <a:ext cx="2925603" cy="2393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097D2-B5D2-41C7-A25C-62C3EB69C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11" y="832112"/>
            <a:ext cx="2941437" cy="2406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CF6618-E2E8-494E-A6AE-2902A27B0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52" y="635768"/>
            <a:ext cx="3421390" cy="2799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E3545-2884-411D-B177-2DECBEBFA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97" y="941055"/>
            <a:ext cx="2850034" cy="2331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FBC16-1CA4-4D05-99C5-580F7E31D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000" y="3773250"/>
            <a:ext cx="2755510" cy="2254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FEAF4F-47CF-41AE-AF1E-BC9DF5A9C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4" y="3631431"/>
            <a:ext cx="3102179" cy="2538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924B0F-29A7-498C-BA79-CEDF994A8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65" y="3631431"/>
            <a:ext cx="2918128" cy="2387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C7B813-F756-419C-A192-798266EF9D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758" y="3610487"/>
            <a:ext cx="3127777" cy="25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3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325C-C7DE-41A8-8270-ACC628E6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421"/>
            <a:ext cx="10515600" cy="982180"/>
          </a:xfrm>
        </p:spPr>
        <p:txBody>
          <a:bodyPr/>
          <a:lstStyle/>
          <a:p>
            <a:r>
              <a:rPr lang="en-US" dirty="0"/>
              <a:t>Highway Roadmap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850-26FA-4DC9-9387-D00F498B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29" y="1161774"/>
            <a:ext cx="11317357" cy="5512904"/>
          </a:xfrm>
        </p:spPr>
        <p:txBody>
          <a:bodyPr>
            <a:normAutofit/>
          </a:bodyPr>
          <a:lstStyle/>
          <a:p>
            <a:r>
              <a:rPr lang="en-US" dirty="0"/>
              <a:t>Separation of translations and rotations</a:t>
            </a:r>
          </a:p>
          <a:p>
            <a:pPr lvl="1"/>
            <a:r>
              <a:rPr lang="en-US" dirty="0"/>
              <a:t>Construct C-Layers (C-Slices)</a:t>
            </a:r>
          </a:p>
          <a:p>
            <a:r>
              <a:rPr lang="en-US" dirty="0"/>
              <a:t>Generation of C-Obstacles</a:t>
            </a:r>
          </a:p>
          <a:p>
            <a:pPr lvl="1"/>
            <a:r>
              <a:rPr lang="en-US" dirty="0"/>
              <a:t>Closed-form </a:t>
            </a:r>
            <a:r>
              <a:rPr lang="en-US" dirty="0" err="1"/>
              <a:t>Minkowski</a:t>
            </a:r>
            <a:r>
              <a:rPr lang="en-US" dirty="0"/>
              <a:t> sum/difference</a:t>
            </a:r>
          </a:p>
          <a:p>
            <a:r>
              <a:rPr lang="en-US" dirty="0">
                <a:solidFill>
                  <a:srgbClr val="FF0000"/>
                </a:solidFill>
              </a:rPr>
              <a:t>Detection of collision-free space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“Raster-scan” process</a:t>
            </a:r>
          </a:p>
          <a:p>
            <a:r>
              <a:rPr lang="en-US" dirty="0"/>
              <a:t>Connections of collision-free vertices within one C-Layer</a:t>
            </a:r>
          </a:p>
          <a:p>
            <a:pPr lvl="1"/>
            <a:r>
              <a:rPr lang="en-US" dirty="0"/>
              <a:t>Expand the boundary of obstacles to form convex (trapezoidal) collision-free cells</a:t>
            </a:r>
          </a:p>
          <a:p>
            <a:r>
              <a:rPr lang="en-US" dirty="0"/>
              <a:t>Connections of vertices among different C-Layers</a:t>
            </a:r>
          </a:p>
          <a:p>
            <a:pPr lvl="1"/>
            <a:r>
              <a:rPr lang="en-US" dirty="0"/>
              <a:t>Concept of “Kinematics of Containment”</a:t>
            </a:r>
          </a:p>
          <a:p>
            <a:r>
              <a:rPr lang="en-US" dirty="0"/>
              <a:t>Finding feasible path from start to goal</a:t>
            </a:r>
          </a:p>
          <a:p>
            <a:pPr lvl="1"/>
            <a:r>
              <a:rPr lang="en-US" dirty="0"/>
              <a:t>Graph search algorithms: Dijkstra, A*,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5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713B-31BC-470B-9CE1-C260BAEE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 scan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E0898-F66E-4905-AAF6-400CEF14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collision-free line segments using set theory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2EF22-6A16-4303-8FE1-D9A3FB56D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1" t="4078" r="4225" b="5796"/>
          <a:stretch/>
        </p:blipFill>
        <p:spPr>
          <a:xfrm>
            <a:off x="1296537" y="2502090"/>
            <a:ext cx="2775046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7EAF3B-9696-4FE8-82C3-C441BAE2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162" y="2315627"/>
            <a:ext cx="5841242" cy="4339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A07BDF-92BE-48D1-B80F-F90224726C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092" b="10447"/>
          <a:stretch/>
        </p:blipFill>
        <p:spPr>
          <a:xfrm>
            <a:off x="9214751" y="1704843"/>
            <a:ext cx="2549976" cy="797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51FE3-0961-4AC7-BFB6-6D6DCACFD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384" y="5224962"/>
            <a:ext cx="2968593" cy="11969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1D7258-F40F-4F27-ABC1-65F09DBB562C}"/>
              </a:ext>
            </a:extLst>
          </p:cNvPr>
          <p:cNvSpPr/>
          <p:nvPr/>
        </p:nvSpPr>
        <p:spPr>
          <a:xfrm>
            <a:off x="94535" y="103515"/>
            <a:ext cx="105337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Y. Yan, Q. Ma, and G S. </a:t>
            </a:r>
            <a:r>
              <a:rPr lang="en-US" sz="11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Chirikjian</a:t>
            </a:r>
            <a:r>
              <a:rPr lang="en-US" sz="11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1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Path Planning Based on Closed-Form Characterization of Collision-Free Configuration-Spaces for Ellipsoidal Bodies, Obstacles, and Environments</a:t>
            </a:r>
            <a:r>
              <a:rPr lang="en-US" sz="11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1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RSS 2016</a:t>
            </a:r>
          </a:p>
        </p:txBody>
      </p:sp>
    </p:spTree>
    <p:extLst>
      <p:ext uri="{BB962C8B-B14F-4D97-AF65-F5344CB8AC3E}">
        <p14:creationId xmlns:p14="http://schemas.microsoft.com/office/powerpoint/2010/main" val="424463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778</Words>
  <Application>Microsoft Office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Adobe Devanagari</vt:lpstr>
      <vt:lpstr>Arial</vt:lpstr>
      <vt:lpstr>Calibri</vt:lpstr>
      <vt:lpstr>Calibri Light</vt:lpstr>
      <vt:lpstr>Office Theme</vt:lpstr>
      <vt:lpstr>Ellipsoid Motion Planning: “Highway Roadmap” planner</vt:lpstr>
      <vt:lpstr>Motivations</vt:lpstr>
      <vt:lpstr>Highway Roadmap planner</vt:lpstr>
      <vt:lpstr>Minkowski Sum/Difference</vt:lpstr>
      <vt:lpstr>Closed-form Minkowski Sum/Difference</vt:lpstr>
      <vt:lpstr>Closed-form Minkowski Sum/Difference</vt:lpstr>
      <vt:lpstr>PowerPoint Presentation</vt:lpstr>
      <vt:lpstr>Highway Roadmap planner</vt:lpstr>
      <vt:lpstr>Raster scan process</vt:lpstr>
      <vt:lpstr>Highway Roadmap planner</vt:lpstr>
      <vt:lpstr>Connect vertices within one C-Layer</vt:lpstr>
      <vt:lpstr>Connect vertices within one C-Layer</vt:lpstr>
      <vt:lpstr>Highway Roadmap planner</vt:lpstr>
      <vt:lpstr>Kinematics of containment</vt:lpstr>
      <vt:lpstr>Kinematics of containment</vt:lpstr>
      <vt:lpstr>Kinematics of containment</vt:lpstr>
      <vt:lpstr>Kinematics of containment</vt:lpstr>
      <vt:lpstr>Kinematics of containment</vt:lpstr>
      <vt:lpstr>Highway Roadmap planner</vt:lpstr>
      <vt:lpstr>Roadmap and valid path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Ellipsoid Motion Planning</dc:title>
  <dc:creator>Sipu Ruan</dc:creator>
  <cp:lastModifiedBy>Sipu Ruan</cp:lastModifiedBy>
  <cp:revision>194</cp:revision>
  <dcterms:created xsi:type="dcterms:W3CDTF">2017-08-27T13:47:36Z</dcterms:created>
  <dcterms:modified xsi:type="dcterms:W3CDTF">2017-09-01T01:55:55Z</dcterms:modified>
</cp:coreProperties>
</file>