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66800"/>
            <a:ext cx="7406640" cy="2209800"/>
          </a:xfrm>
        </p:spPr>
        <p:txBody>
          <a:bodyPr/>
          <a:lstStyle/>
          <a:p>
            <a:pPr algn="ctr"/>
            <a:r>
              <a:rPr lang="en-US" dirty="0" smtClean="0"/>
              <a:t>ACOPERIRI CONVEXE </a:t>
            </a:r>
            <a:r>
              <a:rPr lang="ro-RO" dirty="0" smtClean="0"/>
              <a:t>Î</a:t>
            </a:r>
            <a:r>
              <a:rPr lang="en-US" dirty="0" smtClean="0"/>
              <a:t>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06640" cy="1752600"/>
          </a:xfrm>
        </p:spPr>
        <p:txBody>
          <a:bodyPr/>
          <a:lstStyle/>
          <a:p>
            <a:pPr algn="r"/>
            <a:r>
              <a:rPr lang="en-US" dirty="0" err="1" smtClean="0"/>
              <a:t>Realizat</a:t>
            </a:r>
            <a:r>
              <a:rPr lang="en-US" dirty="0" smtClean="0"/>
              <a:t> de:		</a:t>
            </a:r>
          </a:p>
          <a:p>
            <a:pPr algn="r"/>
            <a:r>
              <a:rPr lang="en-US" dirty="0" err="1" smtClean="0"/>
              <a:t>Chirodea</a:t>
            </a:r>
            <a:r>
              <a:rPr lang="en-US" dirty="0" smtClean="0"/>
              <a:t> </a:t>
            </a:r>
            <a:r>
              <a:rPr lang="en-US" dirty="0" err="1" smtClean="0"/>
              <a:t>Moise</a:t>
            </a:r>
            <a:r>
              <a:rPr lang="en-US" dirty="0" smtClean="0"/>
              <a:t> Marius</a:t>
            </a:r>
            <a:br>
              <a:rPr lang="en-US" dirty="0" smtClean="0"/>
            </a:br>
            <a:r>
              <a:rPr lang="en-US" dirty="0" err="1" smtClean="0"/>
              <a:t>Cociuba</a:t>
            </a:r>
            <a:r>
              <a:rPr lang="en-US" dirty="0" smtClean="0"/>
              <a:t> Andrei </a:t>
            </a:r>
            <a:r>
              <a:rPr lang="en-US" dirty="0" err="1" smtClean="0"/>
              <a:t>Nicusor</a:t>
            </a:r>
            <a:r>
              <a:rPr lang="en-US" dirty="0" smtClean="0"/>
              <a:t> Florin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4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420888"/>
            <a:ext cx="7498080" cy="2133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Jarvis</a:t>
            </a:r>
          </a:p>
          <a:p>
            <a:pPr>
              <a:buFont typeface="Wingdings 2" pitchFamily="18" charset="2"/>
              <a:buChar char=""/>
            </a:pP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Graham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ro-RO" dirty="0" smtClean="0"/>
              <a:t>Algoritmul lui Graham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357290" y="1071546"/>
            <a:ext cx="7576398" cy="5429288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Se găsește punctul P</a:t>
            </a:r>
            <a:r>
              <a:rPr lang="ro-RO" baseline="-25000" dirty="0" smtClean="0"/>
              <a:t>0</a:t>
            </a:r>
            <a:r>
              <a:rPr lang="ro-RO" dirty="0" smtClean="0"/>
              <a:t> cu cea mai mică coordonată y.</a:t>
            </a:r>
          </a:p>
          <a:p>
            <a:r>
              <a:rPr lang="ro-RO" dirty="0" smtClean="0"/>
              <a:t>Se calculează unghiul trigonometric a</a:t>
            </a:r>
            <a:r>
              <a:rPr lang="ro-RO" baseline="-25000" dirty="0" smtClean="0"/>
              <a:t>i</a:t>
            </a:r>
            <a:r>
              <a:rPr lang="ro-RO" dirty="0" smtClean="0"/>
              <a:t> de la punctul P</a:t>
            </a:r>
            <a:r>
              <a:rPr lang="ro-RO" baseline="-25000" dirty="0" smtClean="0"/>
              <a:t>0 </a:t>
            </a:r>
            <a:r>
              <a:rPr lang="ro-RO" dirty="0" smtClean="0"/>
              <a:t>la punctul P</a:t>
            </a:r>
            <a:r>
              <a:rPr lang="ro-RO" baseline="-25000" dirty="0" smtClean="0"/>
              <a:t>i </a:t>
            </a:r>
            <a:r>
              <a:rPr lang="ro-RO" dirty="0" smtClean="0"/>
              <a:t>față de orizontală.</a:t>
            </a:r>
          </a:p>
          <a:p>
            <a:r>
              <a:rPr lang="ro-RO" dirty="0" smtClean="0"/>
              <a:t>Se sortează punctele după unghiul</a:t>
            </a:r>
            <a:r>
              <a:rPr lang="en-US" dirty="0" smtClean="0"/>
              <a:t> </a:t>
            </a:r>
            <a:r>
              <a:rPr lang="ro-RO" dirty="0" smtClean="0"/>
              <a:t>a</a:t>
            </a:r>
            <a:r>
              <a:rPr lang="ro-RO" baseline="-25000" dirty="0" smtClean="0"/>
              <a:t>i</a:t>
            </a:r>
            <a:r>
              <a:rPr lang="ro-RO" i="1" baseline="-25000" dirty="0" smtClean="0"/>
              <a:t> </a:t>
            </a:r>
            <a:r>
              <a:rPr lang="en-US" i="1" baseline="-25000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distan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err="1" smtClean="0"/>
              <a:t>fa</a:t>
            </a:r>
            <a:r>
              <a:rPr lang="ro-RO" dirty="0" err="1" smtClean="0"/>
              <a:t>ță</a:t>
            </a:r>
            <a:r>
              <a:rPr lang="en-US" dirty="0" smtClean="0"/>
              <a:t> de </a:t>
            </a:r>
            <a:r>
              <a:rPr lang="ro-RO" dirty="0" smtClean="0"/>
              <a:t>P</a:t>
            </a:r>
            <a:r>
              <a:rPr lang="ro-RO" baseline="-25000" dirty="0" smtClean="0"/>
              <a:t>0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caz</a:t>
            </a:r>
            <a:r>
              <a:rPr lang="en-US" dirty="0" smtClean="0"/>
              <a:t> de </a:t>
            </a:r>
            <a:r>
              <a:rPr lang="en-US" dirty="0" err="1" smtClean="0"/>
              <a:t>egalitate</a:t>
            </a:r>
            <a:r>
              <a:rPr lang="ro-RO" dirty="0" smtClean="0"/>
              <a:t>.</a:t>
            </a:r>
          </a:p>
          <a:p>
            <a:r>
              <a:rPr lang="ro-RO" dirty="0" smtClean="0"/>
              <a:t> Se construiește înfășurătoarea prin verificarea </a:t>
            </a:r>
            <a:r>
              <a:rPr lang="en-US" dirty="0" err="1" smtClean="0"/>
              <a:t>tripletelor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ro-RO" dirty="0" smtClean="0"/>
              <a:t> în ordinea sortată și prin adăugarea celor ce reprezintă “viraje la </a:t>
            </a:r>
            <a:r>
              <a:rPr lang="en-US" dirty="0" err="1" smtClean="0"/>
              <a:t>st</a:t>
            </a:r>
            <a:r>
              <a:rPr lang="ro-RO" dirty="0" smtClean="0"/>
              <a:t>â</a:t>
            </a:r>
            <a:r>
              <a:rPr lang="en-US" dirty="0" err="1" smtClean="0"/>
              <a:t>nga</a:t>
            </a:r>
            <a:r>
              <a:rPr lang="ro-RO" dirty="0" smtClean="0"/>
              <a:t>” (se elimină “virajele la </a:t>
            </a:r>
            <a:r>
              <a:rPr lang="en-US" dirty="0" err="1" smtClean="0"/>
              <a:t>dreapta</a:t>
            </a:r>
            <a:r>
              <a:rPr lang="ro-RO" dirty="0" smtClean="0"/>
              <a:t>”).</a:t>
            </a:r>
            <a:endParaRPr lang="en-US" dirty="0" smtClean="0"/>
          </a:p>
          <a:p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7/71/GrahamScanDem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661" y="2331661"/>
            <a:ext cx="4104456" cy="4211841"/>
          </a:xfrm>
          <a:prstGeom prst="rect">
            <a:avLst/>
          </a:prstGeom>
          <a:noFill/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lui Graham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43797" t="34201" r="26725" b="13681"/>
          <a:stretch>
            <a:fillRect/>
          </a:stretch>
        </p:blipFill>
        <p:spPr>
          <a:xfrm>
            <a:off x="5329888" y="1628800"/>
            <a:ext cx="3672408" cy="34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lui Graham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5410200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folose</a:t>
            </a:r>
            <a:r>
              <a:rPr lang="ro-RO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o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punctelor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. </a:t>
            </a:r>
            <a:endParaRPr lang="ro-RO" dirty="0" smtClean="0"/>
          </a:p>
          <a:p>
            <a:r>
              <a:rPr lang="ro-RO" dirty="0" smtClean="0"/>
              <a:t>Fie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= 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en-US" dirty="0" smtClean="0"/>
              <a:t> </a:t>
            </a:r>
            <a:r>
              <a:rPr lang="en-US" dirty="0" err="1" smtClean="0"/>
              <a:t>scoase</a:t>
            </a:r>
            <a:r>
              <a:rPr lang="en-US" dirty="0" smtClean="0"/>
              <a:t> din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la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ro-RO" i="1" dirty="0" smtClean="0"/>
              <a:t> și </a:t>
            </a:r>
          </a:p>
          <a:p>
            <a:endParaRPr lang="ro-RO" dirty="0" smtClean="0"/>
          </a:p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punct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ad</a:t>
            </a:r>
            <a:r>
              <a:rPr lang="ro-RO" dirty="0" smtClean="0"/>
              <a:t>ă</a:t>
            </a:r>
            <a:r>
              <a:rPr lang="en-US" dirty="0" err="1" smtClean="0"/>
              <a:t>ugat</a:t>
            </a:r>
            <a:r>
              <a:rPr lang="en-US" dirty="0" smtClean="0"/>
              <a:t> la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singur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ro-RO" dirty="0" smtClean="0"/>
              <a:t>ă, iar o</a:t>
            </a:r>
            <a:r>
              <a:rPr lang="en-US" dirty="0" err="1" smtClean="0"/>
              <a:t>dat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un </a:t>
            </a:r>
            <a:r>
              <a:rPr lang="en-US" dirty="0" err="1" smtClean="0"/>
              <a:t>punct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scos</a:t>
            </a:r>
            <a:r>
              <a:rPr lang="en-US" dirty="0" smtClean="0"/>
              <a:t> din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ad</a:t>
            </a:r>
            <a:r>
              <a:rPr lang="ro-RO" dirty="0" smtClean="0"/>
              <a:t>ă</a:t>
            </a:r>
            <a:r>
              <a:rPr lang="en-US" dirty="0" err="1" smtClean="0"/>
              <a:t>ugat</a:t>
            </a:r>
            <a:r>
              <a:rPr lang="en-US" dirty="0" smtClean="0"/>
              <a:t> </a:t>
            </a:r>
            <a:r>
              <a:rPr lang="ro-RO" dirty="0" smtClean="0"/>
              <a:t>din nou.</a:t>
            </a:r>
            <a:endParaRPr lang="en-US" dirty="0" smtClean="0"/>
          </a:p>
          <a:p>
            <a:r>
              <a:rPr lang="ro-RO" dirty="0" smtClean="0"/>
              <a:t>Deci,             , </a:t>
            </a:r>
            <a:r>
              <a:rPr lang="ro-RO" u="sng" dirty="0" smtClean="0"/>
              <a:t>complexitatea</a:t>
            </a:r>
            <a:r>
              <a:rPr lang="ro-RO" dirty="0" smtClean="0"/>
              <a:t> este </a:t>
            </a:r>
            <a:r>
              <a:rPr lang="ro-RO" i="1" dirty="0" smtClean="0"/>
              <a:t>O</a:t>
            </a:r>
            <a:r>
              <a:rPr lang="ro-RO" dirty="0" smtClean="0"/>
              <a:t>(</a:t>
            </a:r>
            <a:r>
              <a:rPr lang="ro-RO" i="1" dirty="0" smtClean="0"/>
              <a:t>n </a:t>
            </a:r>
            <a:r>
              <a:rPr lang="ro-RO" dirty="0" smtClean="0"/>
              <a:t>log </a:t>
            </a:r>
            <a:r>
              <a:rPr lang="ro-RO" i="1" dirty="0" smtClean="0"/>
              <a:t>n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</a:p>
        </p:txBody>
      </p:sp>
      <p:pic>
        <p:nvPicPr>
          <p:cNvPr id="4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000372"/>
            <a:ext cx="3537535" cy="785818"/>
          </a:xfrm>
          <a:prstGeom prst="rect">
            <a:avLst/>
          </a:prstGeom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00298" y="5500702"/>
          <a:ext cx="12858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609480" imgH="431640" progId="">
                  <p:embed/>
                </p:oleObj>
              </mc:Choice>
              <mc:Fallback>
                <p:oleObj name="Equation" r:id="rId4" imgW="60948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500702"/>
                        <a:ext cx="12858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lui </a:t>
            </a:r>
            <a:r>
              <a:rPr lang="en-US" dirty="0" smtClean="0"/>
              <a:t>Jarvis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Jarvis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cunoscut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smtClean="0"/>
              <a:t>i sub </a:t>
            </a:r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mpachet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r>
              <a:rPr lang="en-US" dirty="0" smtClean="0"/>
              <a:t> </a:t>
            </a:r>
            <a:r>
              <a:rPr lang="en-US" dirty="0" err="1" smtClean="0"/>
              <a:t>cadoului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determinarea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nvelitorii</a:t>
            </a:r>
            <a:r>
              <a:rPr lang="en-US" dirty="0" smtClean="0"/>
              <a:t> </a:t>
            </a:r>
            <a:r>
              <a:rPr lang="en-US" dirty="0" err="1" smtClean="0"/>
              <a:t>convexe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ro-RO" dirty="0" smtClean="0"/>
              <a:t>ț</a:t>
            </a:r>
            <a:r>
              <a:rPr lang="en-US" dirty="0" err="1" smtClean="0"/>
              <a:t>imi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en-US" dirty="0" smtClean="0"/>
              <a:t> date.</a:t>
            </a:r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bidimensional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 smtClean="0"/>
              <a:t>cunoscut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sub </a:t>
            </a:r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marșul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Jarvis.</a:t>
            </a:r>
          </a:p>
          <a:p>
            <a:r>
              <a:rPr lang="en-US" dirty="0" smtClean="0"/>
              <a:t>Are o </a:t>
            </a:r>
            <a:r>
              <a:rPr lang="en-US" dirty="0" err="1" smtClean="0"/>
              <a:t>complexitate</a:t>
            </a:r>
            <a:r>
              <a:rPr lang="en-US" dirty="0" smtClean="0"/>
              <a:t> de O(</a:t>
            </a:r>
            <a:r>
              <a:rPr lang="en-US" dirty="0" err="1" smtClean="0"/>
              <a:t>nh</a:t>
            </a:r>
            <a:r>
              <a:rPr lang="en-US" dirty="0" smtClean="0"/>
              <a:t>) </a:t>
            </a:r>
            <a:r>
              <a:rPr lang="en-US" dirty="0" err="1" smtClean="0"/>
              <a:t>timp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h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en-US" dirty="0" smtClean="0"/>
              <a:t> al 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nvelitorii</a:t>
            </a:r>
            <a:r>
              <a:rPr lang="en-US" dirty="0"/>
              <a:t> </a:t>
            </a:r>
            <a:r>
              <a:rPr lang="en-US" dirty="0" err="1" smtClean="0"/>
              <a:t>convexe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8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ift Wrap Algorithm (Jarvis March Algorithm) to find Convex H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01" y="3048000"/>
            <a:ext cx="69246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lui </a:t>
            </a:r>
            <a:r>
              <a:rPr lang="en-US" dirty="0" smtClean="0"/>
              <a:t>Jarvis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7664" y="1340768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Se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roteste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dreapta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P0P1,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acelasi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sens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pana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atinge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al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treilea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punct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P2. P2 se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aﬂa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pe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frontiera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lui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CH(S</a:t>
            </a:r>
            <a:r>
              <a:rPr 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Se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roteste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dreapta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P1P2,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acelasi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sens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pana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atinge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al . .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In ﬁnal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punctele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atinse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formeaza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frontiera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lui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CH(S), care e un </a:t>
            </a: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poligon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convex.</a:t>
            </a: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7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lui </a:t>
            </a:r>
            <a:r>
              <a:rPr lang="en-US" dirty="0"/>
              <a:t>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7920880" cy="5328592"/>
          </a:xfrm>
        </p:spPr>
        <p:txBody>
          <a:bodyPr>
            <a:normAutofit/>
          </a:bodyPr>
          <a:lstStyle/>
          <a:p>
            <a:r>
              <a:rPr lang="vi-VN" sz="2400" dirty="0"/>
              <a:t>Algoritmul de împachetare a cadourilor începe cu i = 0 și un punct p 0 despre care se știe că se află pe corpul convex, de exemplu, punctul cel mai la stânga și selectează punctul p i + 1 astfel încât toate punctele să fie în dreapta liniei p i p i + 1 </a:t>
            </a:r>
            <a:r>
              <a:rPr lang="vi-VN" sz="2400" dirty="0" smtClean="0"/>
              <a:t>.</a:t>
            </a:r>
            <a:endParaRPr lang="en-US" sz="2400" dirty="0" smtClean="0">
              <a:latin typeface="Gill Sans MT" pitchFamily="34" charset="0"/>
            </a:endParaRPr>
          </a:p>
          <a:p>
            <a:pPr marL="82296" indent="0">
              <a:buNone/>
            </a:pPr>
            <a:r>
              <a:rPr lang="vi-VN" sz="2400" dirty="0" smtClean="0"/>
              <a:t> </a:t>
            </a:r>
            <a:endParaRPr lang="en-US" sz="2400" dirty="0" smtClean="0">
              <a:latin typeface="Gill Sans MT" pitchFamily="34" charset="0"/>
            </a:endParaRPr>
          </a:p>
          <a:p>
            <a:r>
              <a:rPr lang="vi-VN" sz="2400" dirty="0"/>
              <a:t>Acest punct poate fi găsit în timpul O ( n ) comparând unghiurile polare ale tuturor punctelor în raport cu punctul p i luat pentru centrul coordonatelor polare 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vi-VN" sz="2400" dirty="0" smtClean="0"/>
              <a:t>Repetăm i = i + 1, (incrementând i) până când se ajunge la ph =p0, învelitoarea convexă fiind determinată în h pași.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00100" y="2357430"/>
            <a:ext cx="8143900" cy="1143000"/>
          </a:xfrm>
        </p:spPr>
        <p:txBody>
          <a:bodyPr>
            <a:noAutofit/>
          </a:bodyPr>
          <a:lstStyle/>
          <a:p>
            <a:pPr algn="ctr"/>
            <a:r>
              <a:rPr lang="ro-RO" sz="6000" dirty="0" smtClean="0"/>
              <a:t>Vă mulțumim pentru atenție!</a:t>
            </a:r>
            <a:endParaRPr lang="ro-RO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852</TotalTime>
  <Words>434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Solstice</vt:lpstr>
      <vt:lpstr>Equation</vt:lpstr>
      <vt:lpstr>ACOPERIRI CONVEXE ÎN PLAN</vt:lpstr>
      <vt:lpstr>CUPRINS</vt:lpstr>
      <vt:lpstr>Algoritmul lui Graham</vt:lpstr>
      <vt:lpstr>Algoritmul lui Graham</vt:lpstr>
      <vt:lpstr>Algoritmul lui Graham</vt:lpstr>
      <vt:lpstr>Algoritmul lui Jarvis</vt:lpstr>
      <vt:lpstr>Algoritmul lui Jarvis</vt:lpstr>
      <vt:lpstr>Algoritmul lui Jarvis</vt:lpstr>
      <vt:lpstr>Vă mulțumim pentru atenție!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ACOPERIRI CONVEXE IN PLAN</dc:title>
  <dc:creator>Naomi</dc:creator>
  <cp:lastModifiedBy>Chirodea-PC</cp:lastModifiedBy>
  <cp:revision>92</cp:revision>
  <dcterms:created xsi:type="dcterms:W3CDTF">2006-08-16T00:00:00Z</dcterms:created>
  <dcterms:modified xsi:type="dcterms:W3CDTF">2021-03-27T16:37:18Z</dcterms:modified>
</cp:coreProperties>
</file>