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0" r:id="rId7"/>
    <p:sldId id="263" r:id="rId8"/>
    <p:sldId id="264" r:id="rId9"/>
    <p:sldId id="270"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3/23/2021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66800"/>
            <a:ext cx="7406640" cy="2209800"/>
          </a:xfrm>
        </p:spPr>
        <p:txBody>
          <a:bodyPr/>
          <a:lstStyle/>
          <a:p>
            <a:pPr algn="ctr"/>
            <a:r>
              <a:rPr lang="en-US" dirty="0" smtClean="0"/>
              <a:t>ACOPERIRI CONVEXE </a:t>
            </a:r>
            <a:r>
              <a:rPr lang="ro-RO" dirty="0" smtClean="0"/>
              <a:t>Î</a:t>
            </a:r>
            <a:r>
              <a:rPr lang="en-US" dirty="0" smtClean="0"/>
              <a:t>N PLAN</a:t>
            </a:r>
            <a:endParaRPr lang="en-US" dirty="0"/>
          </a:p>
        </p:txBody>
      </p:sp>
      <p:sp>
        <p:nvSpPr>
          <p:cNvPr id="3" name="Subtitle 2"/>
          <p:cNvSpPr>
            <a:spLocks noGrp="1"/>
          </p:cNvSpPr>
          <p:nvPr>
            <p:ph type="subTitle" idx="1"/>
          </p:nvPr>
        </p:nvSpPr>
        <p:spPr>
          <a:xfrm>
            <a:off x="1447800" y="4876800"/>
            <a:ext cx="7406640" cy="1752600"/>
          </a:xfrm>
        </p:spPr>
        <p:txBody>
          <a:bodyPr/>
          <a:lstStyle/>
          <a:p>
            <a:pPr algn="r"/>
            <a:r>
              <a:rPr lang="en-US" dirty="0" err="1" smtClean="0"/>
              <a:t>Realizat</a:t>
            </a:r>
            <a:r>
              <a:rPr lang="en-US" dirty="0" smtClean="0"/>
              <a:t> </a:t>
            </a:r>
            <a:r>
              <a:rPr lang="en-US" dirty="0" smtClean="0"/>
              <a:t>de:</a:t>
            </a:r>
            <a:r>
              <a:rPr lang="en-US" dirty="0"/>
              <a:t>	</a:t>
            </a:r>
            <a:r>
              <a:rPr lang="en-US" dirty="0" smtClean="0"/>
              <a:t>	</a:t>
            </a:r>
            <a:r>
              <a:rPr lang="en-US" dirty="0" smtClean="0"/>
              <a:t/>
            </a:r>
            <a:br>
              <a:rPr lang="en-US" dirty="0" smtClean="0"/>
            </a:br>
            <a:r>
              <a:rPr lang="en-US" dirty="0" err="1" smtClean="0"/>
              <a:t>Chirodea</a:t>
            </a:r>
            <a:r>
              <a:rPr lang="en-US" dirty="0" smtClean="0"/>
              <a:t> </a:t>
            </a:r>
            <a:r>
              <a:rPr lang="en-US" dirty="0" err="1" smtClean="0"/>
              <a:t>Moise</a:t>
            </a:r>
            <a:r>
              <a:rPr lang="en-US" dirty="0" smtClean="0"/>
              <a:t> Marius</a:t>
            </a:r>
            <a:endParaRPr lang="en-US" dirty="0" smtClean="0"/>
          </a:p>
          <a:p>
            <a:pPr algn="r"/>
            <a:r>
              <a:rPr lang="en-US" dirty="0"/>
              <a:t>	</a:t>
            </a:r>
            <a:r>
              <a:rPr lang="en-US" dirty="0" smtClean="0"/>
              <a:t>	</a:t>
            </a:r>
            <a:r>
              <a:rPr lang="en-US" dirty="0" err="1" smtClean="0"/>
              <a:t>Cociuba</a:t>
            </a:r>
            <a:r>
              <a:rPr lang="en-US" dirty="0" smtClean="0"/>
              <a:t> Andrei </a:t>
            </a:r>
            <a:r>
              <a:rPr lang="en-US" dirty="0" err="1" smtClean="0"/>
              <a:t>Nicusor</a:t>
            </a:r>
            <a:r>
              <a:rPr lang="en-US" dirty="0" smtClean="0"/>
              <a:t> Florin</a:t>
            </a:r>
            <a:endParaRPr lang="en-US" dirty="0"/>
          </a:p>
        </p:txBody>
      </p:sp>
    </p:spTree>
    <p:extLst>
      <p:ext uri="{BB962C8B-B14F-4D97-AF65-F5344CB8AC3E}">
        <p14:creationId xmlns:p14="http://schemas.microsoft.com/office/powerpoint/2010/main" val="2247574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horizontal)">
                                      <p:cBhvr>
                                        <p:cTn id="14" dur="500"/>
                                        <p:tgtEl>
                                          <p:spTgt spid="3">
                                            <p:txEl>
                                              <p:pRg st="0" end="0"/>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30" y="2564904"/>
            <a:ext cx="7570660" cy="347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116632"/>
            <a:ext cx="7992888"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000100" y="2357430"/>
            <a:ext cx="8143900" cy="1143000"/>
          </a:xfrm>
        </p:spPr>
        <p:txBody>
          <a:bodyPr>
            <a:noAutofit/>
          </a:bodyPr>
          <a:lstStyle/>
          <a:p>
            <a:pPr algn="ctr"/>
            <a:r>
              <a:rPr lang="ro-RO" sz="6000" dirty="0" smtClean="0"/>
              <a:t>Vă mulțumim pentru atenție!</a:t>
            </a:r>
            <a:endParaRPr lang="ro-RO"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CUPRINS</a:t>
            </a:r>
            <a:endParaRPr lang="en-US" dirty="0"/>
          </a:p>
        </p:txBody>
      </p:sp>
      <p:sp>
        <p:nvSpPr>
          <p:cNvPr id="3" name="Content Placeholder 2"/>
          <p:cNvSpPr>
            <a:spLocks noGrp="1"/>
          </p:cNvSpPr>
          <p:nvPr>
            <p:ph idx="1"/>
          </p:nvPr>
        </p:nvSpPr>
        <p:spPr>
          <a:xfrm>
            <a:off x="1295400" y="1905000"/>
            <a:ext cx="7498080" cy="2133600"/>
          </a:xfrm>
        </p:spPr>
        <p:txBody>
          <a:bodyPr>
            <a:normAutofit fontScale="77500" lnSpcReduction="20000"/>
          </a:bodyPr>
          <a:lstStyle/>
          <a:p>
            <a:r>
              <a:rPr lang="en-US" dirty="0" smtClean="0"/>
              <a:t>No</a:t>
            </a:r>
            <a:r>
              <a:rPr lang="ro-RO" dirty="0" smtClean="0"/>
              <a:t>ț</a:t>
            </a:r>
            <a:r>
              <a:rPr lang="en-US" dirty="0" err="1" smtClean="0"/>
              <a:t>iuni</a:t>
            </a:r>
            <a:r>
              <a:rPr lang="en-US" dirty="0" smtClean="0"/>
              <a:t> </a:t>
            </a:r>
            <a:r>
              <a:rPr lang="en-US" dirty="0"/>
              <a:t>i</a:t>
            </a:r>
            <a:r>
              <a:rPr lang="en-US" dirty="0" smtClean="0"/>
              <a:t>ntroductive</a:t>
            </a:r>
          </a:p>
          <a:p>
            <a:r>
              <a:rPr lang="en-US" dirty="0" smtClean="0"/>
              <a:t>Algoritmul naiv</a:t>
            </a:r>
          </a:p>
          <a:p>
            <a:pPr lvl="0"/>
            <a:r>
              <a:rPr lang="en-US" dirty="0" err="1" smtClean="0"/>
              <a:t>Algoritmul</a:t>
            </a:r>
            <a:r>
              <a:rPr lang="en-US" dirty="0" smtClean="0"/>
              <a:t> </a:t>
            </a:r>
            <a:r>
              <a:rPr lang="ro-RO" dirty="0"/>
              <a:t>de determinare a învelitorii convexe cu ajutorul învelitorii superioare și a celei </a:t>
            </a:r>
            <a:r>
              <a:rPr lang="ro-RO" dirty="0" smtClean="0"/>
              <a:t>inferioare</a:t>
            </a:r>
            <a:endParaRPr lang="en-US" dirty="0" smtClean="0"/>
          </a:p>
          <a:p>
            <a:r>
              <a:rPr lang="en-US" dirty="0" smtClean="0"/>
              <a:t>Bibliografie</a:t>
            </a:r>
          </a:p>
          <a:p>
            <a:pPr marL="82296"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69513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ro-RO" dirty="0" smtClean="0"/>
              <a:t>ț</a:t>
            </a:r>
            <a:r>
              <a:rPr lang="en-US" dirty="0" err="1" smtClean="0"/>
              <a:t>iuni</a:t>
            </a:r>
            <a:r>
              <a:rPr lang="en-US" dirty="0" smtClean="0"/>
              <a:t> </a:t>
            </a:r>
            <a:r>
              <a:rPr lang="en-US" dirty="0"/>
              <a:t>introductive</a:t>
            </a:r>
          </a:p>
        </p:txBody>
      </p:sp>
      <p:sp>
        <p:nvSpPr>
          <p:cNvPr id="3" name="Content Placeholder 2"/>
          <p:cNvSpPr>
            <a:spLocks noGrp="1"/>
          </p:cNvSpPr>
          <p:nvPr>
            <p:ph idx="1"/>
          </p:nvPr>
        </p:nvSpPr>
        <p:spPr>
          <a:xfrm>
            <a:off x="1435608" y="1447800"/>
            <a:ext cx="7555992" cy="4953000"/>
          </a:xfrm>
        </p:spPr>
        <p:txBody>
          <a:bodyPr>
            <a:normAutofit/>
          </a:bodyPr>
          <a:lstStyle/>
          <a:p>
            <a:r>
              <a:rPr lang="ro-RO" dirty="0">
                <a:sym typeface="Symbol" pitchFamily="18" charset="2"/>
              </a:rPr>
              <a:t>O </a:t>
            </a:r>
            <a:r>
              <a:rPr lang="ro-RO" dirty="0" smtClean="0">
                <a:sym typeface="Symbol" pitchFamily="18" charset="2"/>
              </a:rPr>
              <a:t>mulțime </a:t>
            </a:r>
            <a:r>
              <a:rPr lang="ro-RO" dirty="0">
                <a:sym typeface="Symbol" pitchFamily="18" charset="2"/>
              </a:rPr>
              <a:t>S este </a:t>
            </a:r>
            <a:r>
              <a:rPr lang="ro-RO" i="1" dirty="0" smtClean="0">
                <a:sym typeface="Symbol" pitchFamily="18" charset="2"/>
              </a:rPr>
              <a:t>convexă</a:t>
            </a:r>
            <a:r>
              <a:rPr lang="ro-RO" dirty="0" smtClean="0">
                <a:sym typeface="Symbol" pitchFamily="18" charset="2"/>
              </a:rPr>
              <a:t> dacă </a:t>
            </a:r>
            <a:r>
              <a:rPr lang="ro-RO" dirty="0">
                <a:sym typeface="Symbol" pitchFamily="18" charset="2"/>
              </a:rPr>
              <a:t>pentru orice pereche de puncte </a:t>
            </a:r>
            <a:r>
              <a:rPr lang="ro-RO" i="1" dirty="0">
                <a:sym typeface="Symbol" pitchFamily="18" charset="2"/>
              </a:rPr>
              <a:t>p,q</a:t>
            </a:r>
            <a:r>
              <a:rPr lang="en-US" dirty="0">
                <a:sym typeface="Symbol" pitchFamily="18" charset="2"/>
              </a:rPr>
              <a:t>  </a:t>
            </a:r>
            <a:r>
              <a:rPr lang="en-US" i="1" dirty="0">
                <a:sym typeface="Symbol" pitchFamily="18" charset="2"/>
              </a:rPr>
              <a:t>S</a:t>
            </a:r>
            <a:r>
              <a:rPr lang="en-US" dirty="0">
                <a:sym typeface="Symbol" pitchFamily="18" charset="2"/>
              </a:rPr>
              <a:t> </a:t>
            </a:r>
            <a:r>
              <a:rPr lang="ro-RO" dirty="0">
                <a:sym typeface="Symbol" pitchFamily="18" charset="2"/>
              </a:rPr>
              <a:t>avem</a:t>
            </a:r>
            <a:r>
              <a:rPr lang="en-US" dirty="0">
                <a:sym typeface="Symbol" pitchFamily="18" charset="2"/>
              </a:rPr>
              <a:t> </a:t>
            </a:r>
            <a:r>
              <a:rPr lang="ro-RO" dirty="0">
                <a:sym typeface="Symbol" pitchFamily="18" charset="2"/>
              </a:rPr>
              <a:t>segmentul </a:t>
            </a:r>
            <a:r>
              <a:rPr lang="en-US" i="1" dirty="0">
                <a:sym typeface="Symbol" pitchFamily="18" charset="2"/>
              </a:rPr>
              <a:t>pq</a:t>
            </a:r>
            <a:r>
              <a:rPr lang="en-US" dirty="0">
                <a:sym typeface="Symbol" pitchFamily="18" charset="2"/>
              </a:rPr>
              <a:t>  </a:t>
            </a:r>
            <a:r>
              <a:rPr lang="en-US" i="1" dirty="0">
                <a:sym typeface="Symbol" pitchFamily="18" charset="2"/>
              </a:rPr>
              <a:t>S</a:t>
            </a:r>
            <a:r>
              <a:rPr lang="ro-RO" dirty="0">
                <a:sym typeface="Symbol" pitchFamily="18" charset="2"/>
              </a:rPr>
              <a:t>.</a:t>
            </a:r>
            <a:endParaRPr lang="en-US" dirty="0">
              <a:sym typeface="Symbol" pitchFamily="18" charset="2"/>
            </a:endParaRPr>
          </a:p>
          <a:p>
            <a:endParaRPr lang="en-US" dirty="0"/>
          </a:p>
          <a:p>
            <a:pPr marL="82296" indent="0">
              <a:buNone/>
            </a:pPr>
            <a:endParaRPr lang="en-US" dirty="0" smtClean="0"/>
          </a:p>
          <a:p>
            <a:pPr marL="82296" indent="0">
              <a:buNone/>
            </a:pPr>
            <a:endParaRPr lang="en-US" dirty="0"/>
          </a:p>
          <a:p>
            <a:r>
              <a:rPr lang="en-US" dirty="0" err="1" smtClean="0"/>
              <a:t>Deci</a:t>
            </a:r>
            <a:r>
              <a:rPr lang="en-US" dirty="0" smtClean="0"/>
              <a:t>, </a:t>
            </a:r>
            <a:r>
              <a:rPr lang="en-US" dirty="0" err="1" smtClean="0"/>
              <a:t>dac</a:t>
            </a:r>
            <a:r>
              <a:rPr lang="ro-RO" dirty="0" smtClean="0"/>
              <a:t>ă</a:t>
            </a:r>
            <a:r>
              <a:rPr lang="en-US" dirty="0" smtClean="0"/>
              <a:t> </a:t>
            </a:r>
            <a:r>
              <a:rPr lang="en-US" dirty="0"/>
              <a:t>S este o </a:t>
            </a:r>
            <a:r>
              <a:rPr lang="en-US" dirty="0" err="1" smtClean="0"/>
              <a:t>mul</a:t>
            </a:r>
            <a:r>
              <a:rPr lang="ro-RO" dirty="0" smtClean="0"/>
              <a:t>ț</a:t>
            </a:r>
            <a:r>
              <a:rPr lang="en-US" dirty="0" err="1" smtClean="0"/>
              <a:t>ime</a:t>
            </a:r>
            <a:r>
              <a:rPr lang="en-US" dirty="0" smtClean="0"/>
              <a:t> </a:t>
            </a:r>
            <a:r>
              <a:rPr lang="ro-RO" dirty="0" smtClean="0"/>
              <a:t>î</a:t>
            </a:r>
            <a:r>
              <a:rPr lang="en-US" dirty="0" err="1" smtClean="0"/>
              <a:t>ntr</a:t>
            </a:r>
            <a:r>
              <a:rPr lang="en-US" dirty="0" smtClean="0"/>
              <a:t>-un spa</a:t>
            </a:r>
            <a:r>
              <a:rPr lang="ro-RO" dirty="0" smtClean="0"/>
              <a:t>ț</a:t>
            </a:r>
            <a:r>
              <a:rPr lang="en-US" dirty="0" err="1" smtClean="0"/>
              <a:t>iu</a:t>
            </a:r>
            <a:r>
              <a:rPr lang="en-US" dirty="0" smtClean="0"/>
              <a:t> </a:t>
            </a:r>
            <a:r>
              <a:rPr lang="en-US" dirty="0"/>
              <a:t>vectorial real sau complex:</a:t>
            </a:r>
          </a:p>
          <a:p>
            <a:endParaRPr lang="ro-RO" dirty="0"/>
          </a:p>
          <a:p>
            <a:endParaRPr lang="en-US" dirty="0"/>
          </a:p>
        </p:txBody>
      </p:sp>
      <p:grpSp>
        <p:nvGrpSpPr>
          <p:cNvPr id="4" name="Group 35"/>
          <p:cNvGrpSpPr>
            <a:grpSpLocks/>
          </p:cNvGrpSpPr>
          <p:nvPr/>
        </p:nvGrpSpPr>
        <p:grpSpPr bwMode="auto">
          <a:xfrm>
            <a:off x="3677013" y="3037400"/>
            <a:ext cx="2714643" cy="1574797"/>
            <a:chOff x="4146" y="1146"/>
            <a:chExt cx="1386" cy="986"/>
          </a:xfrm>
        </p:grpSpPr>
        <p:grpSp>
          <p:nvGrpSpPr>
            <p:cNvPr id="5" name="Group 36"/>
            <p:cNvGrpSpPr>
              <a:grpSpLocks/>
            </p:cNvGrpSpPr>
            <p:nvPr/>
          </p:nvGrpSpPr>
          <p:grpSpPr bwMode="auto">
            <a:xfrm>
              <a:off x="4962" y="1146"/>
              <a:ext cx="570" cy="986"/>
              <a:chOff x="4962" y="1146"/>
              <a:chExt cx="570" cy="986"/>
            </a:xfrm>
          </p:grpSpPr>
          <p:grpSp>
            <p:nvGrpSpPr>
              <p:cNvPr id="15" name="Group 37"/>
              <p:cNvGrpSpPr>
                <a:grpSpLocks/>
              </p:cNvGrpSpPr>
              <p:nvPr/>
            </p:nvGrpSpPr>
            <p:grpSpPr bwMode="auto">
              <a:xfrm>
                <a:off x="5010" y="1146"/>
                <a:ext cx="522" cy="737"/>
                <a:chOff x="4992" y="1146"/>
                <a:chExt cx="522" cy="737"/>
              </a:xfrm>
            </p:grpSpPr>
            <p:sp>
              <p:nvSpPr>
                <p:cNvPr id="17" name="Freeform 38"/>
                <p:cNvSpPr>
                  <a:spLocks/>
                </p:cNvSpPr>
                <p:nvPr/>
              </p:nvSpPr>
              <p:spPr bwMode="auto">
                <a:xfrm>
                  <a:off x="4992" y="1146"/>
                  <a:ext cx="522" cy="737"/>
                </a:xfrm>
                <a:custGeom>
                  <a:avLst/>
                  <a:gdLst/>
                  <a:ahLst/>
                  <a:cxnLst>
                    <a:cxn ang="0">
                      <a:pos x="314" y="28"/>
                    </a:cxn>
                    <a:cxn ang="0">
                      <a:pos x="513" y="239"/>
                    </a:cxn>
                    <a:cxn ang="0">
                      <a:pos x="440" y="554"/>
                    </a:cxn>
                    <a:cxn ang="0">
                      <a:pos x="214" y="737"/>
                    </a:cxn>
                    <a:cxn ang="0">
                      <a:pos x="59" y="693"/>
                    </a:cxn>
                    <a:cxn ang="0">
                      <a:pos x="81" y="538"/>
                    </a:cxn>
                    <a:cxn ang="0">
                      <a:pos x="208" y="438"/>
                    </a:cxn>
                    <a:cxn ang="0">
                      <a:pos x="248" y="350"/>
                    </a:cxn>
                    <a:cxn ang="0">
                      <a:pos x="236" y="226"/>
                    </a:cxn>
                    <a:cxn ang="0">
                      <a:pos x="136" y="139"/>
                    </a:cxn>
                    <a:cxn ang="0">
                      <a:pos x="147" y="72"/>
                    </a:cxn>
                    <a:cxn ang="0">
                      <a:pos x="314" y="28"/>
                    </a:cxn>
                  </a:cxnLst>
                  <a:rect l="0" t="0" r="r" b="b"/>
                  <a:pathLst>
                    <a:path w="522" h="737">
                      <a:moveTo>
                        <a:pt x="314" y="28"/>
                      </a:moveTo>
                      <a:cubicBezTo>
                        <a:pt x="439" y="59"/>
                        <a:pt x="483" y="116"/>
                        <a:pt x="513" y="239"/>
                      </a:cubicBezTo>
                      <a:cubicBezTo>
                        <a:pt x="522" y="346"/>
                        <a:pt x="496" y="418"/>
                        <a:pt x="440" y="554"/>
                      </a:cubicBezTo>
                      <a:cubicBezTo>
                        <a:pt x="376" y="618"/>
                        <a:pt x="285" y="723"/>
                        <a:pt x="214" y="737"/>
                      </a:cubicBezTo>
                      <a:cubicBezTo>
                        <a:pt x="143" y="728"/>
                        <a:pt x="114" y="730"/>
                        <a:pt x="59" y="693"/>
                      </a:cubicBezTo>
                      <a:cubicBezTo>
                        <a:pt x="21" y="636"/>
                        <a:pt x="0" y="565"/>
                        <a:pt x="81" y="538"/>
                      </a:cubicBezTo>
                      <a:cubicBezTo>
                        <a:pt x="114" y="481"/>
                        <a:pt x="144" y="486"/>
                        <a:pt x="208" y="438"/>
                      </a:cubicBezTo>
                      <a:cubicBezTo>
                        <a:pt x="234" y="407"/>
                        <a:pt x="242" y="383"/>
                        <a:pt x="248" y="350"/>
                      </a:cubicBezTo>
                      <a:cubicBezTo>
                        <a:pt x="253" y="315"/>
                        <a:pt x="255" y="261"/>
                        <a:pt x="236" y="226"/>
                      </a:cubicBezTo>
                      <a:cubicBezTo>
                        <a:pt x="221" y="187"/>
                        <a:pt x="166" y="168"/>
                        <a:pt x="136" y="139"/>
                      </a:cubicBezTo>
                      <a:cubicBezTo>
                        <a:pt x="140" y="117"/>
                        <a:pt x="139" y="93"/>
                        <a:pt x="147" y="72"/>
                      </a:cubicBezTo>
                      <a:cubicBezTo>
                        <a:pt x="177" y="54"/>
                        <a:pt x="253" y="0"/>
                        <a:pt x="314" y="28"/>
                      </a:cubicBezTo>
                      <a:close/>
                    </a:path>
                  </a:pathLst>
                </a:custGeom>
                <a:solidFill>
                  <a:schemeClr val="accent1"/>
                </a:solidFill>
                <a:ln w="28575" cmpd="sng">
                  <a:solidFill>
                    <a:schemeClr val="tx1"/>
                  </a:solidFill>
                  <a:round/>
                  <a:headEnd/>
                  <a:tailEnd/>
                </a:ln>
                <a:effectLst/>
              </p:spPr>
              <p:txBody>
                <a:bodyPr/>
                <a:lstStyle/>
                <a:p>
                  <a:endParaRPr lang="ro-RO"/>
                </a:p>
              </p:txBody>
            </p:sp>
            <p:sp>
              <p:nvSpPr>
                <p:cNvPr id="18" name="Line 39"/>
                <p:cNvSpPr>
                  <a:spLocks noChangeShapeType="1"/>
                </p:cNvSpPr>
                <p:nvPr/>
              </p:nvSpPr>
              <p:spPr bwMode="auto">
                <a:xfrm flipH="1">
                  <a:off x="5121" y="1248"/>
                  <a:ext cx="96" cy="528"/>
                </a:xfrm>
                <a:prstGeom prst="line">
                  <a:avLst/>
                </a:prstGeom>
                <a:noFill/>
                <a:ln w="28575">
                  <a:solidFill>
                    <a:srgbClr val="0000FF"/>
                  </a:solidFill>
                  <a:round/>
                  <a:headEnd/>
                  <a:tailEnd/>
                </a:ln>
                <a:effectLst/>
              </p:spPr>
              <p:txBody>
                <a:bodyPr/>
                <a:lstStyle/>
                <a:p>
                  <a:endParaRPr lang="ro-RO"/>
                </a:p>
              </p:txBody>
            </p:sp>
            <p:sp>
              <p:nvSpPr>
                <p:cNvPr id="19" name="Text Box 40"/>
                <p:cNvSpPr txBox="1">
                  <a:spLocks noChangeArrowheads="1"/>
                </p:cNvSpPr>
                <p:nvPr/>
              </p:nvSpPr>
              <p:spPr bwMode="auto">
                <a:xfrm>
                  <a:off x="5088" y="1152"/>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p</a:t>
                  </a:r>
                </a:p>
              </p:txBody>
            </p:sp>
            <p:sp>
              <p:nvSpPr>
                <p:cNvPr id="20" name="Text Box 41"/>
                <p:cNvSpPr txBox="1">
                  <a:spLocks noChangeArrowheads="1"/>
                </p:cNvSpPr>
                <p:nvPr/>
              </p:nvSpPr>
              <p:spPr bwMode="auto">
                <a:xfrm>
                  <a:off x="4992" y="1632"/>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q</a:t>
                  </a:r>
                </a:p>
              </p:txBody>
            </p:sp>
            <p:sp>
              <p:nvSpPr>
                <p:cNvPr id="21" name="Oval 42"/>
                <p:cNvSpPr>
                  <a:spLocks noChangeArrowheads="1"/>
                </p:cNvSpPr>
                <p:nvPr/>
              </p:nvSpPr>
              <p:spPr bwMode="auto">
                <a:xfrm>
                  <a:off x="5100" y="1732"/>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sp>
              <p:nvSpPr>
                <p:cNvPr id="22" name="Oval 43"/>
                <p:cNvSpPr>
                  <a:spLocks noChangeArrowheads="1"/>
                </p:cNvSpPr>
                <p:nvPr/>
              </p:nvSpPr>
              <p:spPr bwMode="auto">
                <a:xfrm>
                  <a:off x="5188" y="1240"/>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grpSp>
          <p:sp>
            <p:nvSpPr>
              <p:cNvPr id="16" name="Text Box 44"/>
              <p:cNvSpPr txBox="1">
                <a:spLocks noChangeArrowheads="1"/>
              </p:cNvSpPr>
              <p:nvPr/>
            </p:nvSpPr>
            <p:spPr bwMode="auto">
              <a:xfrm>
                <a:off x="4962" y="1975"/>
                <a:ext cx="559" cy="157"/>
              </a:xfrm>
              <a:prstGeom prst="rect">
                <a:avLst/>
              </a:prstGeom>
              <a:noFill/>
              <a:ln w="9525">
                <a:noFill/>
                <a:miter lim="800000"/>
                <a:headEnd/>
                <a:tailEnd/>
              </a:ln>
              <a:effectLst/>
            </p:spPr>
            <p:txBody>
              <a:bodyPr wrap="none">
                <a:spAutoFit/>
              </a:bodyPr>
              <a:lstStyle/>
              <a:p>
                <a:pPr algn="r" rtl="1" eaLnBrk="1" hangingPunct="1"/>
                <a:r>
                  <a:rPr lang="ro-RO" sz="1600" dirty="0" smtClean="0">
                    <a:cs typeface="Arial" charset="0"/>
                  </a:rPr>
                  <a:t>n</a:t>
                </a:r>
                <a:r>
                  <a:rPr lang="en-US" sz="1600" dirty="0" smtClean="0">
                    <a:cs typeface="Arial" charset="0"/>
                  </a:rPr>
                  <a:t>on</a:t>
                </a:r>
                <a:r>
                  <a:rPr lang="ro-RO" sz="1600" dirty="0" smtClean="0">
                    <a:cs typeface="Arial" charset="0"/>
                  </a:rPr>
                  <a:t>convexa</a:t>
                </a:r>
                <a:endParaRPr lang="en-US" sz="1600" dirty="0">
                  <a:cs typeface="Arial" charset="0"/>
                </a:endParaRPr>
              </a:p>
            </p:txBody>
          </p:sp>
        </p:grpSp>
        <p:grpSp>
          <p:nvGrpSpPr>
            <p:cNvPr id="6" name="Group 45"/>
            <p:cNvGrpSpPr>
              <a:grpSpLocks/>
            </p:cNvGrpSpPr>
            <p:nvPr/>
          </p:nvGrpSpPr>
          <p:grpSpPr bwMode="auto">
            <a:xfrm>
              <a:off x="4146" y="1180"/>
              <a:ext cx="654" cy="952"/>
              <a:chOff x="4146" y="1180"/>
              <a:chExt cx="654" cy="952"/>
            </a:xfrm>
          </p:grpSpPr>
          <p:grpSp>
            <p:nvGrpSpPr>
              <p:cNvPr id="7" name="Group 46"/>
              <p:cNvGrpSpPr>
                <a:grpSpLocks/>
              </p:cNvGrpSpPr>
              <p:nvPr/>
            </p:nvGrpSpPr>
            <p:grpSpPr bwMode="auto">
              <a:xfrm>
                <a:off x="4146" y="1180"/>
                <a:ext cx="654" cy="697"/>
                <a:chOff x="3981" y="1776"/>
                <a:chExt cx="654" cy="697"/>
              </a:xfrm>
            </p:grpSpPr>
            <p:sp>
              <p:nvSpPr>
                <p:cNvPr id="9" name="Freeform 47"/>
                <p:cNvSpPr>
                  <a:spLocks/>
                </p:cNvSpPr>
                <p:nvPr/>
              </p:nvSpPr>
              <p:spPr bwMode="auto">
                <a:xfrm>
                  <a:off x="3981" y="1797"/>
                  <a:ext cx="654" cy="676"/>
                </a:xfrm>
                <a:custGeom>
                  <a:avLst/>
                  <a:gdLst/>
                  <a:ahLst/>
                  <a:cxnLst>
                    <a:cxn ang="0">
                      <a:pos x="187" y="39"/>
                    </a:cxn>
                    <a:cxn ang="0">
                      <a:pos x="322" y="0"/>
                    </a:cxn>
                    <a:cxn ang="0">
                      <a:pos x="433" y="22"/>
                    </a:cxn>
                    <a:cxn ang="0">
                      <a:pos x="532" y="99"/>
                    </a:cxn>
                    <a:cxn ang="0">
                      <a:pos x="610" y="188"/>
                    </a:cxn>
                    <a:cxn ang="0">
                      <a:pos x="654" y="288"/>
                    </a:cxn>
                    <a:cxn ang="0">
                      <a:pos x="599" y="553"/>
                    </a:cxn>
                    <a:cxn ang="0">
                      <a:pos x="388" y="675"/>
                    </a:cxn>
                    <a:cxn ang="0">
                      <a:pos x="156" y="642"/>
                    </a:cxn>
                    <a:cxn ang="0">
                      <a:pos x="15" y="471"/>
                    </a:cxn>
                    <a:cxn ang="0">
                      <a:pos x="79" y="167"/>
                    </a:cxn>
                    <a:cxn ang="0">
                      <a:pos x="187" y="39"/>
                    </a:cxn>
                  </a:cxnLst>
                  <a:rect l="0" t="0" r="r" b="b"/>
                  <a:pathLst>
                    <a:path w="654" h="676">
                      <a:moveTo>
                        <a:pt x="187" y="39"/>
                      </a:moveTo>
                      <a:cubicBezTo>
                        <a:pt x="223" y="27"/>
                        <a:pt x="286" y="12"/>
                        <a:pt x="322" y="0"/>
                      </a:cubicBezTo>
                      <a:cubicBezTo>
                        <a:pt x="349" y="4"/>
                        <a:pt x="403" y="7"/>
                        <a:pt x="433" y="22"/>
                      </a:cubicBezTo>
                      <a:cubicBezTo>
                        <a:pt x="471" y="41"/>
                        <a:pt x="497" y="76"/>
                        <a:pt x="532" y="99"/>
                      </a:cubicBezTo>
                      <a:cubicBezTo>
                        <a:pt x="561" y="127"/>
                        <a:pt x="590" y="157"/>
                        <a:pt x="610" y="188"/>
                      </a:cubicBezTo>
                      <a:cubicBezTo>
                        <a:pt x="622" y="224"/>
                        <a:pt x="642" y="252"/>
                        <a:pt x="654" y="288"/>
                      </a:cubicBezTo>
                      <a:cubicBezTo>
                        <a:pt x="641" y="380"/>
                        <a:pt x="629" y="464"/>
                        <a:pt x="599" y="553"/>
                      </a:cubicBezTo>
                      <a:cubicBezTo>
                        <a:pt x="555" y="617"/>
                        <a:pt x="462" y="660"/>
                        <a:pt x="388" y="675"/>
                      </a:cubicBezTo>
                      <a:cubicBezTo>
                        <a:pt x="334" y="671"/>
                        <a:pt x="218" y="676"/>
                        <a:pt x="156" y="642"/>
                      </a:cubicBezTo>
                      <a:cubicBezTo>
                        <a:pt x="95" y="609"/>
                        <a:pt x="26" y="548"/>
                        <a:pt x="15" y="471"/>
                      </a:cubicBezTo>
                      <a:cubicBezTo>
                        <a:pt x="0" y="381"/>
                        <a:pt x="19" y="307"/>
                        <a:pt x="79" y="167"/>
                      </a:cubicBezTo>
                      <a:cubicBezTo>
                        <a:pt x="145" y="85"/>
                        <a:pt x="148" y="68"/>
                        <a:pt x="187" y="39"/>
                      </a:cubicBezTo>
                      <a:close/>
                    </a:path>
                  </a:pathLst>
                </a:custGeom>
                <a:solidFill>
                  <a:schemeClr val="accent1"/>
                </a:solidFill>
                <a:ln w="28575" cmpd="sng">
                  <a:solidFill>
                    <a:schemeClr val="tx1"/>
                  </a:solidFill>
                  <a:round/>
                  <a:headEnd/>
                  <a:tailEnd/>
                </a:ln>
                <a:effectLst/>
              </p:spPr>
              <p:txBody>
                <a:bodyPr/>
                <a:lstStyle/>
                <a:p>
                  <a:endParaRPr lang="ro-RO"/>
                </a:p>
              </p:txBody>
            </p:sp>
            <p:sp>
              <p:nvSpPr>
                <p:cNvPr id="10" name="Line 48"/>
                <p:cNvSpPr>
                  <a:spLocks noChangeShapeType="1"/>
                </p:cNvSpPr>
                <p:nvPr/>
              </p:nvSpPr>
              <p:spPr bwMode="auto">
                <a:xfrm flipH="1">
                  <a:off x="4229" y="1911"/>
                  <a:ext cx="96" cy="432"/>
                </a:xfrm>
                <a:prstGeom prst="line">
                  <a:avLst/>
                </a:prstGeom>
                <a:noFill/>
                <a:ln w="28575">
                  <a:solidFill>
                    <a:srgbClr val="0000FF"/>
                  </a:solidFill>
                  <a:round/>
                  <a:headEnd/>
                  <a:tailEnd/>
                </a:ln>
                <a:effectLst/>
              </p:spPr>
              <p:txBody>
                <a:bodyPr/>
                <a:lstStyle/>
                <a:p>
                  <a:endParaRPr lang="ro-RO"/>
                </a:p>
              </p:txBody>
            </p:sp>
            <p:sp>
              <p:nvSpPr>
                <p:cNvPr id="11" name="Text Box 49"/>
                <p:cNvSpPr txBox="1">
                  <a:spLocks noChangeArrowheads="1"/>
                </p:cNvSpPr>
                <p:nvPr/>
              </p:nvSpPr>
              <p:spPr bwMode="auto">
                <a:xfrm>
                  <a:off x="4097" y="2208"/>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q</a:t>
                  </a:r>
                </a:p>
              </p:txBody>
            </p:sp>
            <p:sp>
              <p:nvSpPr>
                <p:cNvPr id="12" name="Text Box 50"/>
                <p:cNvSpPr txBox="1">
                  <a:spLocks noChangeArrowheads="1"/>
                </p:cNvSpPr>
                <p:nvPr/>
              </p:nvSpPr>
              <p:spPr bwMode="auto">
                <a:xfrm>
                  <a:off x="4193" y="1776"/>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p</a:t>
                  </a:r>
                </a:p>
              </p:txBody>
            </p:sp>
            <p:sp>
              <p:nvSpPr>
                <p:cNvPr id="13" name="Oval 51"/>
                <p:cNvSpPr>
                  <a:spLocks noChangeArrowheads="1"/>
                </p:cNvSpPr>
                <p:nvPr/>
              </p:nvSpPr>
              <p:spPr bwMode="auto">
                <a:xfrm>
                  <a:off x="4204" y="2304"/>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sp>
              <p:nvSpPr>
                <p:cNvPr id="14" name="Oval 52"/>
                <p:cNvSpPr>
                  <a:spLocks noChangeArrowheads="1"/>
                </p:cNvSpPr>
                <p:nvPr/>
              </p:nvSpPr>
              <p:spPr bwMode="auto">
                <a:xfrm>
                  <a:off x="4300" y="1876"/>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grpSp>
          <p:sp>
            <p:nvSpPr>
              <p:cNvPr id="8" name="Text Box 53"/>
              <p:cNvSpPr txBox="1">
                <a:spLocks noChangeArrowheads="1"/>
              </p:cNvSpPr>
              <p:nvPr/>
            </p:nvSpPr>
            <p:spPr bwMode="auto">
              <a:xfrm>
                <a:off x="4209" y="1975"/>
                <a:ext cx="375" cy="157"/>
              </a:xfrm>
              <a:prstGeom prst="rect">
                <a:avLst/>
              </a:prstGeom>
              <a:noFill/>
              <a:ln w="9525">
                <a:noFill/>
                <a:miter lim="800000"/>
                <a:headEnd/>
                <a:tailEnd/>
              </a:ln>
              <a:effectLst/>
            </p:spPr>
            <p:txBody>
              <a:bodyPr wrap="none">
                <a:spAutoFit/>
              </a:bodyPr>
              <a:lstStyle/>
              <a:p>
                <a:pPr algn="r" rtl="1" eaLnBrk="1" hangingPunct="1"/>
                <a:r>
                  <a:rPr lang="en-US" sz="1600" dirty="0" smtClean="0">
                    <a:cs typeface="Arial" charset="0"/>
                  </a:rPr>
                  <a:t>convex</a:t>
                </a:r>
                <a:r>
                  <a:rPr lang="ro-RO" sz="1600" dirty="0" smtClean="0">
                    <a:cs typeface="Arial" charset="0"/>
                  </a:rPr>
                  <a:t>a</a:t>
                </a:r>
                <a:endParaRPr lang="en-US" sz="1600" dirty="0">
                  <a:cs typeface="Arial" charset="0"/>
                </a:endParaRPr>
              </a:p>
            </p:txBody>
          </p:sp>
        </p:grpSp>
      </p:grpSp>
      <p:pic>
        <p:nvPicPr>
          <p:cNvPr id="48"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4186" y="5790367"/>
            <a:ext cx="6827524" cy="458031"/>
          </a:xfrm>
          <a:prstGeom prst="rect">
            <a:avLst/>
          </a:prstGeom>
          <a:noFill/>
        </p:spPr>
      </p:pic>
    </p:spTree>
    <p:extLst>
      <p:ext uri="{BB962C8B-B14F-4D97-AF65-F5344CB8AC3E}">
        <p14:creationId xmlns:p14="http://schemas.microsoft.com/office/powerpoint/2010/main" val="37839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heckerboard(across)">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linds(horizont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ro-RO" dirty="0" smtClean="0"/>
              <a:t>ț</a:t>
            </a:r>
            <a:r>
              <a:rPr lang="en-US" dirty="0" err="1" smtClean="0"/>
              <a:t>iuni</a:t>
            </a:r>
            <a:r>
              <a:rPr lang="en-US" dirty="0" smtClean="0"/>
              <a:t> introductive</a:t>
            </a:r>
            <a:endParaRPr lang="en-US" dirty="0"/>
          </a:p>
        </p:txBody>
      </p:sp>
      <p:sp>
        <p:nvSpPr>
          <p:cNvPr id="3" name="Content Placeholder 2"/>
          <p:cNvSpPr>
            <a:spLocks noGrp="1"/>
          </p:cNvSpPr>
          <p:nvPr>
            <p:ph idx="1"/>
          </p:nvPr>
        </p:nvSpPr>
        <p:spPr/>
        <p:txBody>
          <a:bodyPr>
            <a:normAutofit lnSpcReduction="10000"/>
          </a:bodyPr>
          <a:lstStyle/>
          <a:p>
            <a:r>
              <a:rPr lang="vi-VN" dirty="0" smtClean="0"/>
              <a:t>Învelişul </a:t>
            </a:r>
            <a:r>
              <a:rPr lang="vi-VN" dirty="0"/>
              <a:t>convex al unei mulţimi finite </a:t>
            </a:r>
            <a:r>
              <a:rPr lang="vi-VN" dirty="0" smtClean="0"/>
              <a:t>de</a:t>
            </a:r>
            <a:r>
              <a:rPr lang="en-US" dirty="0" smtClean="0"/>
              <a:t> </a:t>
            </a:r>
            <a:r>
              <a:rPr lang="vi-VN" dirty="0" smtClean="0"/>
              <a:t>puncte </a:t>
            </a:r>
            <a:r>
              <a:rPr lang="vi-VN" dirty="0"/>
              <a:t>S în plan este cel mai mic </a:t>
            </a:r>
            <a:r>
              <a:rPr lang="vi-VN" dirty="0" smtClean="0"/>
              <a:t>poligon</a:t>
            </a:r>
            <a:r>
              <a:rPr lang="en-US" dirty="0" smtClean="0"/>
              <a:t> </a:t>
            </a:r>
            <a:r>
              <a:rPr lang="vi-VN" dirty="0" smtClean="0"/>
              <a:t>convex </a:t>
            </a:r>
            <a:r>
              <a:rPr lang="vi-VN" dirty="0"/>
              <a:t>P cu închiderea S, cel mai mic în </a:t>
            </a:r>
            <a:r>
              <a:rPr lang="vi-VN" dirty="0" smtClean="0"/>
              <a:t>sensul</a:t>
            </a:r>
            <a:r>
              <a:rPr lang="en-US" dirty="0" smtClean="0"/>
              <a:t> </a:t>
            </a:r>
            <a:r>
              <a:rPr lang="vi-VN" dirty="0" smtClean="0"/>
              <a:t>că </a:t>
            </a:r>
            <a:r>
              <a:rPr lang="vi-VN" dirty="0"/>
              <a:t>nu există un alt poligon P’ </a:t>
            </a:r>
            <a:r>
              <a:rPr lang="vi-VN" dirty="0" smtClean="0"/>
              <a:t>astfel</a:t>
            </a:r>
            <a:r>
              <a:rPr lang="en-US" dirty="0" smtClean="0"/>
              <a:t> </a:t>
            </a:r>
            <a:r>
              <a:rPr lang="vi-VN" dirty="0" smtClean="0"/>
              <a:t>încât</a:t>
            </a:r>
            <a:r>
              <a:rPr lang="en-US" dirty="0" smtClean="0"/>
              <a:t> </a:t>
            </a:r>
            <a:r>
              <a:rPr lang="ro-RO" dirty="0" smtClean="0"/>
              <a:t>S</a:t>
            </a:r>
            <a:r>
              <a:rPr lang="vi-VN" dirty="0" smtClean="0"/>
              <a:t>⸦</a:t>
            </a:r>
            <a:r>
              <a:rPr lang="ro-RO" dirty="0" smtClean="0"/>
              <a:t>P</a:t>
            </a:r>
            <a:r>
              <a:rPr lang="vi-VN" dirty="0" smtClean="0"/>
              <a:t>⸦</a:t>
            </a:r>
            <a:r>
              <a:rPr lang="ro-RO" dirty="0" smtClean="0"/>
              <a:t>P</a:t>
            </a:r>
            <a:r>
              <a:rPr lang="en-US" dirty="0" smtClean="0"/>
              <a:t>’</a:t>
            </a:r>
            <a:r>
              <a:rPr lang="vi-VN" dirty="0" smtClean="0"/>
              <a:t>.</a:t>
            </a:r>
            <a:endParaRPr lang="vi-VN" dirty="0"/>
          </a:p>
          <a:p>
            <a:r>
              <a:rPr lang="vi-VN" dirty="0" smtClean="0"/>
              <a:t>Acoperirea conv</a:t>
            </a:r>
            <a:r>
              <a:rPr lang="ro-RO" sz="3800" dirty="0" err="1" smtClean="0"/>
              <a:t>exă</a:t>
            </a:r>
            <a:r>
              <a:rPr lang="vi-VN" dirty="0" smtClean="0"/>
              <a:t> </a:t>
            </a:r>
            <a:r>
              <a:rPr lang="vi-VN" dirty="0"/>
              <a:t>a </a:t>
            </a:r>
            <a:r>
              <a:rPr lang="vi-VN" dirty="0" smtClean="0"/>
              <a:t>mul</a:t>
            </a:r>
            <a:r>
              <a:rPr lang="ro-RO" dirty="0" smtClean="0"/>
              <a:t>ț</a:t>
            </a:r>
            <a:r>
              <a:rPr lang="vi-VN" dirty="0" smtClean="0"/>
              <a:t>imii </a:t>
            </a:r>
            <a:r>
              <a:rPr lang="vi-VN" dirty="0"/>
              <a:t>S este </a:t>
            </a:r>
            <a:r>
              <a:rPr lang="vi-VN" dirty="0" smtClean="0"/>
              <a:t>poligonul</a:t>
            </a:r>
            <a:r>
              <a:rPr lang="en-US" dirty="0" smtClean="0"/>
              <a:t> </a:t>
            </a:r>
            <a:r>
              <a:rPr lang="vi-VN" dirty="0" smtClean="0"/>
              <a:t>convex </a:t>
            </a:r>
            <a:r>
              <a:rPr lang="vi-VN" dirty="0"/>
              <a:t>ale </a:t>
            </a:r>
            <a:r>
              <a:rPr lang="vi-VN" dirty="0" smtClean="0"/>
              <a:t>c</a:t>
            </a:r>
            <a:r>
              <a:rPr lang="ro-RO" sz="3800" dirty="0" smtClean="0"/>
              <a:t>ă</a:t>
            </a:r>
            <a:r>
              <a:rPr lang="vi-VN" dirty="0" smtClean="0"/>
              <a:t>rui v</a:t>
            </a:r>
            <a:r>
              <a:rPr lang="ro-RO" sz="3800" dirty="0" smtClean="0"/>
              <a:t>â</a:t>
            </a:r>
            <a:r>
              <a:rPr lang="vi-VN" dirty="0" smtClean="0"/>
              <a:t>rfuri </a:t>
            </a:r>
            <a:r>
              <a:rPr lang="vi-VN" dirty="0"/>
              <a:t>sunt puncte din S, </a:t>
            </a:r>
            <a:r>
              <a:rPr lang="ro-RO" sz="3800" dirty="0" smtClean="0"/>
              <a:t>î</a:t>
            </a:r>
            <a:r>
              <a:rPr lang="vi-VN" dirty="0" smtClean="0"/>
              <a:t>n</a:t>
            </a:r>
            <a:r>
              <a:rPr lang="en-US" dirty="0" smtClean="0"/>
              <a:t> </a:t>
            </a:r>
            <a:r>
              <a:rPr lang="vi-VN" dirty="0" smtClean="0"/>
              <a:t>interiorul </a:t>
            </a:r>
            <a:r>
              <a:rPr lang="vi-VN" dirty="0"/>
              <a:t>lui </a:t>
            </a:r>
            <a:r>
              <a:rPr lang="vi-VN" dirty="0" smtClean="0"/>
              <a:t>afl</a:t>
            </a:r>
            <a:r>
              <a:rPr lang="ro-RO" sz="3800" dirty="0" smtClean="0"/>
              <a:t>â</a:t>
            </a:r>
            <a:r>
              <a:rPr lang="vi-VN" dirty="0" smtClean="0"/>
              <a:t>ndu-se </a:t>
            </a:r>
            <a:r>
              <a:rPr lang="vi-VN" dirty="0"/>
              <a:t>toate punctele din S.</a:t>
            </a:r>
            <a:endParaRPr lang="en-US" dirty="0"/>
          </a:p>
        </p:txBody>
      </p:sp>
    </p:spTree>
    <p:extLst>
      <p:ext uri="{BB962C8B-B14F-4D97-AF65-F5344CB8AC3E}">
        <p14:creationId xmlns:p14="http://schemas.microsoft.com/office/powerpoint/2010/main" val="116882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amond(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Algoritmul naiv</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Pentru </a:t>
            </a:r>
            <a:r>
              <a:rPr lang="en-US" dirty="0"/>
              <a:t>fiecare pereche de </a:t>
            </a:r>
            <a:r>
              <a:rPr lang="en-US" dirty="0" err="1" smtClean="0"/>
              <a:t>puncte</a:t>
            </a:r>
            <a:r>
              <a:rPr lang="ro-RO" dirty="0" smtClean="0"/>
              <a:t>,</a:t>
            </a:r>
            <a:r>
              <a:rPr lang="en-US" dirty="0" smtClean="0"/>
              <a:t> </a:t>
            </a:r>
            <a:r>
              <a:rPr lang="en-US" dirty="0"/>
              <a:t>se construiesc segmentul dintre </a:t>
            </a:r>
            <a:r>
              <a:rPr lang="en-US" dirty="0" err="1"/>
              <a:t>ele</a:t>
            </a:r>
            <a:r>
              <a:rPr lang="en-US" dirty="0"/>
              <a:t> </a:t>
            </a:r>
            <a:r>
              <a:rPr lang="ro-RO" sz="2900" dirty="0" smtClean="0"/>
              <a:t>ș</a:t>
            </a:r>
            <a:r>
              <a:rPr lang="en-US" dirty="0" err="1" smtClean="0"/>
              <a:t>i</a:t>
            </a:r>
            <a:r>
              <a:rPr lang="en-US" dirty="0" smtClean="0"/>
              <a:t> </a:t>
            </a:r>
            <a:r>
              <a:rPr lang="en-US" dirty="0"/>
              <a:t>dreapta </a:t>
            </a:r>
            <a:r>
              <a:rPr lang="en-US" dirty="0" smtClean="0"/>
              <a:t>suport</a:t>
            </a:r>
          </a:p>
          <a:p>
            <a:endParaRPr lang="en-US" dirty="0"/>
          </a:p>
          <a:p>
            <a:r>
              <a:rPr lang="en-US" dirty="0"/>
              <a:t>Se </a:t>
            </a:r>
            <a:r>
              <a:rPr lang="en-US" dirty="0" smtClean="0"/>
              <a:t>g</a:t>
            </a:r>
            <a:r>
              <a:rPr lang="ro-RO" dirty="0" smtClean="0"/>
              <a:t>ă</a:t>
            </a:r>
            <a:r>
              <a:rPr lang="en-US" dirty="0" err="1" smtClean="0"/>
              <a:t>sesc</a:t>
            </a:r>
            <a:r>
              <a:rPr lang="en-US" dirty="0" smtClean="0"/>
              <a:t> </a:t>
            </a:r>
            <a:r>
              <a:rPr lang="en-US" dirty="0"/>
              <a:t>toate segmentele ale </a:t>
            </a:r>
            <a:r>
              <a:rPr lang="en-US" dirty="0" smtClean="0"/>
              <a:t>c</a:t>
            </a:r>
            <a:r>
              <a:rPr lang="ro-RO" dirty="0" smtClean="0"/>
              <a:t>ă</a:t>
            </a:r>
            <a:r>
              <a:rPr lang="en-US" dirty="0" err="1" smtClean="0"/>
              <a:t>ror</a:t>
            </a:r>
            <a:r>
              <a:rPr lang="en-US" dirty="0" smtClean="0"/>
              <a:t> </a:t>
            </a:r>
            <a:r>
              <a:rPr lang="en-US" dirty="0"/>
              <a:t>drepte </a:t>
            </a:r>
            <a:r>
              <a:rPr lang="en-US" dirty="0" err="1"/>
              <a:t>suport</a:t>
            </a:r>
            <a:r>
              <a:rPr lang="en-US" dirty="0"/>
              <a:t> </a:t>
            </a:r>
            <a:r>
              <a:rPr lang="ro-RO" dirty="0" smtClean="0"/>
              <a:t>î</a:t>
            </a:r>
            <a:r>
              <a:rPr lang="en-US" dirty="0" err="1" smtClean="0"/>
              <a:t>mpart</a:t>
            </a:r>
            <a:r>
              <a:rPr lang="en-US" dirty="0" smtClean="0"/>
              <a:t> </a:t>
            </a:r>
            <a:r>
              <a:rPr lang="en-US" dirty="0" err="1"/>
              <a:t>planul</a:t>
            </a:r>
            <a:r>
              <a:rPr lang="en-US" dirty="0"/>
              <a:t> </a:t>
            </a:r>
            <a:r>
              <a:rPr lang="ro-RO" dirty="0" smtClean="0"/>
              <a:t>î</a:t>
            </a:r>
            <a:r>
              <a:rPr lang="en-US" dirty="0" smtClean="0"/>
              <a:t>n </a:t>
            </a:r>
            <a:r>
              <a:rPr lang="en-US" dirty="0" err="1" smtClean="0"/>
              <a:t>dou</a:t>
            </a:r>
            <a:r>
              <a:rPr lang="ro-RO" dirty="0" smtClean="0"/>
              <a:t>ă</a:t>
            </a:r>
            <a:r>
              <a:rPr lang="en-US" dirty="0" smtClean="0"/>
              <a:t> </a:t>
            </a:r>
            <a:r>
              <a:rPr lang="en-US" dirty="0" err="1" smtClean="0"/>
              <a:t>jum</a:t>
            </a:r>
            <a:r>
              <a:rPr lang="ro-RO" dirty="0" smtClean="0"/>
              <a:t>ă</a:t>
            </a:r>
            <a:r>
              <a:rPr lang="en-US" dirty="0" smtClean="0"/>
              <a:t>t</a:t>
            </a:r>
            <a:r>
              <a:rPr lang="ro-RO" dirty="0" err="1" smtClean="0"/>
              <a:t>ă</a:t>
            </a:r>
            <a:r>
              <a:rPr lang="ro-RO" sz="2900" dirty="0" err="1" smtClean="0"/>
              <a:t>ț</a:t>
            </a:r>
            <a:r>
              <a:rPr lang="en-US" dirty="0" err="1" smtClean="0"/>
              <a:t>i</a:t>
            </a:r>
            <a:r>
              <a:rPr lang="en-US" dirty="0"/>
              <a:t>, </a:t>
            </a:r>
            <a:r>
              <a:rPr lang="en-US" dirty="0" err="1"/>
              <a:t>astfel</a:t>
            </a:r>
            <a:r>
              <a:rPr lang="en-US" dirty="0"/>
              <a:t> </a:t>
            </a:r>
            <a:r>
              <a:rPr lang="ro-RO" dirty="0" smtClean="0"/>
              <a:t>î</a:t>
            </a:r>
            <a:r>
              <a:rPr lang="en-US" dirty="0" err="1" smtClean="0"/>
              <a:t>nc</a:t>
            </a:r>
            <a:r>
              <a:rPr lang="ro-RO" dirty="0" smtClean="0"/>
              <a:t>â</a:t>
            </a:r>
            <a:r>
              <a:rPr lang="en-US" dirty="0" smtClean="0"/>
              <a:t>t </a:t>
            </a:r>
            <a:r>
              <a:rPr lang="en-US" dirty="0"/>
              <a:t>un </a:t>
            </a:r>
            <a:r>
              <a:rPr lang="en-US" dirty="0" err="1"/>
              <a:t>semiplan</a:t>
            </a:r>
            <a:r>
              <a:rPr lang="en-US" dirty="0"/>
              <a:t> </a:t>
            </a:r>
            <a:r>
              <a:rPr lang="en-US" dirty="0" smtClean="0"/>
              <a:t>con</a:t>
            </a:r>
            <a:r>
              <a:rPr lang="ro-RO" sz="2900" dirty="0" smtClean="0"/>
              <a:t>ț</a:t>
            </a:r>
            <a:r>
              <a:rPr lang="en-US" dirty="0" err="1" smtClean="0"/>
              <a:t>ine</a:t>
            </a:r>
            <a:r>
              <a:rPr lang="en-US" dirty="0" smtClean="0"/>
              <a:t> </a:t>
            </a:r>
            <a:r>
              <a:rPr lang="en-US" dirty="0"/>
              <a:t>toate celelalte puncte</a:t>
            </a:r>
            <a:r>
              <a:rPr lang="en-US" dirty="0" smtClean="0"/>
              <a:t>.</a:t>
            </a:r>
          </a:p>
          <a:p>
            <a:endParaRPr lang="en-US" dirty="0"/>
          </a:p>
          <a:p>
            <a:r>
              <a:rPr lang="en-US" dirty="0"/>
              <a:t>Se </a:t>
            </a:r>
            <a:r>
              <a:rPr lang="en-US" dirty="0" err="1" smtClean="0"/>
              <a:t>construie</a:t>
            </a:r>
            <a:r>
              <a:rPr lang="ro-RO" sz="2900" dirty="0" smtClean="0"/>
              <a:t>ș</a:t>
            </a:r>
            <a:r>
              <a:rPr lang="en-US" dirty="0" err="1" smtClean="0"/>
              <a:t>te</a:t>
            </a:r>
            <a:r>
              <a:rPr lang="en-US" dirty="0" smtClean="0"/>
              <a:t> </a:t>
            </a:r>
            <a:r>
              <a:rPr lang="ro-RO" dirty="0" smtClean="0"/>
              <a:t>î</a:t>
            </a:r>
            <a:r>
              <a:rPr lang="en-US" dirty="0" err="1" smtClean="0"/>
              <a:t>nf</a:t>
            </a:r>
            <a:r>
              <a:rPr lang="ro-RO" dirty="0" err="1" smtClean="0"/>
              <a:t>ă</a:t>
            </a:r>
            <a:r>
              <a:rPr lang="ro-RO" sz="2900" dirty="0" err="1" smtClean="0"/>
              <a:t>ș</a:t>
            </a:r>
            <a:r>
              <a:rPr lang="en-US" dirty="0" err="1" smtClean="0"/>
              <a:t>ur</a:t>
            </a:r>
            <a:r>
              <a:rPr lang="ro-RO" dirty="0" smtClean="0"/>
              <a:t>ă</a:t>
            </a:r>
            <a:r>
              <a:rPr lang="en-US" dirty="0" err="1" smtClean="0"/>
              <a:t>toarea</a:t>
            </a:r>
            <a:r>
              <a:rPr lang="en-US" dirty="0" smtClean="0"/>
              <a:t> convex</a:t>
            </a:r>
            <a:r>
              <a:rPr lang="ro-RO" dirty="0" smtClean="0"/>
              <a:t>ă</a:t>
            </a:r>
            <a:r>
              <a:rPr lang="en-US" dirty="0" smtClean="0"/>
              <a:t> </a:t>
            </a:r>
            <a:r>
              <a:rPr lang="en-US" dirty="0"/>
              <a:t>din aceste segmente.</a:t>
            </a:r>
          </a:p>
          <a:p>
            <a:endParaRPr lang="en-US" dirty="0"/>
          </a:p>
          <a:p>
            <a:endParaRPr lang="en-US" dirty="0"/>
          </a:p>
          <a:p>
            <a:endParaRPr lang="en-US" dirty="0"/>
          </a:p>
        </p:txBody>
      </p:sp>
    </p:spTree>
    <p:extLst>
      <p:ext uri="{BB962C8B-B14F-4D97-AF65-F5344CB8AC3E}">
        <p14:creationId xmlns:p14="http://schemas.microsoft.com/office/powerpoint/2010/main" val="11876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Algoritmul naiv</a:t>
            </a:r>
            <a:endParaRPr lang="en-US" dirty="0"/>
          </a:p>
        </p:txBody>
      </p:sp>
      <p:grpSp>
        <p:nvGrpSpPr>
          <p:cNvPr id="4" name="Group 4"/>
          <p:cNvGrpSpPr>
            <a:grpSpLocks/>
          </p:cNvGrpSpPr>
          <p:nvPr/>
        </p:nvGrpSpPr>
        <p:grpSpPr bwMode="auto">
          <a:xfrm>
            <a:off x="3400436" y="2792428"/>
            <a:ext cx="2032000" cy="1981200"/>
            <a:chOff x="4416" y="2976"/>
            <a:chExt cx="1136" cy="1087"/>
          </a:xfrm>
        </p:grpSpPr>
        <p:sp>
          <p:nvSpPr>
            <p:cNvPr id="5" name="Oval 5"/>
            <p:cNvSpPr>
              <a:spLocks noChangeArrowheads="1"/>
            </p:cNvSpPr>
            <p:nvPr/>
          </p:nvSpPr>
          <p:spPr bwMode="auto">
            <a:xfrm>
              <a:off x="4704" y="3024"/>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6" name="Oval 6"/>
            <p:cNvSpPr>
              <a:spLocks noChangeArrowheads="1"/>
            </p:cNvSpPr>
            <p:nvPr/>
          </p:nvSpPr>
          <p:spPr bwMode="auto">
            <a:xfrm>
              <a:off x="5136"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7" name="Oval 7"/>
            <p:cNvSpPr>
              <a:spLocks noChangeArrowheads="1"/>
            </p:cNvSpPr>
            <p:nvPr/>
          </p:nvSpPr>
          <p:spPr bwMode="auto">
            <a:xfrm>
              <a:off x="4416" y="3360"/>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8" name="Oval 8"/>
            <p:cNvSpPr>
              <a:spLocks noChangeArrowheads="1"/>
            </p:cNvSpPr>
            <p:nvPr/>
          </p:nvSpPr>
          <p:spPr bwMode="auto">
            <a:xfrm>
              <a:off x="5088" y="297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9" name="Oval 9"/>
            <p:cNvSpPr>
              <a:spLocks noChangeArrowheads="1"/>
            </p:cNvSpPr>
            <p:nvPr/>
          </p:nvSpPr>
          <p:spPr bwMode="auto">
            <a:xfrm>
              <a:off x="5088"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0" name="Oval 10"/>
            <p:cNvSpPr>
              <a:spLocks noChangeArrowheads="1"/>
            </p:cNvSpPr>
            <p:nvPr/>
          </p:nvSpPr>
          <p:spPr bwMode="auto">
            <a:xfrm>
              <a:off x="4704" y="355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1" name="Oval 11"/>
            <p:cNvSpPr>
              <a:spLocks noChangeArrowheads="1"/>
            </p:cNvSpPr>
            <p:nvPr/>
          </p:nvSpPr>
          <p:spPr bwMode="auto">
            <a:xfrm>
              <a:off x="5472"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2" name="Oval 12"/>
            <p:cNvSpPr>
              <a:spLocks noChangeArrowheads="1"/>
            </p:cNvSpPr>
            <p:nvPr/>
          </p:nvSpPr>
          <p:spPr bwMode="auto">
            <a:xfrm>
              <a:off x="5376"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3" name="Oval 13"/>
            <p:cNvSpPr>
              <a:spLocks noChangeArrowheads="1"/>
            </p:cNvSpPr>
            <p:nvPr/>
          </p:nvSpPr>
          <p:spPr bwMode="auto">
            <a:xfrm>
              <a:off x="4656"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4" name="Oval 14"/>
            <p:cNvSpPr>
              <a:spLocks noChangeArrowheads="1"/>
            </p:cNvSpPr>
            <p:nvPr/>
          </p:nvSpPr>
          <p:spPr bwMode="auto">
            <a:xfrm>
              <a:off x="5184" y="3984"/>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5" name="Oval 15"/>
            <p:cNvSpPr>
              <a:spLocks noChangeArrowheads="1"/>
            </p:cNvSpPr>
            <p:nvPr/>
          </p:nvSpPr>
          <p:spPr bwMode="auto">
            <a:xfrm>
              <a:off x="4848" y="379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6" name="Oval 16"/>
            <p:cNvSpPr>
              <a:spLocks noChangeArrowheads="1"/>
            </p:cNvSpPr>
            <p:nvPr/>
          </p:nvSpPr>
          <p:spPr bwMode="auto">
            <a:xfrm>
              <a:off x="4944" y="3600"/>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7" name="Oval 17"/>
            <p:cNvSpPr>
              <a:spLocks noChangeArrowheads="1"/>
            </p:cNvSpPr>
            <p:nvPr/>
          </p:nvSpPr>
          <p:spPr bwMode="auto">
            <a:xfrm>
              <a:off x="4464"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grpSp>
      <p:grpSp>
        <p:nvGrpSpPr>
          <p:cNvPr id="18" name="Group 30"/>
          <p:cNvGrpSpPr>
            <a:grpSpLocks/>
          </p:cNvGrpSpPr>
          <p:nvPr/>
        </p:nvGrpSpPr>
        <p:grpSpPr bwMode="auto">
          <a:xfrm>
            <a:off x="3933836" y="2182828"/>
            <a:ext cx="2209800" cy="1981200"/>
            <a:chOff x="4224" y="960"/>
            <a:chExt cx="1392" cy="1248"/>
          </a:xfrm>
        </p:grpSpPr>
        <p:sp>
          <p:nvSpPr>
            <p:cNvPr id="19" name="Line 18"/>
            <p:cNvSpPr>
              <a:spLocks noChangeShapeType="1"/>
            </p:cNvSpPr>
            <p:nvPr/>
          </p:nvSpPr>
          <p:spPr bwMode="auto">
            <a:xfrm>
              <a:off x="4704" y="1392"/>
              <a:ext cx="432" cy="384"/>
            </a:xfrm>
            <a:prstGeom prst="line">
              <a:avLst/>
            </a:prstGeom>
            <a:noFill/>
            <a:ln w="38100">
              <a:solidFill>
                <a:schemeClr val="tx1"/>
              </a:solidFill>
              <a:round/>
              <a:headEnd/>
              <a:tailEnd/>
            </a:ln>
            <a:effectLst/>
          </p:spPr>
          <p:txBody>
            <a:bodyPr/>
            <a:lstStyle/>
            <a:p>
              <a:endParaRPr lang="ro-RO"/>
            </a:p>
          </p:txBody>
        </p:sp>
        <p:sp>
          <p:nvSpPr>
            <p:cNvPr id="20" name="Line 19"/>
            <p:cNvSpPr>
              <a:spLocks noChangeShapeType="1"/>
            </p:cNvSpPr>
            <p:nvPr/>
          </p:nvSpPr>
          <p:spPr bwMode="auto">
            <a:xfrm>
              <a:off x="5184" y="1824"/>
              <a:ext cx="432" cy="384"/>
            </a:xfrm>
            <a:prstGeom prst="line">
              <a:avLst/>
            </a:prstGeom>
            <a:noFill/>
            <a:ln w="38100">
              <a:solidFill>
                <a:schemeClr val="tx1"/>
              </a:solidFill>
              <a:prstDash val="dash"/>
              <a:round/>
              <a:headEnd/>
              <a:tailEnd/>
            </a:ln>
            <a:effectLst/>
          </p:spPr>
          <p:txBody>
            <a:bodyPr/>
            <a:lstStyle/>
            <a:p>
              <a:endParaRPr lang="ro-RO"/>
            </a:p>
          </p:txBody>
        </p:sp>
        <p:sp>
          <p:nvSpPr>
            <p:cNvPr id="21" name="Line 20"/>
            <p:cNvSpPr>
              <a:spLocks noChangeShapeType="1"/>
            </p:cNvSpPr>
            <p:nvPr/>
          </p:nvSpPr>
          <p:spPr bwMode="auto">
            <a:xfrm>
              <a:off x="4224" y="960"/>
              <a:ext cx="432" cy="384"/>
            </a:xfrm>
            <a:prstGeom prst="line">
              <a:avLst/>
            </a:prstGeom>
            <a:noFill/>
            <a:ln w="38100">
              <a:solidFill>
                <a:schemeClr val="tx1"/>
              </a:solidFill>
              <a:prstDash val="dash"/>
              <a:round/>
              <a:headEnd/>
              <a:tailEnd/>
            </a:ln>
            <a:effectLst/>
          </p:spPr>
          <p:txBody>
            <a:bodyPr/>
            <a:lstStyle/>
            <a:p>
              <a:endParaRPr lang="ro-RO"/>
            </a:p>
          </p:txBody>
        </p:sp>
        <p:sp>
          <p:nvSpPr>
            <p:cNvPr id="22" name="Text Box 29"/>
            <p:cNvSpPr txBox="1">
              <a:spLocks noChangeArrowheads="1"/>
            </p:cNvSpPr>
            <p:nvPr/>
          </p:nvSpPr>
          <p:spPr bwMode="auto">
            <a:xfrm>
              <a:off x="4944" y="1392"/>
              <a:ext cx="432" cy="233"/>
            </a:xfrm>
            <a:prstGeom prst="rect">
              <a:avLst/>
            </a:prstGeom>
            <a:noFill/>
            <a:ln w="12700" algn="ctr">
              <a:noFill/>
              <a:miter lim="800000"/>
              <a:headEnd/>
              <a:tailEnd/>
            </a:ln>
            <a:effectLst/>
          </p:spPr>
          <p:txBody>
            <a:bodyPr>
              <a:spAutoFit/>
            </a:bodyPr>
            <a:lstStyle/>
            <a:p>
              <a:pPr marL="457200" indent="-457200"/>
              <a:r>
                <a:rPr lang="ro-RO" dirty="0" smtClean="0">
                  <a:solidFill>
                    <a:srgbClr val="99FF66"/>
                  </a:solidFill>
                  <a:effectLst>
                    <a:outerShdw blurRad="38100" dist="38100" dir="2700000" algn="tl">
                      <a:srgbClr val="000000"/>
                    </a:outerShdw>
                  </a:effectLst>
                  <a:latin typeface="Times New Roman" charset="0"/>
                  <a:cs typeface="Times New Roman" charset="0"/>
                </a:rPr>
                <a:t>DA</a:t>
              </a:r>
              <a:endParaRPr lang="en-US" dirty="0">
                <a:solidFill>
                  <a:srgbClr val="99FF66"/>
                </a:solidFill>
                <a:effectLst>
                  <a:outerShdw blurRad="38100" dist="38100" dir="2700000" algn="tl">
                    <a:srgbClr val="000000"/>
                  </a:outerShdw>
                </a:effectLst>
                <a:latin typeface="Times New Roman" charset="0"/>
                <a:cs typeface="Times New Roman" charset="0"/>
              </a:endParaRPr>
            </a:p>
          </p:txBody>
        </p:sp>
      </p:grpSp>
      <p:grpSp>
        <p:nvGrpSpPr>
          <p:cNvPr id="23" name="Group 31"/>
          <p:cNvGrpSpPr>
            <a:grpSpLocks/>
          </p:cNvGrpSpPr>
          <p:nvPr/>
        </p:nvGrpSpPr>
        <p:grpSpPr bwMode="auto">
          <a:xfrm>
            <a:off x="3825886" y="3007233"/>
            <a:ext cx="1593850" cy="2578100"/>
            <a:chOff x="4156" y="1516"/>
            <a:chExt cx="1004" cy="1624"/>
          </a:xfrm>
        </p:grpSpPr>
        <p:sp>
          <p:nvSpPr>
            <p:cNvPr id="24" name="Freeform 21"/>
            <p:cNvSpPr>
              <a:spLocks/>
            </p:cNvSpPr>
            <p:nvPr/>
          </p:nvSpPr>
          <p:spPr bwMode="auto">
            <a:xfrm>
              <a:off x="4532" y="2104"/>
              <a:ext cx="268" cy="440"/>
            </a:xfrm>
            <a:custGeom>
              <a:avLst/>
              <a:gdLst/>
              <a:ahLst/>
              <a:cxnLst>
                <a:cxn ang="0">
                  <a:pos x="0" y="0"/>
                </a:cxn>
                <a:cxn ang="0">
                  <a:pos x="268" y="440"/>
                </a:cxn>
              </a:cxnLst>
              <a:rect l="0" t="0" r="r" b="b"/>
              <a:pathLst>
                <a:path w="268" h="440">
                  <a:moveTo>
                    <a:pt x="0" y="0"/>
                  </a:moveTo>
                  <a:lnTo>
                    <a:pt x="268" y="440"/>
                  </a:lnTo>
                </a:path>
              </a:pathLst>
            </a:custGeom>
            <a:noFill/>
            <a:ln w="38100">
              <a:solidFill>
                <a:schemeClr val="tx1"/>
              </a:solidFill>
              <a:round/>
              <a:headEnd/>
              <a:tailEnd/>
            </a:ln>
            <a:effectLst/>
          </p:spPr>
          <p:txBody>
            <a:bodyPr/>
            <a:lstStyle/>
            <a:p>
              <a:endParaRPr lang="ro-RO"/>
            </a:p>
          </p:txBody>
        </p:sp>
        <p:sp>
          <p:nvSpPr>
            <p:cNvPr id="25" name="Freeform 22"/>
            <p:cNvSpPr>
              <a:spLocks/>
            </p:cNvSpPr>
            <p:nvPr/>
          </p:nvSpPr>
          <p:spPr bwMode="auto">
            <a:xfrm>
              <a:off x="4844" y="2628"/>
              <a:ext cx="316" cy="512"/>
            </a:xfrm>
            <a:custGeom>
              <a:avLst/>
              <a:gdLst/>
              <a:ahLst/>
              <a:cxnLst>
                <a:cxn ang="0">
                  <a:pos x="0" y="0"/>
                </a:cxn>
                <a:cxn ang="0">
                  <a:pos x="316" y="512"/>
                </a:cxn>
              </a:cxnLst>
              <a:rect l="0" t="0" r="r" b="b"/>
              <a:pathLst>
                <a:path w="316" h="512">
                  <a:moveTo>
                    <a:pt x="0" y="0"/>
                  </a:moveTo>
                  <a:lnTo>
                    <a:pt x="316" y="512"/>
                  </a:lnTo>
                </a:path>
              </a:pathLst>
            </a:custGeom>
            <a:noFill/>
            <a:ln w="38100">
              <a:solidFill>
                <a:schemeClr val="tx1"/>
              </a:solidFill>
              <a:prstDash val="dash"/>
              <a:round/>
              <a:headEnd/>
              <a:tailEnd/>
            </a:ln>
            <a:effectLst/>
          </p:spPr>
          <p:txBody>
            <a:bodyPr/>
            <a:lstStyle/>
            <a:p>
              <a:endParaRPr lang="ro-RO"/>
            </a:p>
          </p:txBody>
        </p:sp>
        <p:sp>
          <p:nvSpPr>
            <p:cNvPr id="26" name="Freeform 24"/>
            <p:cNvSpPr>
              <a:spLocks/>
            </p:cNvSpPr>
            <p:nvPr/>
          </p:nvSpPr>
          <p:spPr bwMode="auto">
            <a:xfrm>
              <a:off x="4156" y="1516"/>
              <a:ext cx="320" cy="512"/>
            </a:xfrm>
            <a:custGeom>
              <a:avLst/>
              <a:gdLst/>
              <a:ahLst/>
              <a:cxnLst>
                <a:cxn ang="0">
                  <a:pos x="0" y="0"/>
                </a:cxn>
                <a:cxn ang="0">
                  <a:pos x="320" y="512"/>
                </a:cxn>
              </a:cxnLst>
              <a:rect l="0" t="0" r="r" b="b"/>
              <a:pathLst>
                <a:path w="320" h="512">
                  <a:moveTo>
                    <a:pt x="0" y="0"/>
                  </a:moveTo>
                  <a:lnTo>
                    <a:pt x="320" y="512"/>
                  </a:lnTo>
                </a:path>
              </a:pathLst>
            </a:custGeom>
            <a:noFill/>
            <a:ln w="38100">
              <a:solidFill>
                <a:schemeClr val="tx1"/>
              </a:solidFill>
              <a:prstDash val="dash"/>
              <a:round/>
              <a:headEnd/>
              <a:tailEnd/>
            </a:ln>
            <a:effectLst/>
          </p:spPr>
          <p:txBody>
            <a:bodyPr/>
            <a:lstStyle/>
            <a:p>
              <a:endParaRPr lang="ro-RO"/>
            </a:p>
          </p:txBody>
        </p:sp>
        <p:sp>
          <p:nvSpPr>
            <p:cNvPr id="27" name="Text Box 28"/>
            <p:cNvSpPr txBox="1">
              <a:spLocks noChangeArrowheads="1"/>
            </p:cNvSpPr>
            <p:nvPr/>
          </p:nvSpPr>
          <p:spPr bwMode="auto">
            <a:xfrm>
              <a:off x="4272" y="2496"/>
              <a:ext cx="384" cy="233"/>
            </a:xfrm>
            <a:prstGeom prst="rect">
              <a:avLst/>
            </a:prstGeom>
            <a:noFill/>
            <a:ln w="12700" algn="ctr">
              <a:noFill/>
              <a:miter lim="800000"/>
              <a:headEnd/>
              <a:tailEnd/>
            </a:ln>
            <a:effectLst/>
          </p:spPr>
          <p:txBody>
            <a:bodyPr>
              <a:spAutoFit/>
            </a:bodyPr>
            <a:lstStyle/>
            <a:p>
              <a:pPr marL="457200" indent="-457200"/>
              <a:r>
                <a:rPr lang="ro-RO" dirty="0" smtClean="0">
                  <a:solidFill>
                    <a:srgbClr val="FF3300"/>
                  </a:solidFill>
                  <a:effectLst>
                    <a:outerShdw blurRad="38100" dist="38100" dir="2700000" algn="tl">
                      <a:srgbClr val="000000"/>
                    </a:outerShdw>
                  </a:effectLst>
                  <a:latin typeface="Times New Roman" charset="0"/>
                  <a:cs typeface="Times New Roman" charset="0"/>
                </a:rPr>
                <a:t>NU</a:t>
              </a:r>
              <a:endParaRPr lang="en-US" dirty="0">
                <a:solidFill>
                  <a:srgbClr val="FF3300"/>
                </a:solidFill>
                <a:effectLst>
                  <a:outerShdw blurRad="38100" dist="38100" dir="2700000" algn="tl">
                    <a:srgbClr val="000000"/>
                  </a:outerShdw>
                </a:effectLst>
                <a:latin typeface="Times New Roman" charset="0"/>
                <a:cs typeface="Times New Roman" charset="0"/>
              </a:endParaRPr>
            </a:p>
          </p:txBody>
        </p:sp>
      </p:grpSp>
    </p:spTree>
    <p:extLst>
      <p:ext uri="{BB962C8B-B14F-4D97-AF65-F5344CB8AC3E}">
        <p14:creationId xmlns:p14="http://schemas.microsoft.com/office/powerpoint/2010/main" val="8741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Algoritmul naiv</a:t>
            </a:r>
            <a:endParaRPr lang="ro-RO" dirty="0"/>
          </a:p>
        </p:txBody>
      </p:sp>
      <p:sp>
        <p:nvSpPr>
          <p:cNvPr id="3" name="Substituent conținut 2"/>
          <p:cNvSpPr>
            <a:spLocks noGrp="1"/>
          </p:cNvSpPr>
          <p:nvPr>
            <p:ph idx="1"/>
          </p:nvPr>
        </p:nvSpPr>
        <p:spPr/>
        <p:txBody>
          <a:bodyPr/>
          <a:lstStyle/>
          <a:p>
            <a:r>
              <a:rPr lang="en-US" dirty="0" smtClean="0"/>
              <a:t>O problem</a:t>
            </a:r>
            <a:r>
              <a:rPr lang="ro-RO" dirty="0" smtClean="0"/>
              <a:t>ă</a:t>
            </a:r>
            <a:r>
              <a:rPr lang="en-US" dirty="0" smtClean="0"/>
              <a:t> a </a:t>
            </a:r>
            <a:r>
              <a:rPr lang="en-US" dirty="0" err="1" smtClean="0"/>
              <a:t>algoritmului</a:t>
            </a:r>
            <a:r>
              <a:rPr lang="en-US" dirty="0" smtClean="0"/>
              <a:t> </a:t>
            </a:r>
            <a:r>
              <a:rPr lang="en-US" dirty="0" err="1" smtClean="0"/>
              <a:t>poate</a:t>
            </a:r>
            <a:r>
              <a:rPr lang="en-US" dirty="0" smtClean="0"/>
              <a:t> </a:t>
            </a:r>
            <a:r>
              <a:rPr lang="en-US" dirty="0" err="1" smtClean="0"/>
              <a:t>ap</a:t>
            </a:r>
            <a:r>
              <a:rPr lang="ro-RO" dirty="0" smtClean="0"/>
              <a:t>ă</a:t>
            </a:r>
            <a:r>
              <a:rPr lang="en-US" dirty="0" err="1" smtClean="0"/>
              <a:t>rea</a:t>
            </a:r>
            <a:r>
              <a:rPr lang="en-US" dirty="0" smtClean="0"/>
              <a:t> </a:t>
            </a:r>
            <a:r>
              <a:rPr lang="ro-RO" dirty="0" smtClean="0"/>
              <a:t>când sunt 3 puncte coliniare. Segmentele AB, BC și AC vor fi toate incluse în înfășurătoarea convexă.</a:t>
            </a:r>
          </a:p>
          <a:p>
            <a:r>
              <a:rPr lang="ro-RO" dirty="0" smtClean="0"/>
              <a:t>Se poate considera</a:t>
            </a:r>
          </a:p>
          <a:p>
            <a:pPr>
              <a:buNone/>
            </a:pPr>
            <a:r>
              <a:rPr lang="ro-RO" dirty="0" smtClean="0"/>
              <a:t>că nici unul dintre cele</a:t>
            </a:r>
          </a:p>
          <a:p>
            <a:pPr>
              <a:buNone/>
            </a:pPr>
            <a:r>
              <a:rPr lang="ro-RO" dirty="0" smtClean="0"/>
              <a:t>3 segmente nu aparține</a:t>
            </a:r>
          </a:p>
          <a:p>
            <a:pPr>
              <a:buNone/>
            </a:pPr>
            <a:r>
              <a:rPr lang="ro-RO" dirty="0" smtClean="0"/>
              <a:t>înfășurătorii convexe.</a:t>
            </a:r>
          </a:p>
        </p:txBody>
      </p:sp>
      <p:grpSp>
        <p:nvGrpSpPr>
          <p:cNvPr id="4" name="Group 34"/>
          <p:cNvGrpSpPr/>
          <p:nvPr/>
        </p:nvGrpSpPr>
        <p:grpSpPr>
          <a:xfrm>
            <a:off x="5715008" y="3143248"/>
            <a:ext cx="2857520" cy="2214578"/>
            <a:chOff x="3286116" y="2890838"/>
            <a:chExt cx="3352800" cy="2590800"/>
          </a:xfrm>
        </p:grpSpPr>
        <p:sp>
          <p:nvSpPr>
            <p:cNvPr id="5" name="Freeform 39"/>
            <p:cNvSpPr>
              <a:spLocks/>
            </p:cNvSpPr>
            <p:nvPr/>
          </p:nvSpPr>
          <p:spPr bwMode="auto">
            <a:xfrm>
              <a:off x="4200516" y="3424238"/>
              <a:ext cx="2419350" cy="1800225"/>
            </a:xfrm>
            <a:custGeom>
              <a:avLst/>
              <a:gdLst/>
              <a:ahLst/>
              <a:cxnLst>
                <a:cxn ang="0">
                  <a:pos x="0" y="0"/>
                </a:cxn>
                <a:cxn ang="0">
                  <a:pos x="1524" y="1134"/>
                </a:cxn>
              </a:cxnLst>
              <a:rect l="0" t="0" r="r" b="b"/>
              <a:pathLst>
                <a:path w="1524" h="1134">
                  <a:moveTo>
                    <a:pt x="0" y="0"/>
                  </a:moveTo>
                  <a:lnTo>
                    <a:pt x="1524" y="1134"/>
                  </a:lnTo>
                </a:path>
              </a:pathLst>
            </a:custGeom>
            <a:noFill/>
            <a:ln w="57150" cmpd="sng">
              <a:solidFill>
                <a:schemeClr val="tx1"/>
              </a:solidFill>
              <a:round/>
              <a:headEnd type="none" w="med" len="med"/>
              <a:tailEnd type="none" w="med" len="med"/>
            </a:ln>
            <a:effectLst/>
          </p:spPr>
          <p:txBody>
            <a:bodyPr/>
            <a:lstStyle/>
            <a:p>
              <a:endParaRPr lang="ro-RO"/>
            </a:p>
          </p:txBody>
        </p:sp>
        <p:sp>
          <p:nvSpPr>
            <p:cNvPr id="6" name="Line 22"/>
            <p:cNvSpPr>
              <a:spLocks noChangeShapeType="1"/>
            </p:cNvSpPr>
            <p:nvPr/>
          </p:nvSpPr>
          <p:spPr bwMode="auto">
            <a:xfrm>
              <a:off x="4581516" y="3576638"/>
              <a:ext cx="685800" cy="609600"/>
            </a:xfrm>
            <a:prstGeom prst="line">
              <a:avLst/>
            </a:prstGeom>
            <a:noFill/>
            <a:ln w="38100">
              <a:solidFill>
                <a:srgbClr val="FF3300"/>
              </a:solidFill>
              <a:round/>
              <a:headEnd/>
              <a:tailEnd/>
            </a:ln>
            <a:effectLst/>
          </p:spPr>
          <p:txBody>
            <a:bodyPr/>
            <a:lstStyle/>
            <a:p>
              <a:endParaRPr lang="ro-RO"/>
            </a:p>
          </p:txBody>
        </p:sp>
        <p:sp>
          <p:nvSpPr>
            <p:cNvPr id="7" name="Line 23"/>
            <p:cNvSpPr>
              <a:spLocks noChangeShapeType="1"/>
            </p:cNvSpPr>
            <p:nvPr/>
          </p:nvSpPr>
          <p:spPr bwMode="auto">
            <a:xfrm>
              <a:off x="5343516" y="4262438"/>
              <a:ext cx="685800" cy="609600"/>
            </a:xfrm>
            <a:prstGeom prst="line">
              <a:avLst/>
            </a:prstGeom>
            <a:noFill/>
            <a:ln w="38100">
              <a:solidFill>
                <a:srgbClr val="FF3300"/>
              </a:solidFill>
              <a:prstDash val="dash"/>
              <a:round/>
              <a:headEnd/>
              <a:tailEnd/>
            </a:ln>
            <a:effectLst/>
          </p:spPr>
          <p:txBody>
            <a:bodyPr/>
            <a:lstStyle/>
            <a:p>
              <a:endParaRPr lang="ro-RO"/>
            </a:p>
          </p:txBody>
        </p:sp>
        <p:sp>
          <p:nvSpPr>
            <p:cNvPr id="8" name="Line 24"/>
            <p:cNvSpPr>
              <a:spLocks noChangeShapeType="1"/>
            </p:cNvSpPr>
            <p:nvPr/>
          </p:nvSpPr>
          <p:spPr bwMode="auto">
            <a:xfrm>
              <a:off x="3819516" y="2890838"/>
              <a:ext cx="685800" cy="609600"/>
            </a:xfrm>
            <a:prstGeom prst="line">
              <a:avLst/>
            </a:prstGeom>
            <a:noFill/>
            <a:ln w="38100">
              <a:solidFill>
                <a:srgbClr val="FF3300"/>
              </a:solidFill>
              <a:prstDash val="dash"/>
              <a:round/>
              <a:headEnd/>
              <a:tailEnd/>
            </a:ln>
            <a:effectLst/>
          </p:spPr>
          <p:txBody>
            <a:bodyPr/>
            <a:lstStyle/>
            <a:p>
              <a:endParaRPr lang="ro-RO"/>
            </a:p>
          </p:txBody>
        </p:sp>
        <p:sp>
          <p:nvSpPr>
            <p:cNvPr id="9" name="Line 25"/>
            <p:cNvSpPr>
              <a:spLocks noChangeShapeType="1"/>
            </p:cNvSpPr>
            <p:nvPr/>
          </p:nvSpPr>
          <p:spPr bwMode="auto">
            <a:xfrm>
              <a:off x="5267316" y="4186238"/>
              <a:ext cx="609600" cy="533400"/>
            </a:xfrm>
            <a:prstGeom prst="line">
              <a:avLst/>
            </a:prstGeom>
            <a:noFill/>
            <a:ln w="38100">
              <a:solidFill>
                <a:schemeClr val="accent2"/>
              </a:solidFill>
              <a:round/>
              <a:headEnd/>
              <a:tailEnd/>
            </a:ln>
            <a:effectLst/>
          </p:spPr>
          <p:txBody>
            <a:bodyPr/>
            <a:lstStyle/>
            <a:p>
              <a:endParaRPr lang="ro-RO"/>
            </a:p>
          </p:txBody>
        </p:sp>
        <p:sp>
          <p:nvSpPr>
            <p:cNvPr id="10" name="Line 30"/>
            <p:cNvSpPr>
              <a:spLocks noChangeShapeType="1"/>
            </p:cNvSpPr>
            <p:nvPr/>
          </p:nvSpPr>
          <p:spPr bwMode="auto">
            <a:xfrm>
              <a:off x="5876916" y="4719638"/>
              <a:ext cx="685800" cy="609600"/>
            </a:xfrm>
            <a:prstGeom prst="line">
              <a:avLst/>
            </a:prstGeom>
            <a:noFill/>
            <a:ln w="38100">
              <a:solidFill>
                <a:schemeClr val="accent2"/>
              </a:solidFill>
              <a:prstDash val="dash"/>
              <a:round/>
              <a:headEnd/>
              <a:tailEnd/>
            </a:ln>
            <a:effectLst/>
          </p:spPr>
          <p:txBody>
            <a:bodyPr/>
            <a:lstStyle/>
            <a:p>
              <a:endParaRPr lang="ro-RO"/>
            </a:p>
          </p:txBody>
        </p:sp>
        <p:sp>
          <p:nvSpPr>
            <p:cNvPr id="11" name="Line 31"/>
            <p:cNvSpPr>
              <a:spLocks noChangeShapeType="1"/>
            </p:cNvSpPr>
            <p:nvPr/>
          </p:nvSpPr>
          <p:spPr bwMode="auto">
            <a:xfrm>
              <a:off x="4581516" y="3576638"/>
              <a:ext cx="685800" cy="609600"/>
            </a:xfrm>
            <a:prstGeom prst="line">
              <a:avLst/>
            </a:prstGeom>
            <a:noFill/>
            <a:ln w="38100">
              <a:solidFill>
                <a:schemeClr val="accent2"/>
              </a:solidFill>
              <a:prstDash val="dash"/>
              <a:round/>
              <a:headEnd/>
              <a:tailEnd/>
            </a:ln>
            <a:effectLst/>
          </p:spPr>
          <p:txBody>
            <a:bodyPr/>
            <a:lstStyle/>
            <a:p>
              <a:endParaRPr lang="ro-RO"/>
            </a:p>
          </p:txBody>
        </p:sp>
        <p:sp>
          <p:nvSpPr>
            <p:cNvPr id="12" name="Line 32"/>
            <p:cNvSpPr>
              <a:spLocks noChangeShapeType="1"/>
            </p:cNvSpPr>
            <p:nvPr/>
          </p:nvSpPr>
          <p:spPr bwMode="auto">
            <a:xfrm>
              <a:off x="4581516" y="3576638"/>
              <a:ext cx="1295400" cy="1143000"/>
            </a:xfrm>
            <a:prstGeom prst="line">
              <a:avLst/>
            </a:prstGeom>
            <a:noFill/>
            <a:ln w="38100">
              <a:solidFill>
                <a:srgbClr val="3366FF"/>
              </a:solidFill>
              <a:round/>
              <a:headEnd/>
              <a:tailEnd/>
            </a:ln>
            <a:effectLst/>
          </p:spPr>
          <p:txBody>
            <a:bodyPr/>
            <a:lstStyle/>
            <a:p>
              <a:endParaRPr lang="ro-RO"/>
            </a:p>
          </p:txBody>
        </p:sp>
        <p:sp>
          <p:nvSpPr>
            <p:cNvPr id="13" name="Line 33"/>
            <p:cNvSpPr>
              <a:spLocks noChangeShapeType="1"/>
            </p:cNvSpPr>
            <p:nvPr/>
          </p:nvSpPr>
          <p:spPr bwMode="auto">
            <a:xfrm>
              <a:off x="5953116" y="4795838"/>
              <a:ext cx="685800" cy="609600"/>
            </a:xfrm>
            <a:prstGeom prst="line">
              <a:avLst/>
            </a:prstGeom>
            <a:noFill/>
            <a:ln w="38100">
              <a:solidFill>
                <a:srgbClr val="3366FF"/>
              </a:solidFill>
              <a:prstDash val="dash"/>
              <a:round/>
              <a:headEnd/>
              <a:tailEnd/>
            </a:ln>
            <a:effectLst/>
          </p:spPr>
          <p:txBody>
            <a:bodyPr/>
            <a:lstStyle/>
            <a:p>
              <a:endParaRPr lang="ro-RO"/>
            </a:p>
          </p:txBody>
        </p:sp>
        <p:sp>
          <p:nvSpPr>
            <p:cNvPr id="14" name="Line 34"/>
            <p:cNvSpPr>
              <a:spLocks noChangeShapeType="1"/>
            </p:cNvSpPr>
            <p:nvPr/>
          </p:nvSpPr>
          <p:spPr bwMode="auto">
            <a:xfrm>
              <a:off x="3895716" y="2967038"/>
              <a:ext cx="685800" cy="609600"/>
            </a:xfrm>
            <a:prstGeom prst="line">
              <a:avLst/>
            </a:prstGeom>
            <a:noFill/>
            <a:ln w="38100">
              <a:solidFill>
                <a:srgbClr val="3366FF"/>
              </a:solidFill>
              <a:prstDash val="dash"/>
              <a:round/>
              <a:headEnd/>
              <a:tailEnd/>
            </a:ln>
            <a:effectLst/>
          </p:spPr>
          <p:txBody>
            <a:bodyPr/>
            <a:lstStyle/>
            <a:p>
              <a:endParaRPr lang="ro-RO"/>
            </a:p>
          </p:txBody>
        </p:sp>
        <p:sp>
          <p:nvSpPr>
            <p:cNvPr id="15" name="Text Box 36"/>
            <p:cNvSpPr txBox="1">
              <a:spLocks noChangeArrowheads="1"/>
            </p:cNvSpPr>
            <p:nvPr/>
          </p:nvSpPr>
          <p:spPr bwMode="auto">
            <a:xfrm>
              <a:off x="4505316" y="3195638"/>
              <a:ext cx="609600" cy="366713"/>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a:effectLst/>
                  <a:latin typeface="Arial" charset="0"/>
                </a:rPr>
                <a:t>A</a:t>
              </a:r>
            </a:p>
          </p:txBody>
        </p:sp>
        <p:sp>
          <p:nvSpPr>
            <p:cNvPr id="16" name="Text Box 37"/>
            <p:cNvSpPr txBox="1">
              <a:spLocks noChangeArrowheads="1"/>
            </p:cNvSpPr>
            <p:nvPr/>
          </p:nvSpPr>
          <p:spPr bwMode="auto">
            <a:xfrm>
              <a:off x="5343516" y="3895726"/>
              <a:ext cx="609600"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a:effectLst/>
                  <a:latin typeface="Arial" charset="0"/>
                </a:rPr>
                <a:t>B</a:t>
              </a:r>
            </a:p>
          </p:txBody>
        </p:sp>
        <p:sp>
          <p:nvSpPr>
            <p:cNvPr id="17" name="Text Box 38"/>
            <p:cNvSpPr txBox="1">
              <a:spLocks noChangeArrowheads="1"/>
            </p:cNvSpPr>
            <p:nvPr/>
          </p:nvSpPr>
          <p:spPr bwMode="auto">
            <a:xfrm>
              <a:off x="5953116" y="4429126"/>
              <a:ext cx="609600"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dirty="0">
                  <a:effectLst/>
                  <a:latin typeface="Arial" charset="0"/>
                </a:rPr>
                <a:t>C</a:t>
              </a:r>
            </a:p>
          </p:txBody>
        </p:sp>
        <p:grpSp>
          <p:nvGrpSpPr>
            <p:cNvPr id="18" name="Group 29"/>
            <p:cNvGrpSpPr>
              <a:grpSpLocks/>
            </p:cNvGrpSpPr>
            <p:nvPr/>
          </p:nvGrpSpPr>
          <p:grpSpPr bwMode="auto">
            <a:xfrm>
              <a:off x="3286119" y="3500452"/>
              <a:ext cx="2667001" cy="1981207"/>
              <a:chOff x="3792" y="2256"/>
              <a:chExt cx="1680" cy="1248"/>
            </a:xfrm>
          </p:grpSpPr>
          <p:sp>
            <p:nvSpPr>
              <p:cNvPr id="19" name="Oval 9"/>
              <p:cNvSpPr>
                <a:spLocks noChangeArrowheads="1"/>
              </p:cNvSpPr>
              <p:nvPr/>
            </p:nvSpPr>
            <p:spPr bwMode="auto">
              <a:xfrm>
                <a:off x="4117" y="2311"/>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0" name="Oval 10"/>
              <p:cNvSpPr>
                <a:spLocks noChangeArrowheads="1"/>
              </p:cNvSpPr>
              <p:nvPr/>
            </p:nvSpPr>
            <p:spPr bwMode="auto">
              <a:xfrm>
                <a:off x="4603" y="3083"/>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1" name="Oval 11"/>
              <p:cNvSpPr>
                <a:spLocks noChangeArrowheads="1"/>
              </p:cNvSpPr>
              <p:nvPr/>
            </p:nvSpPr>
            <p:spPr bwMode="auto">
              <a:xfrm>
                <a:off x="3792" y="2697"/>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2" name="Oval 12"/>
              <p:cNvSpPr>
                <a:spLocks noChangeArrowheads="1"/>
              </p:cNvSpPr>
              <p:nvPr/>
            </p:nvSpPr>
            <p:spPr bwMode="auto">
              <a:xfrm>
                <a:off x="4549" y="2256"/>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3" name="Oval 13"/>
              <p:cNvSpPr>
                <a:spLocks noChangeArrowheads="1"/>
              </p:cNvSpPr>
              <p:nvPr/>
            </p:nvSpPr>
            <p:spPr bwMode="auto">
              <a:xfrm>
                <a:off x="4549" y="264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4" name="Oval 14"/>
              <p:cNvSpPr>
                <a:spLocks noChangeArrowheads="1"/>
              </p:cNvSpPr>
              <p:nvPr/>
            </p:nvSpPr>
            <p:spPr bwMode="auto">
              <a:xfrm>
                <a:off x="4117" y="2917"/>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5" name="Oval 15"/>
              <p:cNvSpPr>
                <a:spLocks noChangeArrowheads="1"/>
              </p:cNvSpPr>
              <p:nvPr/>
            </p:nvSpPr>
            <p:spPr bwMode="auto">
              <a:xfrm>
                <a:off x="4982" y="264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6" name="Oval 16"/>
              <p:cNvSpPr>
                <a:spLocks noChangeArrowheads="1"/>
              </p:cNvSpPr>
              <p:nvPr/>
            </p:nvSpPr>
            <p:spPr bwMode="auto">
              <a:xfrm>
                <a:off x="5382" y="298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7" name="Oval 17"/>
              <p:cNvSpPr>
                <a:spLocks noChangeArrowheads="1"/>
              </p:cNvSpPr>
              <p:nvPr/>
            </p:nvSpPr>
            <p:spPr bwMode="auto">
              <a:xfrm>
                <a:off x="4062" y="2642"/>
                <a:ext cx="91"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8" name="Oval 18"/>
              <p:cNvSpPr>
                <a:spLocks noChangeArrowheads="1"/>
              </p:cNvSpPr>
              <p:nvPr/>
            </p:nvSpPr>
            <p:spPr bwMode="auto">
              <a:xfrm>
                <a:off x="4657" y="3413"/>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9" name="Oval 19"/>
              <p:cNvSpPr>
                <a:spLocks noChangeArrowheads="1"/>
              </p:cNvSpPr>
              <p:nvPr/>
            </p:nvSpPr>
            <p:spPr bwMode="auto">
              <a:xfrm>
                <a:off x="4279" y="3193"/>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30" name="Oval 20"/>
              <p:cNvSpPr>
                <a:spLocks noChangeArrowheads="1"/>
              </p:cNvSpPr>
              <p:nvPr/>
            </p:nvSpPr>
            <p:spPr bwMode="auto">
              <a:xfrm>
                <a:off x="4387" y="2972"/>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31" name="Oval 21"/>
              <p:cNvSpPr>
                <a:spLocks noChangeArrowheads="1"/>
              </p:cNvSpPr>
              <p:nvPr/>
            </p:nvSpPr>
            <p:spPr bwMode="auto">
              <a:xfrm>
                <a:off x="3846" y="3083"/>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4)">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87624" y="1700808"/>
            <a:ext cx="7704856" cy="4678204"/>
          </a:xfrm>
          <a:prstGeom prst="rect">
            <a:avLst/>
          </a:prstGeom>
        </p:spPr>
        <p:txBody>
          <a:bodyPr wrap="square">
            <a:spAutoFit/>
          </a:bodyPr>
          <a:lstStyle/>
          <a:p>
            <a:pPr marL="342900" indent="-342900">
              <a:buClr>
                <a:schemeClr val="accent1"/>
              </a:buClr>
              <a:buSzPct val="80000"/>
              <a:buFont typeface="Tahoma" pitchFamily="34" charset="0"/>
              <a:buChar char="•"/>
            </a:pPr>
            <a:r>
              <a:rPr lang="vi-VN" sz="2000" dirty="0"/>
              <a:t>învelitoarea convexă este uneori împărțită în două părți, învelitoarea superioara și cea inferioară, întinzându-se între cel mai din stânga, respectiv cel mai din dreapta punct al învelitorii. </a:t>
            </a:r>
            <a:endParaRPr lang="en-US" sz="2000" dirty="0" smtClean="0">
              <a:latin typeface="Gill Sans MT" pitchFamily="34" charset="0"/>
            </a:endParaRPr>
          </a:p>
          <a:p>
            <a:endParaRPr lang="en-US" sz="2000" dirty="0" smtClean="0">
              <a:latin typeface="Gill Sans MT" pitchFamily="34" charset="0"/>
            </a:endParaRPr>
          </a:p>
          <a:p>
            <a:pPr marL="342900" indent="-342900">
              <a:buClr>
                <a:schemeClr val="accent1"/>
              </a:buClr>
              <a:buSzPct val="80000"/>
              <a:buFont typeface="Tahoma" pitchFamily="34" charset="0"/>
              <a:buChar char="•"/>
            </a:pPr>
            <a:r>
              <a:rPr lang="vi-VN" sz="2000" dirty="0"/>
              <a:t>Pentru început, punctele sunt sortate lexicografic (mai întâi în funcție de coordonatele x, iar in caz de egalitate și după coordonatele y.), iar apoi construindu-se învelitoarea superioara și cea inferioară ale punctelor în O(n) timp. </a:t>
            </a:r>
            <a:r>
              <a:rPr lang="en-US" sz="2000" dirty="0" smtClean="0">
                <a:latin typeface="Gill Sans MT" pitchFamily="34" charset="0"/>
              </a:rPr>
              <a:t/>
            </a:r>
            <a:br>
              <a:rPr lang="en-US" sz="2000" dirty="0" smtClean="0">
                <a:latin typeface="Gill Sans MT" pitchFamily="34" charset="0"/>
              </a:rPr>
            </a:br>
            <a:endParaRPr lang="en-US" sz="2000" dirty="0" smtClean="0">
              <a:latin typeface="Gill Sans MT" pitchFamily="34" charset="0"/>
            </a:endParaRPr>
          </a:p>
          <a:p>
            <a:pPr marL="342900" indent="-342900">
              <a:buClr>
                <a:schemeClr val="accent1"/>
              </a:buClr>
              <a:buSzPct val="80000"/>
              <a:buFont typeface="Tahoma" pitchFamily="34" charset="0"/>
              <a:buChar char="•"/>
            </a:pPr>
            <a:r>
              <a:rPr lang="vi-VN" sz="2000" dirty="0" smtClean="0"/>
              <a:t>Învelitoarea </a:t>
            </a:r>
            <a:r>
              <a:rPr lang="vi-VN" sz="2000" dirty="0"/>
              <a:t>superioară este partea învelitorii convexe vizibilă de sus. Începe din cel mai dreapta punct al său spre cel mai din stânga în ordinea inversă în sensul acelor de ceasornic. Învelitoarea inferioară este partea care a rămas a învelitorii convexe.</a:t>
            </a:r>
            <a:endParaRPr lang="en-US" sz="2000" dirty="0">
              <a:latin typeface="Gill Sans MT" pitchFamily="34" charset="0"/>
            </a:endParaRPr>
          </a:p>
          <a:p>
            <a:pPr marL="285750" indent="-285750">
              <a:buFont typeface="Arial" pitchFamily="34" charset="0"/>
              <a:buChar char="•"/>
            </a:pPr>
            <a:endParaRPr lang="en-US" b="1" dirty="0">
              <a:latin typeface="Gill Sans MT" pitchFamily="34" charset="0"/>
            </a:endParaRPr>
          </a:p>
        </p:txBody>
      </p:sp>
      <p:sp>
        <p:nvSpPr>
          <p:cNvPr id="2" name="Rectangle 1"/>
          <p:cNvSpPr/>
          <p:nvPr/>
        </p:nvSpPr>
        <p:spPr>
          <a:xfrm>
            <a:off x="992038" y="0"/>
            <a:ext cx="8044458"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0"/>
            <a:ext cx="8172399"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
        <p:nvSpPr>
          <p:cNvPr id="4" name="Rectangle 3"/>
          <p:cNvSpPr/>
          <p:nvPr/>
        </p:nvSpPr>
        <p:spPr>
          <a:xfrm>
            <a:off x="1187623" y="1844824"/>
            <a:ext cx="7740351" cy="3539430"/>
          </a:xfrm>
          <a:prstGeom prst="rect">
            <a:avLst/>
          </a:prstGeom>
        </p:spPr>
        <p:txBody>
          <a:bodyPr wrap="square">
            <a:spAutoFit/>
          </a:bodyPr>
          <a:lstStyle/>
          <a:p>
            <a:pPr marL="285750" indent="-285750">
              <a:buClr>
                <a:schemeClr val="accent1"/>
              </a:buClr>
              <a:buSzPct val="80000"/>
              <a:buFont typeface="Gill Sans MT" pitchFamily="34" charset="0"/>
              <a:buChar char="•"/>
            </a:pPr>
            <a:r>
              <a:rPr lang="en-US" sz="2800" dirty="0" err="1" smtClean="0"/>
              <a:t>Daca</a:t>
            </a:r>
            <a:r>
              <a:rPr lang="en-US" sz="2800" dirty="0" smtClean="0"/>
              <a:t> </a:t>
            </a:r>
            <a:r>
              <a:rPr lang="en-US" sz="2800" dirty="0" err="1" smtClean="0"/>
              <a:t>doua</a:t>
            </a:r>
            <a:r>
              <a:rPr lang="en-US" sz="2800" dirty="0" smtClean="0"/>
              <a:t> </a:t>
            </a:r>
            <a:r>
              <a:rPr lang="en-US" sz="2800" dirty="0" err="1" smtClean="0"/>
              <a:t>puncte</a:t>
            </a:r>
            <a:r>
              <a:rPr lang="en-US" sz="2800" dirty="0" smtClean="0"/>
              <a:t> au </a:t>
            </a:r>
            <a:r>
              <a:rPr lang="en-US" sz="2800" dirty="0" err="1" smtClean="0"/>
              <a:t>aceeasi</a:t>
            </a:r>
            <a:r>
              <a:rPr lang="en-US" sz="2800" dirty="0"/>
              <a:t> </a:t>
            </a:r>
            <a:r>
              <a:rPr lang="en-US" sz="2800" dirty="0" err="1" smtClean="0"/>
              <a:t>abscisa</a:t>
            </a:r>
            <a:r>
              <a:rPr lang="en-US" sz="2800" dirty="0" smtClean="0"/>
              <a:t>, </a:t>
            </a:r>
            <a:r>
              <a:rPr lang="en-US" sz="2800" dirty="0" err="1" smtClean="0"/>
              <a:t>atunci</a:t>
            </a:r>
            <a:r>
              <a:rPr lang="en-US" sz="2800" dirty="0" smtClean="0"/>
              <a:t> </a:t>
            </a:r>
            <a:r>
              <a:rPr lang="en-US" sz="2800" dirty="0" err="1" smtClean="0"/>
              <a:t>vom</a:t>
            </a:r>
            <a:r>
              <a:rPr lang="en-US" sz="2800" dirty="0" smtClean="0"/>
              <a:t> </a:t>
            </a:r>
            <a:r>
              <a:rPr lang="en-US" sz="2800" dirty="0" err="1" smtClean="0"/>
              <a:t>ordona</a:t>
            </a:r>
            <a:r>
              <a:rPr lang="en-US" sz="2800" dirty="0" smtClean="0"/>
              <a:t> </a:t>
            </a:r>
            <a:r>
              <a:rPr lang="en-US" sz="2800" dirty="0" err="1" smtClean="0"/>
              <a:t>punctele</a:t>
            </a:r>
            <a:r>
              <a:rPr lang="en-US" sz="2800" dirty="0" smtClean="0"/>
              <a:t> </a:t>
            </a:r>
            <a:r>
              <a:rPr lang="en-US" sz="2800" dirty="0" err="1" smtClean="0"/>
              <a:t>lexicografic</a:t>
            </a:r>
            <a:r>
              <a:rPr lang="en-US" sz="2800" dirty="0" smtClean="0"/>
              <a:t>, </a:t>
            </a:r>
            <a:r>
              <a:rPr lang="en-US" sz="2800" dirty="0" err="1" smtClean="0"/>
              <a:t>si</a:t>
            </a:r>
            <a:r>
              <a:rPr lang="en-US" sz="2800" dirty="0" smtClean="0"/>
              <a:t> </a:t>
            </a:r>
            <a:r>
              <a:rPr lang="en-US" sz="2800" dirty="0" err="1" smtClean="0"/>
              <a:t>anume</a:t>
            </a:r>
            <a:r>
              <a:rPr lang="en-US" sz="2800" dirty="0" smtClean="0"/>
              <a:t>, </a:t>
            </a:r>
            <a:r>
              <a:rPr lang="en-US" sz="2800" dirty="0" err="1" smtClean="0"/>
              <a:t>ordonam</a:t>
            </a:r>
            <a:r>
              <a:rPr lang="en-US" sz="2800" dirty="0" smtClean="0"/>
              <a:t> </a:t>
            </a:r>
            <a:r>
              <a:rPr lang="en-US" sz="2800" dirty="0" err="1" smtClean="0"/>
              <a:t>punctele</a:t>
            </a:r>
            <a:r>
              <a:rPr lang="en-US" sz="2800" dirty="0" smtClean="0"/>
              <a:t> </a:t>
            </a:r>
            <a:r>
              <a:rPr lang="en-US" sz="2800" dirty="0" err="1" smtClean="0"/>
              <a:t>dupa</a:t>
            </a:r>
            <a:r>
              <a:rPr lang="en-US" sz="2800" dirty="0" smtClean="0"/>
              <a:t> </a:t>
            </a:r>
            <a:r>
              <a:rPr lang="en-US" sz="2800" dirty="0" err="1" smtClean="0"/>
              <a:t>abscisa</a:t>
            </a:r>
            <a:r>
              <a:rPr lang="en-US" sz="2800" dirty="0" smtClean="0"/>
              <a:t>, </a:t>
            </a:r>
            <a:r>
              <a:rPr lang="en-US" sz="2800" dirty="0" err="1" smtClean="0"/>
              <a:t>iar</a:t>
            </a:r>
            <a:r>
              <a:rPr lang="en-US" sz="2800" dirty="0" smtClean="0"/>
              <a:t> </a:t>
            </a:r>
            <a:r>
              <a:rPr lang="en-US" sz="2800" dirty="0" err="1" smtClean="0"/>
              <a:t>pentru</a:t>
            </a:r>
            <a:r>
              <a:rPr lang="en-US" sz="2800" dirty="0" smtClean="0"/>
              <a:t> abscise </a:t>
            </a:r>
            <a:r>
              <a:rPr lang="en-US" sz="2800" dirty="0" err="1" smtClean="0"/>
              <a:t>identice</a:t>
            </a:r>
            <a:r>
              <a:rPr lang="en-US" sz="2800" dirty="0" smtClean="0"/>
              <a:t> </a:t>
            </a:r>
            <a:r>
              <a:rPr lang="en-US" sz="2800" dirty="0" err="1" smtClean="0"/>
              <a:t>ordonam</a:t>
            </a:r>
            <a:r>
              <a:rPr lang="en-US" sz="2800" dirty="0" smtClean="0"/>
              <a:t> </a:t>
            </a:r>
            <a:r>
              <a:rPr lang="en-US" sz="2800" dirty="0" err="1" smtClean="0"/>
              <a:t>punctele</a:t>
            </a:r>
            <a:r>
              <a:rPr lang="en-US" sz="2800" dirty="0" smtClean="0"/>
              <a:t> </a:t>
            </a:r>
            <a:r>
              <a:rPr lang="en-US" sz="2800" dirty="0" err="1" smtClean="0"/>
              <a:t>dupa</a:t>
            </a:r>
            <a:r>
              <a:rPr lang="en-US" sz="2800" dirty="0" smtClean="0"/>
              <a:t> </a:t>
            </a:r>
            <a:r>
              <a:rPr lang="en-US" sz="2800" dirty="0" err="1" smtClean="0"/>
              <a:t>ordonata</a:t>
            </a:r>
            <a:r>
              <a:rPr lang="en-US" sz="2800" dirty="0" smtClean="0"/>
              <a:t>.</a:t>
            </a:r>
            <a:br>
              <a:rPr lang="en-US" sz="2800" dirty="0" smtClean="0"/>
            </a:br>
            <a:endParaRPr lang="en-US" sz="2800" dirty="0" smtClean="0"/>
          </a:p>
          <a:p>
            <a:pPr marL="285750" indent="-285750">
              <a:buClr>
                <a:schemeClr val="accent1"/>
              </a:buClr>
              <a:buSzPct val="80000"/>
              <a:buFont typeface="Gill Sans MT" pitchFamily="34" charset="0"/>
              <a:buChar char="•"/>
            </a:pPr>
            <a:r>
              <a:rPr lang="en-US" sz="2800" dirty="0" err="1" smtClean="0"/>
              <a:t>Algoritmul</a:t>
            </a:r>
            <a:r>
              <a:rPr lang="en-US" sz="2800" dirty="0" smtClean="0"/>
              <a:t> de </a:t>
            </a:r>
            <a:r>
              <a:rPr lang="en-US" sz="2800" dirty="0" err="1" smtClean="0"/>
              <a:t>determinare</a:t>
            </a:r>
            <a:r>
              <a:rPr lang="en-US" sz="2800" dirty="0" smtClean="0"/>
              <a:t> a </a:t>
            </a:r>
            <a:r>
              <a:rPr lang="en-US" sz="2800" dirty="0" err="1" smtClean="0"/>
              <a:t>invelitorii</a:t>
            </a:r>
            <a:r>
              <a:rPr lang="en-US" sz="2800" dirty="0" smtClean="0"/>
              <a:t> </a:t>
            </a:r>
            <a:r>
              <a:rPr lang="en-US" sz="2800" dirty="0" err="1" smtClean="0"/>
              <a:t>convexe</a:t>
            </a:r>
            <a:r>
              <a:rPr lang="en-US" sz="2800" dirty="0" smtClean="0"/>
              <a:t> CH(S) </a:t>
            </a:r>
            <a:r>
              <a:rPr lang="en-US" sz="2800" dirty="0" err="1" smtClean="0"/>
              <a:t>prin</a:t>
            </a:r>
            <a:r>
              <a:rPr lang="en-US" sz="2800" dirty="0" smtClean="0"/>
              <a:t> </a:t>
            </a:r>
            <a:r>
              <a:rPr lang="en-US" sz="2800" dirty="0" err="1" smtClean="0"/>
              <a:t>determinarea</a:t>
            </a:r>
            <a:r>
              <a:rPr lang="en-US" sz="2800" dirty="0" smtClean="0"/>
              <a:t> </a:t>
            </a:r>
            <a:r>
              <a:rPr lang="en-US" sz="2800" dirty="0" err="1" smtClean="0"/>
              <a:t>invelitorii</a:t>
            </a:r>
            <a:r>
              <a:rPr lang="en-US" sz="2800" dirty="0" smtClean="0"/>
              <a:t> </a:t>
            </a:r>
            <a:r>
              <a:rPr lang="en-US" sz="2800" dirty="0" err="1" smtClean="0"/>
              <a:t>superioare</a:t>
            </a:r>
            <a:r>
              <a:rPr lang="en-US" sz="2800" dirty="0" smtClean="0"/>
              <a:t> </a:t>
            </a:r>
            <a:r>
              <a:rPr lang="en-US" sz="2800" dirty="0" err="1" smtClean="0"/>
              <a:t>si</a:t>
            </a:r>
            <a:r>
              <a:rPr lang="en-US" sz="2800" dirty="0" smtClean="0"/>
              <a:t> </a:t>
            </a:r>
            <a:r>
              <a:rPr lang="en-US" sz="2800" dirty="0" err="1" smtClean="0"/>
              <a:t>inferioare</a:t>
            </a:r>
            <a:r>
              <a:rPr lang="en-US" sz="2800" dirty="0" smtClean="0"/>
              <a:t> are </a:t>
            </a:r>
            <a:r>
              <a:rPr lang="en-US" sz="2800" dirty="0" err="1" smtClean="0"/>
              <a:t>complexitatea</a:t>
            </a:r>
            <a:r>
              <a:rPr lang="en-US" sz="2800" dirty="0" smtClean="0"/>
              <a:t> O(</a:t>
            </a:r>
            <a:r>
              <a:rPr lang="en-US" sz="2800" dirty="0" err="1" smtClean="0"/>
              <a:t>nlgn</a:t>
            </a:r>
            <a:r>
              <a:rPr lang="en-US" sz="2800" dirty="0" smtClean="0"/>
              <a:t>).</a:t>
            </a:r>
            <a:endParaRPr lang="en-US" sz="2800" dirty="0"/>
          </a:p>
        </p:txBody>
      </p:sp>
    </p:spTree>
    <p:extLst>
      <p:ext uri="{BB962C8B-B14F-4D97-AF65-F5344CB8AC3E}">
        <p14:creationId xmlns:p14="http://schemas.microsoft.com/office/powerpoint/2010/main" val="1230119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864</TotalTime>
  <Words>431</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ACOPERIRI CONVEXE ÎN PLAN</vt:lpstr>
      <vt:lpstr>CUPRINS</vt:lpstr>
      <vt:lpstr>Noțiuni introductive</vt:lpstr>
      <vt:lpstr>Noțiuni introductive</vt:lpstr>
      <vt:lpstr>Algoritmul naiv</vt:lpstr>
      <vt:lpstr>Algoritmul naiv</vt:lpstr>
      <vt:lpstr>Algoritmul naiv</vt:lpstr>
      <vt:lpstr>PowerPoint Presentation</vt:lpstr>
      <vt:lpstr>PowerPoint Presentation</vt:lpstr>
      <vt:lpstr>PowerPoint Presentation</vt:lpstr>
      <vt:lpstr>Vă mulțumim pentru atenție!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ACOPERIRI CONVEXE IN PLAN</dc:title>
  <dc:creator>Naomi</dc:creator>
  <cp:lastModifiedBy>Chirodea-PC</cp:lastModifiedBy>
  <cp:revision>90</cp:revision>
  <dcterms:created xsi:type="dcterms:W3CDTF">2006-08-16T00:00:00Z</dcterms:created>
  <dcterms:modified xsi:type="dcterms:W3CDTF">2021-03-23T16:01:56Z</dcterms:modified>
</cp:coreProperties>
</file>