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372" autoAdjust="0"/>
  </p:normalViewPr>
  <p:slideViewPr>
    <p:cSldViewPr>
      <p:cViewPr>
        <p:scale>
          <a:sx n="33" d="100"/>
          <a:sy n="33" d="100"/>
        </p:scale>
        <p:origin x="-462" y="2610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00970" y="926246"/>
            <a:ext cx="18041523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sz="7200" dirty="0" smtClean="0">
                <a:latin typeface="+mj-lt"/>
                <a:cs typeface="Arial" pitchFamily="34" charset="0"/>
              </a:rPr>
              <a:t>for large datasets</a:t>
            </a:r>
            <a:endParaRPr lang="en-US" sz="7200" dirty="0">
              <a:latin typeface="+mj-lt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56064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+mj-lt"/>
                <a:cs typeface="Arial" pitchFamily="34" charset="0"/>
              </a:rPr>
              <a:t>Diogo</a:t>
            </a:r>
            <a:r>
              <a:rPr lang="en-US" sz="6000" b="1" dirty="0" smtClean="0">
                <a:latin typeface="+mj-lt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6000" b="1" dirty="0" smtClean="0">
                <a:latin typeface="+mj-lt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6000" b="1" dirty="0" smtClean="0">
                <a:latin typeface="+mj-lt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+mj-lt"/>
                <a:cs typeface="Arial" pitchFamily="34" charset="0"/>
              </a:rPr>
              <a:t>2</a:t>
            </a:r>
            <a:endParaRPr lang="en-US" sz="7200" dirty="0">
              <a:latin typeface="+mj-lt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1</a:t>
            </a:r>
            <a:r>
              <a:rPr lang="en-US" sz="4800" dirty="0" smtClean="0">
                <a:latin typeface="+mj-lt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+mj-lt"/>
                <a:cs typeface="Arial" pitchFamily="34" charset="0"/>
              </a:rPr>
              <a:t>Sintra</a:t>
            </a:r>
            <a:r>
              <a:rPr lang="en-US" sz="4800" dirty="0" smtClean="0">
                <a:latin typeface="+mj-lt"/>
                <a:cs typeface="Arial" pitchFamily="34" charset="0"/>
              </a:rPr>
              <a:t> Portugal</a:t>
            </a:r>
          </a:p>
          <a:p>
            <a:pPr algn="ctr"/>
            <a:r>
              <a:rPr lang="en-US" sz="48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4800" dirty="0" smtClean="0">
                <a:latin typeface="+mj-lt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+mj-lt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Instituto</a:t>
            </a:r>
            <a:r>
              <a:rPr lang="en-US" sz="4800" dirty="0" smtClean="0">
                <a:latin typeface="+mj-lt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+mj-lt"/>
                <a:cs typeface="Arial" pitchFamily="34" charset="0"/>
              </a:rPr>
              <a:t>Técnico</a:t>
            </a:r>
            <a:r>
              <a:rPr lang="en-US" sz="4800" dirty="0" smtClean="0">
                <a:latin typeface="+mj-lt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+mj-lt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+mj-lt"/>
                <a:cs typeface="Arial" pitchFamily="34" charset="0"/>
              </a:rPr>
              <a:t>haidos</a:t>
            </a:r>
            <a:r>
              <a:rPr lang="en-US" sz="4800" dirty="0" smtClean="0">
                <a:latin typeface="+mj-lt"/>
                <a:cs typeface="Arial" pitchFamily="34" charset="0"/>
              </a:rPr>
              <a:t>, </a:t>
            </a:r>
            <a:r>
              <a:rPr lang="en-US" sz="4800" dirty="0" err="1" smtClean="0">
                <a:latin typeface="+mj-lt"/>
                <a:cs typeface="Arial" pitchFamily="34" charset="0"/>
              </a:rPr>
              <a:t>afred</a:t>
            </a:r>
            <a:r>
              <a:rPr lang="en-US" sz="4800" dirty="0" smtClean="0">
                <a:latin typeface="+mj-lt"/>
                <a:cs typeface="Arial" pitchFamily="34" charset="0"/>
              </a:rPr>
              <a:t>}@</a:t>
            </a:r>
            <a:r>
              <a:rPr lang="en-US" sz="4800" dirty="0" err="1" smtClean="0">
                <a:latin typeface="+mj-lt"/>
                <a:cs typeface="Arial" pitchFamily="34" charset="0"/>
              </a:rPr>
              <a:t>lx.it.pt</a:t>
            </a:r>
            <a:endParaRPr lang="en-US" sz="4800" dirty="0" smtClean="0">
              <a:latin typeface="+mj-lt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937" y="1679625"/>
            <a:ext cx="2214578" cy="2989096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811" y="2315511"/>
            <a:ext cx="4429156" cy="1717324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Dataset</a:t>
            </a:r>
            <a:endParaRPr lang="en-US" sz="4000" b="1" cap="all" dirty="0">
              <a:solidFill>
                <a:schemeClr val="tx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4176515" y="21100670"/>
            <a:ext cx="3537961" cy="19872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Parallel GPU K-Means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matrix_formats_2sqrt.png"/>
          <p:cNvPicPr>
            <a:picLocks noChangeAspect="1"/>
          </p:cNvPicPr>
          <p:nvPr/>
        </p:nvPicPr>
        <p:blipFill>
          <a:blip r:embed="rId4"/>
          <a:srcRect r="52258"/>
          <a:stretch>
            <a:fillRect/>
          </a:stretch>
        </p:blipFill>
        <p:spPr>
          <a:xfrm>
            <a:off x="11809363" y="24931727"/>
            <a:ext cx="6120680" cy="6488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>
          <a:blip r:embed="rId5"/>
          <a:srcRect r="51274"/>
          <a:stretch>
            <a:fillRect/>
          </a:stretch>
        </p:blipFill>
        <p:spPr>
          <a:xfrm>
            <a:off x="20332846" y="24875723"/>
            <a:ext cx="7497458" cy="65362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Imagem 85" descr="matrix_formats_2sqrt.png"/>
          <p:cNvPicPr>
            <a:picLocks noChangeAspect="1"/>
          </p:cNvPicPr>
          <p:nvPr/>
        </p:nvPicPr>
        <p:blipFill>
          <a:blip r:embed="rId4"/>
          <a:srcRect l="52258"/>
          <a:stretch>
            <a:fillRect/>
          </a:stretch>
        </p:blipFill>
        <p:spPr>
          <a:xfrm>
            <a:off x="9166157" y="34929010"/>
            <a:ext cx="5286412" cy="56042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matrix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3441710" y="29314831"/>
            <a:ext cx="4272766" cy="20717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Solution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CSR sparse matrix with optimized building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6808036"/>
            <a:ext cx="3929090" cy="15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+mj-lt"/>
                <a:cs typeface="Arial" pitchFamily="34" charset="0"/>
              </a:rPr>
              <a:t>Single-Link (SL)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3334461" y="38800470"/>
            <a:ext cx="4000528" cy="2188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  <a:cs typeface="Arial" pitchFamily="34" charset="0"/>
              </a:rPr>
              <a:t>Solution</a:t>
            </a:r>
            <a:endParaRPr lang="en-US" sz="3200" b="1" dirty="0" smtClean="0">
              <a:latin typeface="+mj-lt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based SL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MST disk-based SL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>
            <a:off x="2762957" y="28386137"/>
            <a:ext cx="0" cy="8421899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1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+mj-lt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+mj-lt"/>
                  <a:cs typeface="Arial" pitchFamily="34" charset="0"/>
                </a:rPr>
                <a:t>P</a:t>
              </a:r>
              <a:endParaRPr lang="en-US" sz="4000" b="1" i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Rectângulo 1"/>
          <p:cNvSpPr/>
          <p:nvPr/>
        </p:nvSpPr>
        <p:spPr>
          <a:xfrm>
            <a:off x="600322" y="7526241"/>
            <a:ext cx="9156346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EAC is </a:t>
            </a:r>
            <a:r>
              <a:rPr lang="en-US" sz="4000" dirty="0" smtClean="0">
                <a:latin typeface="+mj-lt"/>
                <a:cs typeface="Arial" pitchFamily="34" charset="0"/>
              </a:rPr>
              <a:t>a robust ensemble method but </a:t>
            </a:r>
            <a:r>
              <a:rPr lang="en-US" sz="4000" dirty="0">
                <a:latin typeface="+mj-lt"/>
                <a:cs typeface="Arial" pitchFamily="34" charset="0"/>
              </a:rPr>
              <a:t>its computational complexity restricts </a:t>
            </a:r>
            <a:r>
              <a:rPr lang="en-US" sz="4000" dirty="0" smtClean="0">
                <a:latin typeface="+mj-lt"/>
                <a:cs typeface="Arial" pitchFamily="34" charset="0"/>
              </a:rPr>
              <a:t>its </a:t>
            </a:r>
            <a:r>
              <a:rPr lang="en-US" sz="4000" dirty="0">
                <a:latin typeface="+mj-lt"/>
                <a:cs typeface="Arial" pitchFamily="34" charset="0"/>
              </a:rPr>
              <a:t>use to small datasets.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We propose an optimized implementation of the different EAC steps for faster execution and decreased memory usage.</a:t>
            </a:r>
          </a:p>
          <a:p>
            <a:pPr algn="ctr"/>
            <a:endParaRPr lang="en-US" sz="4800" dirty="0">
              <a:latin typeface="+mj-lt"/>
            </a:endParaRPr>
          </a:p>
        </p:txBody>
      </p:sp>
      <p:sp>
        <p:nvSpPr>
          <p:cNvPr id="35" name="Rectângulo 34"/>
          <p:cNvSpPr/>
          <p:nvPr/>
        </p:nvSpPr>
        <p:spPr>
          <a:xfrm>
            <a:off x="10380745" y="7488809"/>
            <a:ext cx="11149219" cy="6332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Validation and Speed-up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The clustering accuracy of the optimized version relative to the original on several small benchmark datasets is </a:t>
            </a:r>
            <a:r>
              <a:rPr lang="en-US" sz="4000" dirty="0" smtClean="0">
                <a:latin typeface="+mj-lt"/>
                <a:cs typeface="Arial" pitchFamily="34" charset="0"/>
              </a:rPr>
              <a:t>negligible, validating its use on large datasets.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Arial" pitchFamily="34" charset="0"/>
              </a:rPr>
              <a:t>Speed-up over the original version on small datasets varied between 6 and 200 on the different EAC phases.</a:t>
            </a:r>
          </a:p>
        </p:txBody>
      </p:sp>
      <p:sp>
        <p:nvSpPr>
          <p:cNvPr id="36" name="Rectângulo 35"/>
          <p:cNvSpPr/>
          <p:nvPr/>
        </p:nvSpPr>
        <p:spPr>
          <a:xfrm>
            <a:off x="21887015" y="7561464"/>
            <a:ext cx="7927820" cy="872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Rules</a:t>
            </a:r>
          </a:p>
          <a:p>
            <a:pPr algn="just"/>
            <a:r>
              <a:rPr lang="en-US" sz="4000" dirty="0" smtClean="0">
                <a:latin typeface="+mj-lt"/>
                <a:cs typeface="Arial" pitchFamily="34" charset="0"/>
              </a:rPr>
              <a:t>Four rules for the minimum and maximum number of clusters of the </a:t>
            </a:r>
            <a:r>
              <a:rPr lang="en-US" sz="4000" dirty="0" smtClean="0">
                <a:latin typeface="+mj-lt"/>
                <a:cs typeface="Arial" pitchFamily="34" charset="0"/>
              </a:rPr>
              <a:t>ensemble were tested.</a:t>
            </a:r>
            <a:endParaRPr lang="en-US" sz="4000" dirty="0" smtClean="0">
              <a:latin typeface="+mj-lt"/>
              <a:cs typeface="Arial" pitchFamily="34" charset="0"/>
            </a:endParaRPr>
          </a:p>
          <a:p>
            <a:pPr algn="just"/>
            <a:endParaRPr lang="en-US" sz="8800" cap="small" dirty="0">
              <a:latin typeface="+mj-lt"/>
              <a:cs typeface="Arial" pitchFamily="34" charset="0"/>
            </a:endParaRPr>
          </a:p>
        </p:txBody>
      </p:sp>
      <p:sp>
        <p:nvSpPr>
          <p:cNvPr id="37" name="Rectângulo 36"/>
          <p:cNvSpPr/>
          <p:nvPr/>
        </p:nvSpPr>
        <p:spPr>
          <a:xfrm>
            <a:off x="20378314" y="33987753"/>
            <a:ext cx="9659209" cy="7486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b="1" cap="small" dirty="0">
                <a:latin typeface="+mj-lt"/>
                <a:cs typeface="Arial" pitchFamily="34" charset="0"/>
              </a:rPr>
              <a:t>Conclusions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+mj-lt"/>
                <a:cs typeface="Arial" pitchFamily="34" charset="0"/>
              </a:rPr>
              <a:t>EAC is now applicable to a wider spectrum of datasets.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+mj-lt"/>
                <a:cs typeface="Arial" pitchFamily="34" charset="0"/>
              </a:rPr>
              <a:t>Speed-up from 6 to 200 compared to original implementation on the different phases.</a:t>
            </a:r>
          </a:p>
        </p:txBody>
      </p:sp>
      <p:sp>
        <p:nvSpPr>
          <p:cNvPr id="38" name="Rectângulo arredondado 37"/>
          <p:cNvSpPr/>
          <p:nvPr/>
        </p:nvSpPr>
        <p:spPr>
          <a:xfrm>
            <a:off x="4477469" y="15402010"/>
            <a:ext cx="4022376" cy="17674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Fast generation of ensemble.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39" name="Rectângulo arredondado 38"/>
          <p:cNvSpPr/>
          <p:nvPr/>
        </p:nvSpPr>
        <p:spPr>
          <a:xfrm>
            <a:off x="4205016" y="24024678"/>
            <a:ext cx="2851819" cy="2017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40" name="Rectângulo arredondado 39"/>
          <p:cNvSpPr/>
          <p:nvPr/>
        </p:nvSpPr>
        <p:spPr>
          <a:xfrm>
            <a:off x="3788740" y="34203777"/>
            <a:ext cx="3929090" cy="1899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+mj-lt"/>
                <a:cs typeface="Arial" pitchFamily="34" charset="0"/>
              </a:rPr>
              <a:t>Challenge</a:t>
            </a:r>
          </a:p>
          <a:p>
            <a:pPr algn="ctr"/>
            <a:r>
              <a:rPr lang="en-US" sz="3200" dirty="0" smtClean="0">
                <a:latin typeface="+mj-lt"/>
                <a:cs typeface="Arial" pitchFamily="34" charset="0"/>
              </a:rPr>
              <a:t>O(n</a:t>
            </a:r>
            <a:r>
              <a:rPr lang="en-US" sz="3200" baseline="30000" dirty="0" smtClean="0">
                <a:latin typeface="+mj-lt"/>
                <a:cs typeface="Arial" pitchFamily="34" charset="0"/>
              </a:rPr>
              <a:t>2</a:t>
            </a:r>
            <a:r>
              <a:rPr lang="en-US" sz="3200" dirty="0" smtClean="0">
                <a:latin typeface="+mj-lt"/>
                <a:cs typeface="Arial" pitchFamily="34" charset="0"/>
              </a:rPr>
              <a:t>) space complexity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1860413" y="15121657"/>
            <a:ext cx="1944538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7634" y="11358166"/>
            <a:ext cx="6688734" cy="427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11167062" y="15270063"/>
            <a:ext cx="1343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all" dirty="0">
                <a:latin typeface="+mj-lt"/>
                <a:cs typeface="Arial" pitchFamily="34" charset="0"/>
              </a:rPr>
              <a:t>Production of </a:t>
            </a:r>
            <a:r>
              <a:rPr lang="en-US" sz="6000" b="1" cap="all" dirty="0" smtClean="0">
                <a:latin typeface="+mj-lt"/>
                <a:cs typeface="Arial" pitchFamily="34" charset="0"/>
              </a:rPr>
              <a:t>ensemble</a:t>
            </a:r>
            <a:endParaRPr lang="en-US" sz="6000" b="1" cap="all" dirty="0">
              <a:latin typeface="+mj-lt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0474030" y="23834625"/>
            <a:ext cx="1481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Combination of partitions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33418" y="32115545"/>
            <a:ext cx="14844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atin typeface="+mj-lt"/>
                <a:cs typeface="Arial" pitchFamily="34" charset="0"/>
              </a:rPr>
              <a:t>Recovery of final partition</a:t>
            </a:r>
          </a:p>
        </p:txBody>
      </p:sp>
      <p:cxnSp>
        <p:nvCxnSpPr>
          <p:cNvPr id="47" name="Conexão recta 46"/>
          <p:cNvCxnSpPr/>
          <p:nvPr/>
        </p:nvCxnSpPr>
        <p:spPr>
          <a:xfrm>
            <a:off x="4834659" y="23618601"/>
            <a:ext cx="23548391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cta 51"/>
          <p:cNvCxnSpPr/>
          <p:nvPr/>
        </p:nvCxnSpPr>
        <p:spPr>
          <a:xfrm>
            <a:off x="5334725" y="31899521"/>
            <a:ext cx="1684379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515991"/>
                  </p:ext>
                </p:extLst>
              </p:nvPr>
            </p:nvGraphicFramePr>
            <p:xfrm>
              <a:off x="30320374" y="8132214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smtClean="0">
                                        <a:latin typeface="Cambria Math"/>
                                        <a:ea typeface="Cambria Math"/>
                                      </a:rPr>
                                      <m:t>√</m:t>
                                    </m:r>
                                    <m:r>
                                      <a:rPr lang="pt-PT" sz="40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PT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4AF3C382-C56D-44CA-A91E-B6EA30494AC4}" type="mathplaceholder">
                                  <a:rPr lang="en-US" sz="4000" i="1" smtClean="0">
                                    <a:latin typeface="Cambria Math"/>
                                  </a:rPr>
                                  <a:t>Escreva uma equação aqui.</a:t>
                                </a:fl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515991"/>
                  </p:ext>
                </p:extLst>
              </p:nvPr>
            </p:nvGraphicFramePr>
            <p:xfrm>
              <a:off x="30320374" y="8132214"/>
              <a:ext cx="7692664" cy="625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31254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416539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60345" r="-52600" b="-290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0228" t="-60345" b="-290517"/>
                          </a:stretch>
                        </a:blipFill>
                      </a:tcPr>
                    </a:tc>
                  </a:tr>
                  <a:tr h="778679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290625" r="-52600" b="-4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0228" t="-290625" b="-426563"/>
                          </a:stretch>
                        </a:blipFill>
                      </a:tcPr>
                    </a:tc>
                  </a:tr>
                  <a:tr h="2594958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117371" r="-52600" b="-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31254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2" name="CaixaDeTexto 41"/>
          <p:cNvSpPr txBox="1"/>
          <p:nvPr/>
        </p:nvSpPr>
        <p:spPr>
          <a:xfrm>
            <a:off x="20556342" y="17473084"/>
            <a:ext cx="514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GPU K-Means speed-up</a:t>
            </a:r>
            <a:endParaRPr lang="en-US" sz="36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353296" y="10612225"/>
            <a:ext cx="7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Evolution of </a:t>
            </a:r>
            <a:r>
              <a:rPr lang="en-US" sz="3600" dirty="0" err="1" smtClean="0">
                <a:latin typeface="+mj-lt"/>
              </a:rPr>
              <a:t>K</a:t>
            </a:r>
            <a:r>
              <a:rPr lang="en-US" sz="3600" baseline="-25000" dirty="0" err="1" smtClean="0">
                <a:latin typeface="+mj-lt"/>
              </a:rPr>
              <a:t>min</a:t>
            </a:r>
            <a:r>
              <a:rPr lang="en-US" sz="3600" dirty="0" smtClean="0">
                <a:latin typeface="+mj-lt"/>
              </a:rPr>
              <a:t> with different rules</a:t>
            </a:r>
            <a:endParaRPr lang="en-US" sz="3600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91"/>
          <a:stretch/>
        </p:blipFill>
        <p:spPr>
          <a:xfrm>
            <a:off x="9505106" y="17250410"/>
            <a:ext cx="6157887" cy="5554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349" y="18289474"/>
            <a:ext cx="13099677" cy="435488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07" y="34695195"/>
            <a:ext cx="9677400" cy="4105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256</Words>
  <Application>Microsoft Office PowerPoint</Application>
  <PresentationFormat>Personalizados</PresentationFormat>
  <Paragraphs>52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gcc</cp:lastModifiedBy>
  <cp:revision>82</cp:revision>
  <dcterms:created xsi:type="dcterms:W3CDTF">2016-01-08T15:04:18Z</dcterms:created>
  <dcterms:modified xsi:type="dcterms:W3CDTF">2016-01-20T18:16:13Z</dcterms:modified>
</cp:coreProperties>
</file>