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43463" cy="42484675"/>
  <p:notesSz cx="6858000" cy="9144000"/>
  <p:defaultTextStyle>
    <a:defPPr>
      <a:defRPr lang="en-US"/>
    </a:defPPr>
    <a:lvl1pPr marL="0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77928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55857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33785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11713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389641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467570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545498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23426" algn="l" defTabSz="415585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95372" autoAdjust="0"/>
  </p:normalViewPr>
  <p:slideViewPr>
    <p:cSldViewPr>
      <p:cViewPr>
        <p:scale>
          <a:sx n="33" d="100"/>
          <a:sy n="33" d="100"/>
        </p:scale>
        <p:origin x="-1374" y="1524"/>
      </p:cViewPr>
      <p:guideLst>
        <p:guide orient="horz" pos="13381"/>
        <p:guide pos="9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68260" y="13197789"/>
            <a:ext cx="25706944" cy="9106669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36520" y="24074649"/>
            <a:ext cx="21170424" cy="108571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77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55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33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11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389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467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54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23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2521306" y="10542496"/>
            <a:ext cx="22504077" cy="224559044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5003824" y="10542496"/>
            <a:ext cx="67013422" cy="224559044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025" y="27300340"/>
            <a:ext cx="25706944" cy="8437929"/>
          </a:xfrm>
        </p:spPr>
        <p:txBody>
          <a:bodyPr anchor="t"/>
          <a:lstStyle>
            <a:lvl1pPr algn="l">
              <a:defRPr sz="18200" b="1" cap="all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2389025" y="18006821"/>
            <a:ext cx="25706944" cy="9293520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7792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55857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3378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1171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38964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46757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54549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2342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5003824" y="61406093"/>
            <a:ext cx="44756125" cy="173695447"/>
          </a:xfrm>
        </p:spPr>
        <p:txBody>
          <a:bodyPr/>
          <a:lstStyle>
            <a:lvl1pPr>
              <a:defRPr sz="12700"/>
            </a:lvl1pPr>
            <a:lvl2pPr>
              <a:defRPr sz="109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50264009" y="61406093"/>
            <a:ext cx="44761374" cy="173695447"/>
          </a:xfrm>
        </p:spPr>
        <p:txBody>
          <a:bodyPr/>
          <a:lstStyle>
            <a:lvl1pPr>
              <a:defRPr sz="12700"/>
            </a:lvl1pPr>
            <a:lvl2pPr>
              <a:defRPr sz="109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173" y="1701357"/>
            <a:ext cx="27219117" cy="7080779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512173" y="9509883"/>
            <a:ext cx="13362782" cy="3963266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77928" indent="0">
              <a:buNone/>
              <a:defRPr sz="9100" b="1"/>
            </a:lvl2pPr>
            <a:lvl3pPr marL="4155857" indent="0">
              <a:buNone/>
              <a:defRPr sz="8200" b="1"/>
            </a:lvl3pPr>
            <a:lvl4pPr marL="6233785" indent="0">
              <a:buNone/>
              <a:defRPr sz="7300" b="1"/>
            </a:lvl4pPr>
            <a:lvl5pPr marL="8311713" indent="0">
              <a:buNone/>
              <a:defRPr sz="7300" b="1"/>
            </a:lvl5pPr>
            <a:lvl6pPr marL="10389641" indent="0">
              <a:buNone/>
              <a:defRPr sz="7300" b="1"/>
            </a:lvl6pPr>
            <a:lvl7pPr marL="12467570" indent="0">
              <a:buNone/>
              <a:defRPr sz="7300" b="1"/>
            </a:lvl7pPr>
            <a:lvl8pPr marL="14545498" indent="0">
              <a:buNone/>
              <a:defRPr sz="7300" b="1"/>
            </a:lvl8pPr>
            <a:lvl9pPr marL="16623426" indent="0">
              <a:buNone/>
              <a:defRPr sz="73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512173" y="13473149"/>
            <a:ext cx="13362782" cy="24477863"/>
          </a:xfrm>
        </p:spPr>
        <p:txBody>
          <a:bodyPr/>
          <a:lstStyle>
            <a:lvl1pPr>
              <a:defRPr sz="109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15363261" y="9509883"/>
            <a:ext cx="13368031" cy="3963266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77928" indent="0">
              <a:buNone/>
              <a:defRPr sz="9100" b="1"/>
            </a:lvl2pPr>
            <a:lvl3pPr marL="4155857" indent="0">
              <a:buNone/>
              <a:defRPr sz="8200" b="1"/>
            </a:lvl3pPr>
            <a:lvl4pPr marL="6233785" indent="0">
              <a:buNone/>
              <a:defRPr sz="7300" b="1"/>
            </a:lvl4pPr>
            <a:lvl5pPr marL="8311713" indent="0">
              <a:buNone/>
              <a:defRPr sz="7300" b="1"/>
            </a:lvl5pPr>
            <a:lvl6pPr marL="10389641" indent="0">
              <a:buNone/>
              <a:defRPr sz="7300" b="1"/>
            </a:lvl6pPr>
            <a:lvl7pPr marL="12467570" indent="0">
              <a:buNone/>
              <a:defRPr sz="7300" b="1"/>
            </a:lvl7pPr>
            <a:lvl8pPr marL="14545498" indent="0">
              <a:buNone/>
              <a:defRPr sz="7300" b="1"/>
            </a:lvl8pPr>
            <a:lvl9pPr marL="16623426" indent="0">
              <a:buNone/>
              <a:defRPr sz="73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15363261" y="13473149"/>
            <a:ext cx="13368031" cy="24477863"/>
          </a:xfrm>
        </p:spPr>
        <p:txBody>
          <a:bodyPr/>
          <a:lstStyle>
            <a:lvl1pPr>
              <a:defRPr sz="109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175" y="1691520"/>
            <a:ext cx="9949891" cy="719879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824354" y="1691523"/>
            <a:ext cx="16906936" cy="36259493"/>
          </a:xfrm>
        </p:spPr>
        <p:txBody>
          <a:bodyPr/>
          <a:lstStyle>
            <a:lvl1pPr>
              <a:defRPr sz="14500"/>
            </a:lvl1pPr>
            <a:lvl2pPr>
              <a:defRPr sz="12700"/>
            </a:lvl2pPr>
            <a:lvl3pPr>
              <a:defRPr sz="109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512175" y="8890315"/>
            <a:ext cx="9949891" cy="29060701"/>
          </a:xfrm>
        </p:spPr>
        <p:txBody>
          <a:bodyPr/>
          <a:lstStyle>
            <a:lvl1pPr marL="0" indent="0">
              <a:buNone/>
              <a:defRPr sz="6400"/>
            </a:lvl1pPr>
            <a:lvl2pPr marL="2077928" indent="0">
              <a:buNone/>
              <a:defRPr sz="5500"/>
            </a:lvl2pPr>
            <a:lvl3pPr marL="4155857" indent="0">
              <a:buNone/>
              <a:defRPr sz="4500"/>
            </a:lvl3pPr>
            <a:lvl4pPr marL="6233785" indent="0">
              <a:buNone/>
              <a:defRPr sz="4100"/>
            </a:lvl4pPr>
            <a:lvl5pPr marL="8311713" indent="0">
              <a:buNone/>
              <a:defRPr sz="4100"/>
            </a:lvl5pPr>
            <a:lvl6pPr marL="10389641" indent="0">
              <a:buNone/>
              <a:defRPr sz="4100"/>
            </a:lvl6pPr>
            <a:lvl7pPr marL="12467570" indent="0">
              <a:buNone/>
              <a:defRPr sz="4100"/>
            </a:lvl7pPr>
            <a:lvl8pPr marL="14545498" indent="0">
              <a:buNone/>
              <a:defRPr sz="4100"/>
            </a:lvl8pPr>
            <a:lvl9pPr marL="16623426" indent="0">
              <a:buNone/>
              <a:defRPr sz="41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27930" y="29739273"/>
            <a:ext cx="18146078" cy="3510889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927930" y="3796084"/>
            <a:ext cx="18146078" cy="25490805"/>
          </a:xfrm>
        </p:spPr>
        <p:txBody>
          <a:bodyPr/>
          <a:lstStyle>
            <a:lvl1pPr marL="0" indent="0">
              <a:buNone/>
              <a:defRPr sz="14500"/>
            </a:lvl1pPr>
            <a:lvl2pPr marL="2077928" indent="0">
              <a:buNone/>
              <a:defRPr sz="12700"/>
            </a:lvl2pPr>
            <a:lvl3pPr marL="4155857" indent="0">
              <a:buNone/>
              <a:defRPr sz="10900"/>
            </a:lvl3pPr>
            <a:lvl4pPr marL="6233785" indent="0">
              <a:buNone/>
              <a:defRPr sz="9100"/>
            </a:lvl4pPr>
            <a:lvl5pPr marL="8311713" indent="0">
              <a:buNone/>
              <a:defRPr sz="9100"/>
            </a:lvl5pPr>
            <a:lvl6pPr marL="10389641" indent="0">
              <a:buNone/>
              <a:defRPr sz="9100"/>
            </a:lvl6pPr>
            <a:lvl7pPr marL="12467570" indent="0">
              <a:buNone/>
              <a:defRPr sz="9100"/>
            </a:lvl7pPr>
            <a:lvl8pPr marL="14545498" indent="0">
              <a:buNone/>
              <a:defRPr sz="9100"/>
            </a:lvl8pPr>
            <a:lvl9pPr marL="16623426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5927930" y="33250162"/>
            <a:ext cx="18146078" cy="4986046"/>
          </a:xfrm>
        </p:spPr>
        <p:txBody>
          <a:bodyPr/>
          <a:lstStyle>
            <a:lvl1pPr marL="0" indent="0">
              <a:buNone/>
              <a:defRPr sz="6400"/>
            </a:lvl1pPr>
            <a:lvl2pPr marL="2077928" indent="0">
              <a:buNone/>
              <a:defRPr sz="5500"/>
            </a:lvl2pPr>
            <a:lvl3pPr marL="4155857" indent="0">
              <a:buNone/>
              <a:defRPr sz="4500"/>
            </a:lvl3pPr>
            <a:lvl4pPr marL="6233785" indent="0">
              <a:buNone/>
              <a:defRPr sz="4100"/>
            </a:lvl4pPr>
            <a:lvl5pPr marL="8311713" indent="0">
              <a:buNone/>
              <a:defRPr sz="4100"/>
            </a:lvl5pPr>
            <a:lvl6pPr marL="10389641" indent="0">
              <a:buNone/>
              <a:defRPr sz="4100"/>
            </a:lvl6pPr>
            <a:lvl7pPr marL="12467570" indent="0">
              <a:buNone/>
              <a:defRPr sz="4100"/>
            </a:lvl7pPr>
            <a:lvl8pPr marL="14545498" indent="0">
              <a:buNone/>
              <a:defRPr sz="4100"/>
            </a:lvl8pPr>
            <a:lvl9pPr marL="16623426" indent="0">
              <a:buNone/>
              <a:defRPr sz="41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10DA-795F-41C5-8E6D-063BF805EC2F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512173" y="1701357"/>
            <a:ext cx="27219117" cy="7080779"/>
          </a:xfrm>
          <a:prstGeom prst="rect">
            <a:avLst/>
          </a:prstGeom>
        </p:spPr>
        <p:txBody>
          <a:bodyPr vert="horz" lIns="415586" tIns="207793" rIns="415586" bIns="207793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512173" y="9913094"/>
            <a:ext cx="27219117" cy="28037922"/>
          </a:xfrm>
          <a:prstGeom prst="rect">
            <a:avLst/>
          </a:prstGeom>
        </p:spPr>
        <p:txBody>
          <a:bodyPr vert="horz" lIns="415586" tIns="207793" rIns="415586" bIns="207793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1512173" y="39377003"/>
            <a:ext cx="7056808" cy="2261916"/>
          </a:xfrm>
          <a:prstGeom prst="rect">
            <a:avLst/>
          </a:prstGeom>
        </p:spPr>
        <p:txBody>
          <a:bodyPr vert="horz" lIns="415586" tIns="207793" rIns="415586" bIns="207793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110DA-795F-41C5-8E6D-063BF805EC2F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0333183" y="39377003"/>
            <a:ext cx="9577097" cy="2261916"/>
          </a:xfrm>
          <a:prstGeom prst="rect">
            <a:avLst/>
          </a:prstGeom>
        </p:spPr>
        <p:txBody>
          <a:bodyPr vert="horz" lIns="415586" tIns="207793" rIns="415586" bIns="207793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21674482" y="39377003"/>
            <a:ext cx="7056808" cy="2261916"/>
          </a:xfrm>
          <a:prstGeom prst="rect">
            <a:avLst/>
          </a:prstGeom>
        </p:spPr>
        <p:txBody>
          <a:bodyPr vert="horz" lIns="415586" tIns="207793" rIns="415586" bIns="207793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B46B2-DB52-4CF1-8B65-9688B91952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55857" rtl="0" eaLnBrk="1" latinLnBrk="0" hangingPunct="1">
        <a:spcBef>
          <a:spcPct val="0"/>
        </a:spcBef>
        <a:buNone/>
        <a:defRPr sz="2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8446" indent="-1558446" algn="l" defTabSz="4155857" rtl="0" eaLnBrk="1" latinLnBrk="0" hangingPunct="1">
        <a:spcBef>
          <a:spcPct val="20000"/>
        </a:spcBef>
        <a:buFont typeface="Arial" pitchFamily="34" charset="0"/>
        <a:buChar char="•"/>
        <a:defRPr sz="14500" kern="1200">
          <a:solidFill>
            <a:schemeClr val="tx1"/>
          </a:solidFill>
          <a:latin typeface="+mn-lt"/>
          <a:ea typeface="+mn-ea"/>
          <a:cs typeface="+mn-cs"/>
        </a:defRPr>
      </a:lvl1pPr>
      <a:lvl2pPr marL="3376633" indent="-1298705" algn="l" defTabSz="4155857" rtl="0" eaLnBrk="1" latinLnBrk="0" hangingPunct="1">
        <a:spcBef>
          <a:spcPct val="20000"/>
        </a:spcBef>
        <a:buFont typeface="Arial" pitchFamily="34" charset="0"/>
        <a:buChar char="–"/>
        <a:defRPr sz="12700" kern="1200">
          <a:solidFill>
            <a:schemeClr val="tx1"/>
          </a:solidFill>
          <a:latin typeface="+mn-lt"/>
          <a:ea typeface="+mn-ea"/>
          <a:cs typeface="+mn-cs"/>
        </a:defRPr>
      </a:lvl2pPr>
      <a:lvl3pPr marL="5194821" indent="-1038964" algn="l" defTabSz="4155857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3pPr>
      <a:lvl4pPr marL="7272749" indent="-1038964" algn="l" defTabSz="4155857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50677" indent="-1038964" algn="l" defTabSz="4155857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8606" indent="-1038964" algn="l" defTabSz="4155857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06534" indent="-1038964" algn="l" defTabSz="4155857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584462" indent="-1038964" algn="l" defTabSz="4155857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662390" indent="-1038964" algn="l" defTabSz="4155857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77928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55857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33785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11713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89641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467570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545498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23426" algn="l" defTabSz="41558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ângulo arredondado 65"/>
          <p:cNvSpPr/>
          <p:nvPr/>
        </p:nvSpPr>
        <p:spPr>
          <a:xfrm>
            <a:off x="476941" y="311003"/>
            <a:ext cx="29337894" cy="70009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100970" y="926246"/>
            <a:ext cx="18041523" cy="23083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latin typeface="Arial" pitchFamily="34" charset="0"/>
                <a:cs typeface="Arial" pitchFamily="34" charset="0"/>
              </a:rPr>
              <a:t>Efficient Evidence Accumulation Clustering</a:t>
            </a:r>
          </a:p>
          <a:p>
            <a:pPr algn="ctr"/>
            <a:r>
              <a:rPr lang="en-US" sz="7200" dirty="0" smtClean="0">
                <a:latin typeface="Arial" pitchFamily="34" charset="0"/>
                <a:cs typeface="Arial" pitchFamily="34" charset="0"/>
              </a:rPr>
              <a:t>for large datasets</a:t>
            </a:r>
            <a:endParaRPr lang="en-US" sz="7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656064" y="3668589"/>
            <a:ext cx="2093133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 smtClean="0">
                <a:latin typeface="Arial" pitchFamily="34" charset="0"/>
                <a:cs typeface="Arial" pitchFamily="34" charset="0"/>
              </a:rPr>
              <a:t>Diogo</a:t>
            </a:r>
            <a:r>
              <a:rPr lang="en-US" sz="6000" b="1" dirty="0" smtClean="0">
                <a:latin typeface="Arial" pitchFamily="34" charset="0"/>
                <a:cs typeface="Arial" pitchFamily="34" charset="0"/>
              </a:rPr>
              <a:t> Silva</a:t>
            </a:r>
            <a:r>
              <a:rPr lang="en-US" sz="6000" baseline="30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6000" b="1" dirty="0" smtClean="0">
                <a:latin typeface="Arial" pitchFamily="34" charset="0"/>
                <a:cs typeface="Arial" pitchFamily="34" charset="0"/>
              </a:rPr>
              <a:t>, Helena Aidos</a:t>
            </a:r>
            <a:r>
              <a:rPr lang="en-US" sz="6000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6000" b="1" dirty="0" smtClean="0">
                <a:latin typeface="Arial" pitchFamily="34" charset="0"/>
                <a:cs typeface="Arial" pitchFamily="34" charset="0"/>
              </a:rPr>
              <a:t> and Ana Fred</a:t>
            </a:r>
            <a:r>
              <a:rPr lang="en-US" sz="6000" baseline="30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72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4800" baseline="30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Portuguese Air Force Academy, </a:t>
            </a:r>
            <a:r>
              <a:rPr lang="en-US" sz="4800" dirty="0" err="1" smtClean="0">
                <a:latin typeface="Arial" pitchFamily="34" charset="0"/>
                <a:cs typeface="Arial" pitchFamily="34" charset="0"/>
              </a:rPr>
              <a:t>Sintra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 Portugal</a:t>
            </a:r>
          </a:p>
          <a:p>
            <a:pPr algn="ctr"/>
            <a:r>
              <a:rPr lang="en-US" sz="4800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Instituto de </a:t>
            </a:r>
            <a:r>
              <a:rPr lang="en-US" sz="4800" dirty="0" err="1" smtClean="0">
                <a:latin typeface="Arial" pitchFamily="34" charset="0"/>
                <a:cs typeface="Arial" pitchFamily="34" charset="0"/>
              </a:rPr>
              <a:t>Telecomunicações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4800" dirty="0" err="1" smtClean="0">
                <a:latin typeface="Arial" pitchFamily="34" charset="0"/>
                <a:cs typeface="Arial" pitchFamily="34" charset="0"/>
              </a:rPr>
              <a:t>Instituto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 Superior </a:t>
            </a:r>
            <a:r>
              <a:rPr lang="en-US" sz="4800" dirty="0" err="1" smtClean="0">
                <a:latin typeface="Arial" pitchFamily="34" charset="0"/>
                <a:cs typeface="Arial" pitchFamily="34" charset="0"/>
              </a:rPr>
              <a:t>Técnico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, Lisbon, Portugal</a:t>
            </a:r>
          </a:p>
          <a:p>
            <a:pPr algn="ctr"/>
            <a:r>
              <a:rPr lang="en-US" sz="4800" dirty="0" smtClean="0">
                <a:latin typeface="Arial" pitchFamily="34" charset="0"/>
                <a:cs typeface="Arial" pitchFamily="34" charset="0"/>
              </a:rPr>
              <a:t>dasilva@academiafa.edu.pt, {</a:t>
            </a:r>
            <a:r>
              <a:rPr lang="en-US" sz="4800" dirty="0" err="1" smtClean="0">
                <a:latin typeface="Arial" pitchFamily="34" charset="0"/>
                <a:cs typeface="Arial" pitchFamily="34" charset="0"/>
              </a:rPr>
              <a:t>haidos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4800" dirty="0" err="1" smtClean="0">
                <a:latin typeface="Arial" pitchFamily="34" charset="0"/>
                <a:cs typeface="Arial" pitchFamily="34" charset="0"/>
              </a:rPr>
              <a:t>afred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}@</a:t>
            </a:r>
            <a:r>
              <a:rPr lang="en-US" sz="4800" dirty="0" err="1" smtClean="0">
                <a:latin typeface="Arial" pitchFamily="34" charset="0"/>
                <a:cs typeface="Arial" pitchFamily="34" charset="0"/>
              </a:rPr>
              <a:t>lx.it.pt</a:t>
            </a:r>
            <a:endParaRPr lang="en-US" sz="48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 descr="af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61937" y="1679625"/>
            <a:ext cx="2214578" cy="2989096"/>
          </a:xfrm>
          <a:prstGeom prst="rect">
            <a:avLst/>
          </a:prstGeom>
        </p:spPr>
      </p:pic>
      <p:pic>
        <p:nvPicPr>
          <p:cNvPr id="8" name="Imagem 7" descr="ist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2811" y="2315511"/>
            <a:ext cx="4429156" cy="1717324"/>
          </a:xfrm>
          <a:prstGeom prst="rect">
            <a:avLst/>
          </a:prstGeom>
        </p:spPr>
      </p:pic>
      <p:pic>
        <p:nvPicPr>
          <p:cNvPr id="9" name="Imagem 8" descr="speedup_dim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5267" y="17563280"/>
            <a:ext cx="6697185" cy="492922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0" name="CaixaDeTexto 69"/>
          <p:cNvSpPr txBox="1"/>
          <p:nvPr/>
        </p:nvSpPr>
        <p:spPr>
          <a:xfrm>
            <a:off x="1048445" y="15670173"/>
            <a:ext cx="3429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cap="all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Dataset</a:t>
            </a:r>
            <a:endParaRPr lang="en-US" sz="4000" cap="all" dirty="0">
              <a:solidFill>
                <a:schemeClr val="tx2">
                  <a:lumMod val="50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77" name="Rectângulo arredondado 76"/>
          <p:cNvSpPr/>
          <p:nvPr/>
        </p:nvSpPr>
        <p:spPr>
          <a:xfrm>
            <a:off x="5753285" y="20826720"/>
            <a:ext cx="3537961" cy="19872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rial Black" pitchFamily="34" charset="0"/>
                <a:cs typeface="Arial" pitchFamily="34" charset="0"/>
              </a:rPr>
              <a:t>Solution</a:t>
            </a:r>
          </a:p>
          <a:p>
            <a:pPr algn="ctr"/>
            <a:r>
              <a:rPr lang="en-US" sz="3600" dirty="0" smtClean="0">
                <a:latin typeface="Arial" pitchFamily="34" charset="0"/>
                <a:cs typeface="Arial" pitchFamily="34" charset="0"/>
              </a:rPr>
              <a:t>Parallel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GPU K-Means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9" name="Conexão recta unidireccional 78"/>
          <p:cNvCxnSpPr>
            <a:stCxn id="70" idx="2"/>
            <a:endCxn id="114" idx="0"/>
          </p:cNvCxnSpPr>
          <p:nvPr/>
        </p:nvCxnSpPr>
        <p:spPr>
          <a:xfrm rot="16200000" flipH="1">
            <a:off x="2158626" y="16982389"/>
            <a:ext cx="1220940" cy="12279"/>
          </a:xfrm>
          <a:prstGeom prst="straightConnector1">
            <a:avLst/>
          </a:prstGeom>
          <a:ln w="152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 descr="matrix_formats_2sqrt.png"/>
          <p:cNvPicPr>
            <a:picLocks noChangeAspect="1"/>
          </p:cNvPicPr>
          <p:nvPr/>
        </p:nvPicPr>
        <p:blipFill>
          <a:blip r:embed="rId5"/>
          <a:srcRect r="52258"/>
          <a:stretch>
            <a:fillRect/>
          </a:stretch>
        </p:blipFill>
        <p:spPr>
          <a:xfrm>
            <a:off x="12165137" y="25777604"/>
            <a:ext cx="5055932" cy="53599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m 10" descr="assoc_density.png"/>
          <p:cNvPicPr>
            <a:picLocks noChangeAspect="1"/>
          </p:cNvPicPr>
          <p:nvPr/>
        </p:nvPicPr>
        <p:blipFill>
          <a:blip r:embed="rId6"/>
          <a:srcRect r="51274"/>
          <a:stretch>
            <a:fillRect/>
          </a:stretch>
        </p:blipFill>
        <p:spPr>
          <a:xfrm>
            <a:off x="19946267" y="25585911"/>
            <a:ext cx="6653655" cy="58006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6" name="Imagem 85" descr="matrix_formats_2sqrt.png"/>
          <p:cNvPicPr>
            <a:picLocks noChangeAspect="1"/>
          </p:cNvPicPr>
          <p:nvPr/>
        </p:nvPicPr>
        <p:blipFill>
          <a:blip r:embed="rId5"/>
          <a:srcRect l="52258"/>
          <a:stretch>
            <a:fillRect/>
          </a:stretch>
        </p:blipFill>
        <p:spPr>
          <a:xfrm>
            <a:off x="8302061" y="34005895"/>
            <a:ext cx="5286412" cy="560428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8" name="Rectângulo arredondado 87"/>
          <p:cNvSpPr/>
          <p:nvPr/>
        </p:nvSpPr>
        <p:spPr>
          <a:xfrm>
            <a:off x="691255" y="26314435"/>
            <a:ext cx="4143404" cy="207170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Co-association</a:t>
            </a:r>
          </a:p>
          <a:p>
            <a:pPr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matrix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Rectângulo arredondado 88"/>
          <p:cNvSpPr/>
          <p:nvPr/>
        </p:nvSpPr>
        <p:spPr>
          <a:xfrm>
            <a:off x="4834659" y="29314831"/>
            <a:ext cx="5318520" cy="207170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rial Black" pitchFamily="34" charset="0"/>
                <a:cs typeface="Arial" pitchFamily="34" charset="0"/>
              </a:rPr>
              <a:t>Solution</a:t>
            </a:r>
          </a:p>
          <a:p>
            <a:pPr algn="ctr"/>
            <a:r>
              <a:rPr lang="en-US" sz="3600" dirty="0" smtClean="0">
                <a:latin typeface="Arial" pitchFamily="34" charset="0"/>
                <a:cs typeface="Arial" pitchFamily="34" charset="0"/>
              </a:rPr>
              <a:t>CSR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sparse matrix with optimized building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0" name="Conexão recta unidireccional 89"/>
          <p:cNvCxnSpPr>
            <a:stCxn id="115" idx="2"/>
            <a:endCxn id="88" idx="0"/>
          </p:cNvCxnSpPr>
          <p:nvPr/>
        </p:nvCxnSpPr>
        <p:spPr>
          <a:xfrm rot="16200000" flipH="1">
            <a:off x="-1358" y="23550119"/>
            <a:ext cx="5516353" cy="12278"/>
          </a:xfrm>
          <a:prstGeom prst="straightConnector1">
            <a:avLst/>
          </a:prstGeom>
          <a:ln w="2540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ângulo arredondado 101"/>
          <p:cNvSpPr/>
          <p:nvPr/>
        </p:nvSpPr>
        <p:spPr>
          <a:xfrm>
            <a:off x="798412" y="36808036"/>
            <a:ext cx="3929090" cy="15001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Single-Link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Rectângulo arredondado 102"/>
          <p:cNvSpPr/>
          <p:nvPr/>
        </p:nvSpPr>
        <p:spPr>
          <a:xfrm>
            <a:off x="3334461" y="38800470"/>
            <a:ext cx="4000528" cy="21886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rial Black" pitchFamily="34" charset="0"/>
                <a:cs typeface="Arial" pitchFamily="34" charset="0"/>
              </a:rPr>
              <a:t>Solution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3600" dirty="0" smtClean="0">
                <a:latin typeface="Arial" pitchFamily="34" charset="0"/>
                <a:cs typeface="Arial" pitchFamily="34" charset="0"/>
              </a:rPr>
              <a:t>MST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based SL</a:t>
            </a:r>
          </a:p>
          <a:p>
            <a:pPr algn="ctr"/>
            <a:r>
              <a:rPr lang="en-US" sz="3600" dirty="0" smtClean="0">
                <a:latin typeface="Arial" pitchFamily="34" charset="0"/>
                <a:cs typeface="Arial" pitchFamily="34" charset="0"/>
              </a:rPr>
              <a:t>MST disk-based SL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4" name="Conexão recta unidireccional 103"/>
          <p:cNvCxnSpPr>
            <a:stCxn id="88" idx="2"/>
            <a:endCxn id="102" idx="0"/>
          </p:cNvCxnSpPr>
          <p:nvPr/>
        </p:nvCxnSpPr>
        <p:spPr>
          <a:xfrm>
            <a:off x="2762957" y="28386137"/>
            <a:ext cx="0" cy="8421899"/>
          </a:xfrm>
          <a:prstGeom prst="straightConnector1">
            <a:avLst/>
          </a:prstGeom>
          <a:ln w="2540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o 48"/>
          <p:cNvGrpSpPr/>
          <p:nvPr/>
        </p:nvGrpSpPr>
        <p:grpSpPr>
          <a:xfrm>
            <a:off x="953567" y="17598999"/>
            <a:ext cx="3618781" cy="3199083"/>
            <a:chOff x="762693" y="17598999"/>
            <a:chExt cx="3618781" cy="3199083"/>
          </a:xfrm>
        </p:grpSpPr>
        <p:sp>
          <p:nvSpPr>
            <p:cNvPr id="114" name="Rectângulo arredondado 113"/>
            <p:cNvSpPr/>
            <p:nvPr/>
          </p:nvSpPr>
          <p:spPr>
            <a:xfrm>
              <a:off x="787250" y="17598999"/>
              <a:ext cx="3594224" cy="7701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latin typeface="Arial" pitchFamily="34" charset="0"/>
                  <a:cs typeface="Arial" pitchFamily="34" charset="0"/>
                </a:rPr>
                <a:t>Partition </a:t>
              </a:r>
              <a:r>
                <a:rPr lang="en-US" sz="4000" b="1" i="1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4000" b="1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" name="Rectângulo arredondado 114"/>
            <p:cNvSpPr/>
            <p:nvPr/>
          </p:nvSpPr>
          <p:spPr>
            <a:xfrm>
              <a:off x="762693" y="20027891"/>
              <a:ext cx="3594224" cy="7701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latin typeface="Arial" pitchFamily="34" charset="0"/>
                  <a:cs typeface="Arial" pitchFamily="34" charset="0"/>
                </a:rPr>
                <a:t>Partition </a:t>
              </a:r>
              <a:r>
                <a:rPr lang="en-US" sz="4000" b="1" i="1" dirty="0" smtClean="0">
                  <a:latin typeface="Arial" pitchFamily="34" charset="0"/>
                  <a:cs typeface="Arial" pitchFamily="34" charset="0"/>
                </a:rPr>
                <a:t>P</a:t>
              </a:r>
              <a:endParaRPr lang="en-US" sz="4000" b="1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2507343" y="18599131"/>
              <a:ext cx="154038" cy="1540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Oval 116"/>
            <p:cNvSpPr/>
            <p:nvPr/>
          </p:nvSpPr>
          <p:spPr>
            <a:xfrm>
              <a:off x="2507343" y="19134916"/>
              <a:ext cx="154038" cy="1540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2507343" y="19670701"/>
              <a:ext cx="154038" cy="1540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51" name="Imagem 50" descr="kmin_evoluti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54379" y="17706846"/>
            <a:ext cx="7530195" cy="48116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Rectângulo 1"/>
          <p:cNvSpPr/>
          <p:nvPr/>
        </p:nvSpPr>
        <p:spPr>
          <a:xfrm>
            <a:off x="600322" y="7526241"/>
            <a:ext cx="9156346" cy="63326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0" rIns="180000" rtlCol="0" anchor="t" anchorCtr="0"/>
          <a:lstStyle/>
          <a:p>
            <a:pPr algn="just"/>
            <a:r>
              <a:rPr lang="en-US" sz="6600" cap="small" dirty="0">
                <a:latin typeface="Arial Black" pitchFamily="34" charset="0"/>
                <a:cs typeface="Arial" pitchFamily="34" charset="0"/>
              </a:rPr>
              <a:t>Introduction</a:t>
            </a:r>
          </a:p>
          <a:p>
            <a:pPr marL="432000" indent="-4572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EAC is robust but its computational complexity restricts is use to small datasets.</a:t>
            </a:r>
          </a:p>
          <a:p>
            <a:pPr marL="432000" indent="-4572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We propose an optimized implementation of the different EAC steps for faster execution and decreased memory usage.</a:t>
            </a:r>
          </a:p>
          <a:p>
            <a:pPr algn="ctr"/>
            <a:endParaRPr lang="en-US" sz="4800" dirty="0"/>
          </a:p>
        </p:txBody>
      </p:sp>
      <p:sp>
        <p:nvSpPr>
          <p:cNvPr id="35" name="Rectângulo 34"/>
          <p:cNvSpPr/>
          <p:nvPr/>
        </p:nvSpPr>
        <p:spPr>
          <a:xfrm>
            <a:off x="10380745" y="7488809"/>
            <a:ext cx="11149219" cy="63326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0" rIns="180000" rtlCol="0" anchor="t" anchorCtr="0"/>
          <a:lstStyle/>
          <a:p>
            <a:pPr algn="just"/>
            <a:r>
              <a:rPr lang="en-US" sz="6600" cap="small" dirty="0">
                <a:latin typeface="Arial Black" pitchFamily="34" charset="0"/>
                <a:cs typeface="Arial" pitchFamily="34" charset="0"/>
              </a:rPr>
              <a:t>Validation and Speed-up</a:t>
            </a:r>
          </a:p>
          <a:p>
            <a:pPr marL="432000" indent="-4572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The clustering accuracy of the optimized version relative to the original on several small benchmark datasets is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negligible.</a:t>
            </a:r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marL="432000" indent="-4572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Speed-up over the original version on small datasets varied between 6 and 200 on the different EAC phases.</a:t>
            </a:r>
          </a:p>
        </p:txBody>
      </p:sp>
      <p:sp>
        <p:nvSpPr>
          <p:cNvPr id="36" name="Rectângulo 35"/>
          <p:cNvSpPr/>
          <p:nvPr/>
        </p:nvSpPr>
        <p:spPr>
          <a:xfrm>
            <a:off x="21887015" y="7561464"/>
            <a:ext cx="7927820" cy="63326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0" rIns="180000" rtlCol="0" anchor="t" anchorCtr="0"/>
          <a:lstStyle/>
          <a:p>
            <a:pPr algn="just"/>
            <a:r>
              <a:rPr lang="en-US" sz="6600" cap="small" dirty="0">
                <a:latin typeface="Arial Black" pitchFamily="34" charset="0"/>
                <a:cs typeface="Arial" pitchFamily="34" charset="0"/>
              </a:rPr>
              <a:t>Rules</a:t>
            </a:r>
          </a:p>
          <a:p>
            <a:pPr algn="just"/>
            <a:r>
              <a:rPr lang="en-US" sz="4000" dirty="0" smtClean="0">
                <a:latin typeface="Arial" pitchFamily="34" charset="0"/>
                <a:cs typeface="Arial" pitchFamily="34" charset="0"/>
              </a:rPr>
              <a:t>Four rules for the minimum and maximum number of clusters of the ensemble:</a:t>
            </a:r>
          </a:p>
          <a:p>
            <a:pPr algn="just"/>
            <a:r>
              <a:rPr lang="en-US" sz="4000" dirty="0" smtClean="0">
                <a:latin typeface="Arial" pitchFamily="34" charset="0"/>
                <a:cs typeface="Arial" pitchFamily="34" charset="0"/>
              </a:rPr>
              <a:t>Name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sz="4000" baseline="-25000" dirty="0" err="1" smtClean="0">
                <a:latin typeface="Arial" pitchFamily="34" charset="0"/>
                <a:cs typeface="Arial" pitchFamily="34" charset="0"/>
              </a:rPr>
              <a:t>min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sz="4000" baseline="-25000" dirty="0" err="1" smtClean="0">
                <a:latin typeface="Arial" pitchFamily="34" charset="0"/>
                <a:cs typeface="Arial" pitchFamily="34" charset="0"/>
              </a:rPr>
              <a:t>max</a:t>
            </a:r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8800" cap="small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7" name="Rectângulo 36"/>
          <p:cNvSpPr/>
          <p:nvPr/>
        </p:nvSpPr>
        <p:spPr>
          <a:xfrm>
            <a:off x="18725230" y="35141916"/>
            <a:ext cx="11312294" cy="63326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0" rIns="180000" rtlCol="0" anchor="t" anchorCtr="0"/>
          <a:lstStyle/>
          <a:p>
            <a:pPr algn="just"/>
            <a:r>
              <a:rPr lang="en-US" sz="6600" cap="small" dirty="0">
                <a:latin typeface="Arial Black" pitchFamily="34" charset="0"/>
                <a:cs typeface="Arial" pitchFamily="34" charset="0"/>
              </a:rPr>
              <a:t>Conclusions</a:t>
            </a:r>
          </a:p>
          <a:p>
            <a:pPr algn="just">
              <a:buFont typeface="Arial" pitchFamily="34" charset="0"/>
              <a:buChar char="•"/>
            </a:pPr>
            <a:r>
              <a:rPr lang="en-US" sz="4800" dirty="0">
                <a:latin typeface="Arial" pitchFamily="34" charset="0"/>
                <a:cs typeface="Arial" pitchFamily="34" charset="0"/>
              </a:rPr>
              <a:t>EAC is now applicable to a wider spectrum of datasets.</a:t>
            </a:r>
          </a:p>
          <a:p>
            <a:pPr algn="just">
              <a:buFont typeface="Arial" pitchFamily="34" charset="0"/>
              <a:buChar char="•"/>
            </a:pPr>
            <a:r>
              <a:rPr lang="en-US" sz="4800" dirty="0">
                <a:latin typeface="Arial" pitchFamily="34" charset="0"/>
                <a:cs typeface="Arial" pitchFamily="34" charset="0"/>
              </a:rPr>
              <a:t>Speed-up from 6 to 200 compared to original implementation on the different phases.</a:t>
            </a:r>
          </a:p>
        </p:txBody>
      </p:sp>
      <p:sp>
        <p:nvSpPr>
          <p:cNvPr id="38" name="Rectângulo arredondado 37"/>
          <p:cNvSpPr/>
          <p:nvPr/>
        </p:nvSpPr>
        <p:spPr>
          <a:xfrm>
            <a:off x="5231169" y="16024116"/>
            <a:ext cx="4525499" cy="17674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rial Black" pitchFamily="34" charset="0"/>
                <a:cs typeface="Arial" pitchFamily="34" charset="0"/>
              </a:rPr>
              <a:t>Challenge</a:t>
            </a:r>
          </a:p>
          <a:p>
            <a:pPr algn="ctr"/>
            <a:r>
              <a:rPr lang="en-US" sz="3600" dirty="0" smtClean="0">
                <a:latin typeface="Arial" pitchFamily="34" charset="0"/>
                <a:cs typeface="Arial" pitchFamily="34" charset="0"/>
              </a:rPr>
              <a:t>Fast generation of ensemble.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ângulo arredondado 38"/>
          <p:cNvSpPr/>
          <p:nvPr/>
        </p:nvSpPr>
        <p:spPr>
          <a:xfrm>
            <a:off x="5493824" y="25189717"/>
            <a:ext cx="4056885" cy="201746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rial Black" pitchFamily="34" charset="0"/>
                <a:cs typeface="Arial" pitchFamily="34" charset="0"/>
              </a:rPr>
              <a:t>Challenge</a:t>
            </a:r>
          </a:p>
          <a:p>
            <a:pPr algn="ctr"/>
            <a:r>
              <a:rPr lang="en-US" sz="3600" dirty="0" smtClean="0">
                <a:latin typeface="Arial" pitchFamily="34" charset="0"/>
                <a:cs typeface="Arial" pitchFamily="34" charset="0"/>
              </a:rPr>
              <a:t>O(n</a:t>
            </a:r>
            <a:r>
              <a:rPr lang="en-US" sz="3600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) space complexity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ângulo arredondado 39"/>
          <p:cNvSpPr/>
          <p:nvPr/>
        </p:nvSpPr>
        <p:spPr>
          <a:xfrm>
            <a:off x="3788740" y="34203777"/>
            <a:ext cx="3929090" cy="18993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rial Black" pitchFamily="34" charset="0"/>
                <a:cs typeface="Arial" pitchFamily="34" charset="0"/>
              </a:rPr>
              <a:t>Challenge</a:t>
            </a:r>
          </a:p>
          <a:p>
            <a:pPr algn="ctr"/>
            <a:r>
              <a:rPr lang="en-US" sz="3600" dirty="0" smtClean="0">
                <a:latin typeface="Arial" pitchFamily="34" charset="0"/>
                <a:cs typeface="Arial" pitchFamily="34" charset="0"/>
              </a:rPr>
              <a:t>O(n</a:t>
            </a:r>
            <a:r>
              <a:rPr lang="en-US" sz="3600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) space complexity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xão recta 12"/>
          <p:cNvCxnSpPr/>
          <p:nvPr/>
        </p:nvCxnSpPr>
        <p:spPr>
          <a:xfrm>
            <a:off x="1860413" y="15121657"/>
            <a:ext cx="26522637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1167062" y="15270063"/>
            <a:ext cx="13432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cap="all" dirty="0">
                <a:latin typeface="Arial Black" pitchFamily="34" charset="0"/>
                <a:cs typeface="Arial" pitchFamily="34" charset="0"/>
              </a:rPr>
              <a:t>Production of </a:t>
            </a:r>
            <a:r>
              <a:rPr lang="en-US" sz="6000" cap="all" dirty="0" smtClean="0">
                <a:latin typeface="Arial Black" pitchFamily="34" charset="0"/>
                <a:cs typeface="Arial" pitchFamily="34" charset="0"/>
              </a:rPr>
              <a:t>ensemble</a:t>
            </a:r>
            <a:endParaRPr lang="en-US" sz="6000" cap="all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10474030" y="23834625"/>
            <a:ext cx="14818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cap="all" dirty="0">
                <a:latin typeface="Arial Black" pitchFamily="34" charset="0"/>
                <a:cs typeface="Arial" pitchFamily="34" charset="0"/>
              </a:rPr>
              <a:t>Combination of partitions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5533418" y="32115545"/>
            <a:ext cx="148448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cap="all" dirty="0">
                <a:latin typeface="Arial Black" pitchFamily="34" charset="0"/>
                <a:cs typeface="Arial" pitchFamily="34" charset="0"/>
              </a:rPr>
              <a:t>Recovery of final partition</a:t>
            </a:r>
            <a:endParaRPr lang="en-US" sz="6000" cap="all" dirty="0">
              <a:latin typeface="Arial Black" pitchFamily="34" charset="0"/>
              <a:cs typeface="Arial" pitchFamily="34" charset="0"/>
            </a:endParaRPr>
          </a:p>
        </p:txBody>
      </p:sp>
      <p:cxnSp>
        <p:nvCxnSpPr>
          <p:cNvPr id="47" name="Conexão recta 46"/>
          <p:cNvCxnSpPr/>
          <p:nvPr/>
        </p:nvCxnSpPr>
        <p:spPr>
          <a:xfrm>
            <a:off x="4834659" y="23618601"/>
            <a:ext cx="23548391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xão recta 51"/>
          <p:cNvCxnSpPr/>
          <p:nvPr/>
        </p:nvCxnSpPr>
        <p:spPr>
          <a:xfrm>
            <a:off x="5334725" y="31899521"/>
            <a:ext cx="16843790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Tabela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4610803"/>
                  </p:ext>
                </p:extLst>
              </p:nvPr>
            </p:nvGraphicFramePr>
            <p:xfrm>
              <a:off x="22122170" y="11377241"/>
              <a:ext cx="7692664" cy="59943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3805"/>
                    <a:gridCol w="3043805"/>
                    <a:gridCol w="160505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4000" dirty="0" smtClean="0"/>
                            <a:t>Rule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0" dirty="0" err="1" smtClean="0">
                              <a:latin typeface="Arial" pitchFamily="34" charset="0"/>
                              <a:cs typeface="Arial" pitchFamily="34" charset="0"/>
                            </a:rPr>
                            <a:t>K</a:t>
                          </a:r>
                          <a:r>
                            <a:rPr lang="en-US" sz="4000" baseline="-25000" dirty="0" err="1" smtClean="0">
                              <a:latin typeface="Arial" pitchFamily="34" charset="0"/>
                              <a:cs typeface="Arial" pitchFamily="34" charset="0"/>
                            </a:rPr>
                            <a:t>min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1558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000" dirty="0" err="1" smtClean="0">
                              <a:latin typeface="Arial" pitchFamily="34" charset="0"/>
                              <a:cs typeface="Arial" pitchFamily="34" charset="0"/>
                            </a:rPr>
                            <a:t>K</a:t>
                          </a:r>
                          <a:r>
                            <a:rPr lang="en-US" sz="4000" baseline="-25000" dirty="0" err="1" smtClean="0">
                              <a:latin typeface="Arial" pitchFamily="34" charset="0"/>
                              <a:cs typeface="Arial" pitchFamily="34" charset="0"/>
                            </a:rPr>
                            <a:t>max</a:t>
                          </a:r>
                          <a:endParaRPr lang="en-US" sz="4000" dirty="0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4000" dirty="0" err="1" smtClean="0"/>
                            <a:t>sqrt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40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 smtClean="0">
                                        <a:latin typeface="Cambria Math"/>
                                        <a:ea typeface="Cambria Math"/>
                                      </a:rPr>
                                      <m:t>√</m:t>
                                    </m:r>
                                    <m:r>
                                      <a:rPr lang="pt-PT" sz="40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pt-PT" sz="4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i="1" smtClean="0">
                                    <a:latin typeface="Cambria Math"/>
                                    <a:ea typeface="Cambria Math"/>
                                  </a:rPr>
                                  <m:t>√</m:t>
                                </m:r>
                                <m:r>
                                  <a:rPr lang="pt-PT" sz="40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4000" dirty="0" smtClean="0"/>
                            <a:t>2sqrt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1558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i="1" smtClean="0">
                                    <a:latin typeface="Cambria Math"/>
                                    <a:ea typeface="Cambria Math"/>
                                  </a:rPr>
                                  <m:t>√</m:t>
                                </m:r>
                                <m:r>
                                  <a:rPr lang="pt-PT" sz="40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1558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40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en-US" sz="4000" i="1" smtClean="0">
                                    <a:latin typeface="Cambria Math"/>
                                    <a:ea typeface="Cambria Math"/>
                                  </a:rPr>
                                  <m:t>√</m:t>
                                </m:r>
                                <m:r>
                                  <a:rPr lang="pt-PT" sz="40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4000" dirty="0" err="1" smtClean="0"/>
                            <a:t>sk</a:t>
                          </a:r>
                          <a:r>
                            <a:rPr lang="en-US" sz="4000" dirty="0" smtClean="0"/>
                            <a:t>=300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1558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1A72DB20-7854-455F-A0BE-234EAE515D25}" type="mathplaceholder">
                                  <a:rPr lang="en-US" sz="4000" i="1" smtClean="0">
                                    <a:latin typeface="Cambria Math"/>
                                  </a:rPr>
                                  <a:t>Escreva uma equação aqui.</a:t>
                                </a:fld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0" name="Tabela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4610803"/>
                  </p:ext>
                </p:extLst>
              </p:nvPr>
            </p:nvGraphicFramePr>
            <p:xfrm>
              <a:off x="22122170" y="11377241"/>
              <a:ext cx="7692664" cy="59943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3805"/>
                    <a:gridCol w="3043805"/>
                    <a:gridCol w="1605054"/>
                  </a:tblGrid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4000" dirty="0" smtClean="0"/>
                            <a:t>Rule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0" dirty="0" err="1" smtClean="0">
                              <a:latin typeface="Arial" pitchFamily="34" charset="0"/>
                              <a:cs typeface="Arial" pitchFamily="34" charset="0"/>
                            </a:rPr>
                            <a:t>K</a:t>
                          </a:r>
                          <a:r>
                            <a:rPr lang="en-US" sz="4000" baseline="-25000" dirty="0" err="1" smtClean="0">
                              <a:latin typeface="Arial" pitchFamily="34" charset="0"/>
                              <a:cs typeface="Arial" pitchFamily="34" charset="0"/>
                            </a:rPr>
                            <a:t>min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1558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000" dirty="0" err="1" smtClean="0">
                              <a:latin typeface="Arial" pitchFamily="34" charset="0"/>
                              <a:cs typeface="Arial" pitchFamily="34" charset="0"/>
                            </a:rPr>
                            <a:t>K</a:t>
                          </a:r>
                          <a:r>
                            <a:rPr lang="en-US" sz="4000" baseline="-25000" dirty="0" err="1" smtClean="0">
                              <a:latin typeface="Arial" pitchFamily="34" charset="0"/>
                              <a:cs typeface="Arial" pitchFamily="34" charset="0"/>
                            </a:rPr>
                            <a:t>max</a:t>
                          </a:r>
                          <a:endParaRPr lang="en-US" sz="4000" dirty="0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/>
                    </a:tc>
                  </a:tr>
                  <a:tr h="1358011">
                    <a:tc>
                      <a:txBody>
                        <a:bodyPr/>
                        <a:lstStyle/>
                        <a:p>
                          <a:r>
                            <a:rPr lang="en-US" sz="4000" dirty="0" err="1" smtClean="0"/>
                            <a:t>sqrt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00000" t="-60538" r="-52600" b="-289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380228" t="-60538" b="-289686"/>
                          </a:stretch>
                        </a:blipFill>
                      </a:tcPr>
                    </a:tc>
                  </a:tr>
                  <a:tr h="746506">
                    <a:tc>
                      <a:txBody>
                        <a:bodyPr/>
                        <a:lstStyle/>
                        <a:p>
                          <a:r>
                            <a:rPr lang="en-US" sz="4000" dirty="0" smtClean="0"/>
                            <a:t>2sqrt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00000" t="-291057" r="-52600" b="-425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380228" t="-291057" b="-425203"/>
                          </a:stretch>
                        </a:blipFill>
                      </a:tcPr>
                    </a:tc>
                  </a:tr>
                  <a:tr h="2487740">
                    <a:tc>
                      <a:txBody>
                        <a:bodyPr/>
                        <a:lstStyle/>
                        <a:p>
                          <a:r>
                            <a:rPr lang="en-US" sz="4000" dirty="0" err="1" smtClean="0"/>
                            <a:t>sk</a:t>
                          </a:r>
                          <a:r>
                            <a:rPr lang="en-US" sz="4000" dirty="0" smtClean="0"/>
                            <a:t>=300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00000" t="-117892" r="-52600" b="-281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000" dirty="0"/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235</Words>
  <Application>Microsoft Office PowerPoint</Application>
  <PresentationFormat>Personalizados</PresentationFormat>
  <Paragraphs>51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chiroptera</dc:creator>
  <cp:lastModifiedBy>gcc</cp:lastModifiedBy>
  <cp:revision>78</cp:revision>
  <dcterms:created xsi:type="dcterms:W3CDTF">2016-01-08T15:04:18Z</dcterms:created>
  <dcterms:modified xsi:type="dcterms:W3CDTF">2016-01-18T18:34:06Z</dcterms:modified>
</cp:coreProperties>
</file>