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484675"/>
  <p:notesSz cx="6858000" cy="9144000"/>
  <p:defaultTextStyle>
    <a:defPPr>
      <a:defRPr lang="en-US"/>
    </a:defPPr>
    <a:lvl1pPr marL="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7792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55857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33785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11713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389641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46757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54549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23426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5329" autoAdjust="0"/>
  </p:normalViewPr>
  <p:slideViewPr>
    <p:cSldViewPr>
      <p:cViewPr>
        <p:scale>
          <a:sx n="25" d="100"/>
          <a:sy n="25" d="100"/>
        </p:scale>
        <p:origin x="-2166" y="2154"/>
      </p:cViewPr>
      <p:guideLst>
        <p:guide orient="horz" pos="13381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8260" y="13197789"/>
            <a:ext cx="25706944" cy="910666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36520" y="24074649"/>
            <a:ext cx="21170424" cy="10857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5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521306" y="10542496"/>
            <a:ext cx="22504077" cy="2245590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03824" y="10542496"/>
            <a:ext cx="67013422" cy="22455904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025" y="27300340"/>
            <a:ext cx="25706944" cy="843792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389025" y="18006821"/>
            <a:ext cx="25706944" cy="92935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79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58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37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171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03824" y="61406093"/>
            <a:ext cx="44756125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0264009" y="61406093"/>
            <a:ext cx="44761374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509883"/>
            <a:ext cx="13362782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12173" y="13473149"/>
            <a:ext cx="13362782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15363261" y="9509883"/>
            <a:ext cx="13368031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15363261" y="13473149"/>
            <a:ext cx="13368031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5" y="1691520"/>
            <a:ext cx="9949891" cy="71987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824354" y="1691523"/>
            <a:ext cx="16906936" cy="36259493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512175" y="8890315"/>
            <a:ext cx="9949891" cy="29060701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7930" y="29739273"/>
            <a:ext cx="18146078" cy="351088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927930" y="3796084"/>
            <a:ext cx="18146078" cy="25490805"/>
          </a:xfrm>
        </p:spPr>
        <p:txBody>
          <a:bodyPr/>
          <a:lstStyle>
            <a:lvl1pPr marL="0" indent="0">
              <a:buNone/>
              <a:defRPr sz="14500"/>
            </a:lvl1pPr>
            <a:lvl2pPr marL="2077928" indent="0">
              <a:buNone/>
              <a:defRPr sz="12700"/>
            </a:lvl2pPr>
            <a:lvl3pPr marL="4155857" indent="0">
              <a:buNone/>
              <a:defRPr sz="10900"/>
            </a:lvl3pPr>
            <a:lvl4pPr marL="6233785" indent="0">
              <a:buNone/>
              <a:defRPr sz="9100"/>
            </a:lvl4pPr>
            <a:lvl5pPr marL="8311713" indent="0">
              <a:buNone/>
              <a:defRPr sz="9100"/>
            </a:lvl5pPr>
            <a:lvl6pPr marL="10389641" indent="0">
              <a:buNone/>
              <a:defRPr sz="9100"/>
            </a:lvl6pPr>
            <a:lvl7pPr marL="12467570" indent="0">
              <a:buNone/>
              <a:defRPr sz="9100"/>
            </a:lvl7pPr>
            <a:lvl8pPr marL="14545498" indent="0">
              <a:buNone/>
              <a:defRPr sz="9100"/>
            </a:lvl8pPr>
            <a:lvl9pPr marL="1662342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927930" y="33250162"/>
            <a:ext cx="18146078" cy="4986046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  <a:prstGeom prst="rect">
            <a:avLst/>
          </a:prstGeom>
        </p:spPr>
        <p:txBody>
          <a:bodyPr vert="horz" lIns="415586" tIns="207793" rIns="415586" bIns="207793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913094"/>
            <a:ext cx="27219117" cy="28037922"/>
          </a:xfrm>
          <a:prstGeom prst="rect">
            <a:avLst/>
          </a:prstGeom>
        </p:spPr>
        <p:txBody>
          <a:bodyPr vert="horz" lIns="415586" tIns="207793" rIns="415586" bIns="207793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512173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333183" y="39377003"/>
            <a:ext cx="9577097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21674482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558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446" indent="-1558446" algn="l" defTabSz="4155857" rtl="0" eaLnBrk="1" latinLnBrk="0" hangingPunct="1">
        <a:spcBef>
          <a:spcPct val="20000"/>
        </a:spcBef>
        <a:buFont typeface="Arial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76633" indent="-1298705" algn="l" defTabSz="41558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4821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2749" indent="-1038964" algn="l" defTabSz="41558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0677" indent="-1038964" algn="l" defTabSz="41558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8606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6534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4462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2390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792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5857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3785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1713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89641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6757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549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3426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ângulo arredondado 65"/>
          <p:cNvSpPr/>
          <p:nvPr/>
        </p:nvSpPr>
        <p:spPr>
          <a:xfrm>
            <a:off x="476941" y="311003"/>
            <a:ext cx="29337894" cy="70009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00970" y="926246"/>
            <a:ext cx="18041523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+mj-lt"/>
                <a:cs typeface="Arial" pitchFamily="34" charset="0"/>
              </a:rPr>
              <a:t>Efficient Evidence Accumulation Clustering</a:t>
            </a:r>
          </a:p>
          <a:p>
            <a:pPr algn="ctr"/>
            <a:r>
              <a:rPr lang="en-US" sz="7200" dirty="0" smtClean="0">
                <a:latin typeface="+mj-lt"/>
                <a:cs typeface="Arial" pitchFamily="34" charset="0"/>
              </a:rPr>
              <a:t>for large datasets</a:t>
            </a:r>
            <a:endParaRPr lang="en-US" sz="7200" dirty="0">
              <a:latin typeface="+mj-lt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56064" y="3668589"/>
            <a:ext cx="209313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latin typeface="+mj-lt"/>
                <a:cs typeface="Arial" pitchFamily="34" charset="0"/>
              </a:rPr>
              <a:t>Diogo</a:t>
            </a:r>
            <a:r>
              <a:rPr lang="en-US" sz="6000" b="1" dirty="0" smtClean="0">
                <a:latin typeface="+mj-lt"/>
                <a:cs typeface="Arial" pitchFamily="34" charset="0"/>
              </a:rPr>
              <a:t> Silva</a:t>
            </a:r>
            <a:r>
              <a:rPr lang="en-US" sz="6000" baseline="30000" dirty="0" smtClean="0">
                <a:latin typeface="+mj-lt"/>
                <a:cs typeface="Arial" pitchFamily="34" charset="0"/>
              </a:rPr>
              <a:t>1</a:t>
            </a:r>
            <a:r>
              <a:rPr lang="en-US" sz="6000" b="1" dirty="0" smtClean="0">
                <a:latin typeface="+mj-lt"/>
                <a:cs typeface="Arial" pitchFamily="34" charset="0"/>
              </a:rPr>
              <a:t>, Helena Aidos</a:t>
            </a:r>
            <a:r>
              <a:rPr lang="en-US" sz="60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6000" b="1" dirty="0" smtClean="0">
                <a:latin typeface="+mj-lt"/>
                <a:cs typeface="Arial" pitchFamily="34" charset="0"/>
              </a:rPr>
              <a:t> and Ana Fred</a:t>
            </a:r>
            <a:r>
              <a:rPr lang="en-US" sz="6000" baseline="30000" dirty="0" smtClean="0">
                <a:latin typeface="+mj-lt"/>
                <a:cs typeface="Arial" pitchFamily="34" charset="0"/>
              </a:rPr>
              <a:t>2</a:t>
            </a:r>
            <a:endParaRPr lang="en-US" sz="7200" dirty="0">
              <a:latin typeface="+mj-lt"/>
              <a:cs typeface="Arial" pitchFamily="34" charset="0"/>
            </a:endParaRPr>
          </a:p>
          <a:p>
            <a:pPr algn="ctr"/>
            <a:r>
              <a:rPr lang="en-US" sz="4800" baseline="30000" dirty="0" smtClean="0">
                <a:latin typeface="+mj-lt"/>
                <a:cs typeface="Arial" pitchFamily="34" charset="0"/>
              </a:rPr>
              <a:t>1</a:t>
            </a:r>
            <a:r>
              <a:rPr lang="en-US" sz="4800" dirty="0" smtClean="0">
                <a:latin typeface="+mj-lt"/>
                <a:cs typeface="Arial" pitchFamily="34" charset="0"/>
              </a:rPr>
              <a:t>Portuguese Air Force Academy, </a:t>
            </a:r>
            <a:r>
              <a:rPr lang="en-US" sz="4800" dirty="0" err="1" smtClean="0">
                <a:latin typeface="+mj-lt"/>
                <a:cs typeface="Arial" pitchFamily="34" charset="0"/>
              </a:rPr>
              <a:t>Sintra</a:t>
            </a:r>
            <a:r>
              <a:rPr lang="en-US" sz="4800" dirty="0" smtClean="0">
                <a:latin typeface="+mj-lt"/>
                <a:cs typeface="Arial" pitchFamily="34" charset="0"/>
              </a:rPr>
              <a:t>, </a:t>
            </a:r>
            <a:r>
              <a:rPr lang="en-US" sz="4800" dirty="0" smtClean="0">
                <a:latin typeface="+mj-lt"/>
                <a:cs typeface="Arial" pitchFamily="34" charset="0"/>
              </a:rPr>
              <a:t>Portugal</a:t>
            </a:r>
          </a:p>
          <a:p>
            <a:pPr algn="ctr"/>
            <a:r>
              <a:rPr lang="en-US" sz="48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4800" dirty="0" smtClean="0">
                <a:latin typeface="+mj-lt"/>
                <a:cs typeface="Arial" pitchFamily="34" charset="0"/>
              </a:rPr>
              <a:t>Instituto de </a:t>
            </a:r>
            <a:r>
              <a:rPr lang="en-US" sz="4800" dirty="0" err="1" smtClean="0">
                <a:latin typeface="+mj-lt"/>
                <a:cs typeface="Arial" pitchFamily="34" charset="0"/>
              </a:rPr>
              <a:t>Telecomunicações</a:t>
            </a:r>
            <a:r>
              <a:rPr lang="en-US" sz="4800" dirty="0" smtClean="0">
                <a:latin typeface="+mj-lt"/>
                <a:cs typeface="Arial" pitchFamily="34" charset="0"/>
              </a:rPr>
              <a:t>, </a:t>
            </a:r>
            <a:r>
              <a:rPr lang="en-US" sz="4800" dirty="0" err="1" smtClean="0">
                <a:latin typeface="+mj-lt"/>
                <a:cs typeface="Arial" pitchFamily="34" charset="0"/>
              </a:rPr>
              <a:t>Instituto</a:t>
            </a:r>
            <a:r>
              <a:rPr lang="en-US" sz="4800" dirty="0" smtClean="0">
                <a:latin typeface="+mj-lt"/>
                <a:cs typeface="Arial" pitchFamily="34" charset="0"/>
              </a:rPr>
              <a:t> Superior </a:t>
            </a:r>
            <a:r>
              <a:rPr lang="en-US" sz="4800" dirty="0" err="1" smtClean="0">
                <a:latin typeface="+mj-lt"/>
                <a:cs typeface="Arial" pitchFamily="34" charset="0"/>
              </a:rPr>
              <a:t>Técnico</a:t>
            </a:r>
            <a:r>
              <a:rPr lang="en-US" sz="4800" dirty="0" smtClean="0">
                <a:latin typeface="+mj-lt"/>
                <a:cs typeface="Arial" pitchFamily="34" charset="0"/>
              </a:rPr>
              <a:t>, Lisbon, Portugal</a:t>
            </a:r>
          </a:p>
          <a:p>
            <a:pPr algn="ctr"/>
            <a:r>
              <a:rPr lang="en-US" sz="4800" dirty="0" smtClean="0">
                <a:latin typeface="+mj-lt"/>
                <a:cs typeface="Arial" pitchFamily="34" charset="0"/>
              </a:rPr>
              <a:t>dasilva@academiafa.edu.pt, {</a:t>
            </a:r>
            <a:r>
              <a:rPr lang="en-US" sz="4800" dirty="0" err="1" smtClean="0">
                <a:latin typeface="+mj-lt"/>
                <a:cs typeface="Arial" pitchFamily="34" charset="0"/>
              </a:rPr>
              <a:t>haidos</a:t>
            </a:r>
            <a:r>
              <a:rPr lang="en-US" sz="4800" dirty="0" smtClean="0">
                <a:latin typeface="+mj-lt"/>
                <a:cs typeface="Arial" pitchFamily="34" charset="0"/>
              </a:rPr>
              <a:t>, </a:t>
            </a:r>
            <a:r>
              <a:rPr lang="en-US" sz="4800" dirty="0" err="1" smtClean="0">
                <a:latin typeface="+mj-lt"/>
                <a:cs typeface="Arial" pitchFamily="34" charset="0"/>
              </a:rPr>
              <a:t>afred</a:t>
            </a:r>
            <a:r>
              <a:rPr lang="en-US" sz="4800" dirty="0" smtClean="0">
                <a:latin typeface="+mj-lt"/>
                <a:cs typeface="Arial" pitchFamily="34" charset="0"/>
              </a:rPr>
              <a:t>}@</a:t>
            </a:r>
            <a:r>
              <a:rPr lang="en-US" sz="4800" dirty="0" err="1" smtClean="0">
                <a:latin typeface="+mj-lt"/>
                <a:cs typeface="Arial" pitchFamily="34" charset="0"/>
              </a:rPr>
              <a:t>lx.it.pt</a:t>
            </a:r>
            <a:endParaRPr lang="en-US" sz="4800" dirty="0" smtClean="0">
              <a:latin typeface="+mj-lt"/>
              <a:cs typeface="Arial" pitchFamily="34" charset="0"/>
            </a:endParaRPr>
          </a:p>
        </p:txBody>
      </p:sp>
      <p:pic>
        <p:nvPicPr>
          <p:cNvPr id="7" name="Imagem 6" descr="af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140" y="1517246"/>
            <a:ext cx="3000362" cy="4049697"/>
          </a:xfrm>
          <a:prstGeom prst="rect">
            <a:avLst/>
          </a:prstGeom>
        </p:spPr>
      </p:pic>
      <p:pic>
        <p:nvPicPr>
          <p:cNvPr id="8" name="Imagem 7" descr="is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2671" y="1517246"/>
            <a:ext cx="4429156" cy="1717324"/>
          </a:xfrm>
          <a:prstGeom prst="rect">
            <a:avLst/>
          </a:prstGeom>
        </p:spPr>
      </p:pic>
      <p:sp>
        <p:nvSpPr>
          <p:cNvPr id="70" name="CaixaDeTexto 69"/>
          <p:cNvSpPr txBox="1"/>
          <p:nvPr/>
        </p:nvSpPr>
        <p:spPr>
          <a:xfrm>
            <a:off x="1048445" y="15670173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itchFamily="34" charset="0"/>
              </a:rPr>
              <a:t>Dataset</a:t>
            </a:r>
            <a:endParaRPr lang="en-US" sz="4000" b="1" cap="all" dirty="0">
              <a:solidFill>
                <a:schemeClr val="tx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7" name="Rectângulo arredondado 76"/>
          <p:cNvSpPr/>
          <p:nvPr/>
        </p:nvSpPr>
        <p:spPr>
          <a:xfrm>
            <a:off x="4896595" y="21167850"/>
            <a:ext cx="2512182" cy="19872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Solution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Parallel GPU K-Means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79" name="Conexão recta unidireccional 78"/>
          <p:cNvCxnSpPr>
            <a:stCxn id="70" idx="2"/>
            <a:endCxn id="114" idx="0"/>
          </p:cNvCxnSpPr>
          <p:nvPr/>
        </p:nvCxnSpPr>
        <p:spPr>
          <a:xfrm rot="16200000" flipH="1">
            <a:off x="2158626" y="16982389"/>
            <a:ext cx="1220940" cy="12279"/>
          </a:xfrm>
          <a:prstGeom prst="straightConnector1">
            <a:avLst/>
          </a:prstGeom>
          <a:ln w="152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matrix_formats_2sqrt.png"/>
          <p:cNvPicPr>
            <a:picLocks noChangeAspect="1"/>
          </p:cNvPicPr>
          <p:nvPr/>
        </p:nvPicPr>
        <p:blipFill rotWithShape="1">
          <a:blip r:embed="rId4"/>
          <a:srcRect t="8397" r="52258" b="-865"/>
          <a:stretch/>
        </p:blipFill>
        <p:spPr>
          <a:xfrm>
            <a:off x="8929043" y="26282897"/>
            <a:ext cx="6132943" cy="6012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assoc_density.png"/>
          <p:cNvPicPr>
            <a:picLocks noChangeAspect="1"/>
          </p:cNvPicPr>
          <p:nvPr/>
        </p:nvPicPr>
        <p:blipFill rotWithShape="1">
          <a:blip r:embed="rId5"/>
          <a:srcRect l="-5" t="10631" r="51274" b="-10631"/>
          <a:stretch/>
        </p:blipFill>
        <p:spPr>
          <a:xfrm>
            <a:off x="15337755" y="26282897"/>
            <a:ext cx="7651798" cy="6670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8" name="Rectângulo arredondado 87"/>
          <p:cNvSpPr/>
          <p:nvPr/>
        </p:nvSpPr>
        <p:spPr>
          <a:xfrm>
            <a:off x="691255" y="26314435"/>
            <a:ext cx="4143404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+mj-lt"/>
                <a:cs typeface="Arial" pitchFamily="34" charset="0"/>
              </a:rPr>
              <a:t>Co-association</a:t>
            </a:r>
          </a:p>
          <a:p>
            <a:pPr algn="ctr"/>
            <a:r>
              <a:rPr lang="en-US" sz="4000" b="1" dirty="0" smtClean="0">
                <a:latin typeface="+mj-lt"/>
                <a:cs typeface="Arial" pitchFamily="34" charset="0"/>
              </a:rPr>
              <a:t>matrix</a:t>
            </a:r>
            <a:endParaRPr lang="en-US" sz="4000" b="1" dirty="0">
              <a:latin typeface="+mj-lt"/>
              <a:cs typeface="Arial" pitchFamily="34" charset="0"/>
            </a:endParaRPr>
          </a:p>
        </p:txBody>
      </p:sp>
      <p:sp>
        <p:nvSpPr>
          <p:cNvPr id="89" name="Rectângulo arredondado 88"/>
          <p:cNvSpPr/>
          <p:nvPr/>
        </p:nvSpPr>
        <p:spPr>
          <a:xfrm>
            <a:off x="4320531" y="29395771"/>
            <a:ext cx="3455650" cy="20717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Solution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CSR sparse matrix with optimized building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90" name="Conexão recta unidireccional 89"/>
          <p:cNvCxnSpPr>
            <a:stCxn id="115" idx="2"/>
            <a:endCxn id="88" idx="0"/>
          </p:cNvCxnSpPr>
          <p:nvPr/>
        </p:nvCxnSpPr>
        <p:spPr>
          <a:xfrm rot="16200000" flipH="1">
            <a:off x="-1358" y="23550119"/>
            <a:ext cx="5516353" cy="12278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ângulo arredondado 101"/>
          <p:cNvSpPr/>
          <p:nvPr/>
        </p:nvSpPr>
        <p:spPr>
          <a:xfrm>
            <a:off x="798412" y="36808036"/>
            <a:ext cx="3929090" cy="150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+mj-lt"/>
                <a:cs typeface="Arial" pitchFamily="34" charset="0"/>
              </a:rPr>
              <a:t>Single-Link (SL)</a:t>
            </a:r>
            <a:endParaRPr lang="en-US" sz="4000" b="1" dirty="0">
              <a:latin typeface="+mj-lt"/>
              <a:cs typeface="Arial" pitchFamily="34" charset="0"/>
            </a:endParaRPr>
          </a:p>
        </p:txBody>
      </p:sp>
      <p:sp>
        <p:nvSpPr>
          <p:cNvPr id="103" name="Rectângulo arredondado 102"/>
          <p:cNvSpPr/>
          <p:nvPr/>
        </p:nvSpPr>
        <p:spPr>
          <a:xfrm>
            <a:off x="4104507" y="39647942"/>
            <a:ext cx="3679571" cy="2188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  <a:cs typeface="Arial" pitchFamily="34" charset="0"/>
              </a:rPr>
              <a:t>Solution</a:t>
            </a:r>
            <a:endParaRPr lang="en-US" sz="3200" b="1" dirty="0" smtClean="0">
              <a:latin typeface="+mj-lt"/>
              <a:cs typeface="Arial" pitchFamily="34" charset="0"/>
            </a:endParaRP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MST based SL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MST disk-based SL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104" name="Conexão recta unidireccional 103"/>
          <p:cNvCxnSpPr>
            <a:stCxn id="88" idx="2"/>
            <a:endCxn id="102" idx="0"/>
          </p:cNvCxnSpPr>
          <p:nvPr/>
        </p:nvCxnSpPr>
        <p:spPr>
          <a:xfrm>
            <a:off x="2762957" y="28386137"/>
            <a:ext cx="0" cy="8421899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953567" y="17598999"/>
            <a:ext cx="3618781" cy="3199083"/>
            <a:chOff x="762693" y="17598999"/>
            <a:chExt cx="3618781" cy="3199083"/>
          </a:xfrm>
        </p:grpSpPr>
        <p:sp>
          <p:nvSpPr>
            <p:cNvPr id="114" name="Rectângulo arredondado 113"/>
            <p:cNvSpPr/>
            <p:nvPr/>
          </p:nvSpPr>
          <p:spPr>
            <a:xfrm>
              <a:off x="787250" y="17598999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+mj-lt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+mj-lt"/>
                  <a:cs typeface="Arial" pitchFamily="34" charset="0"/>
                </a:rPr>
                <a:t>1</a:t>
              </a:r>
              <a:endParaRPr lang="en-US" sz="4000" b="1" i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ângulo arredondado 114"/>
            <p:cNvSpPr/>
            <p:nvPr/>
          </p:nvSpPr>
          <p:spPr>
            <a:xfrm>
              <a:off x="762693" y="20027891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+mj-lt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+mj-lt"/>
                  <a:cs typeface="Arial" pitchFamily="34" charset="0"/>
                </a:rPr>
                <a:t>P</a:t>
              </a:r>
              <a:endParaRPr lang="en-US" sz="4000" b="1" i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507343" y="18599131"/>
              <a:ext cx="154038" cy="1540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+mj-lt"/>
                <a:cs typeface="Arial" pitchFamily="34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2507343" y="19134916"/>
              <a:ext cx="154038" cy="1540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+mj-lt"/>
                <a:cs typeface="Arial" pitchFamily="34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507343" y="19670701"/>
              <a:ext cx="154038" cy="1540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+mj-lt"/>
                <a:cs typeface="Arial" pitchFamily="34" charset="0"/>
              </a:endParaRPr>
            </a:p>
          </p:txBody>
        </p:sp>
      </p:grpSp>
      <p:sp>
        <p:nvSpPr>
          <p:cNvPr id="2" name="Rectângulo 1"/>
          <p:cNvSpPr/>
          <p:nvPr/>
        </p:nvSpPr>
        <p:spPr>
          <a:xfrm>
            <a:off x="600322" y="7837555"/>
            <a:ext cx="9156346" cy="6332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>
                <a:latin typeface="+mj-lt"/>
                <a:cs typeface="Arial" pitchFamily="34" charset="0"/>
              </a:rPr>
              <a:t>Introduction</a:t>
            </a: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000" dirty="0" smtClean="0">
                <a:latin typeface="+mj-lt"/>
                <a:cs typeface="Arial" pitchFamily="34" charset="0"/>
              </a:rPr>
              <a:t>Evidence </a:t>
            </a:r>
            <a:r>
              <a:rPr lang="en-US" sz="4000" dirty="0" smtClean="0">
                <a:latin typeface="+mj-lt"/>
                <a:cs typeface="Arial" pitchFamily="34" charset="0"/>
              </a:rPr>
              <a:t>Accumulation Clustering (E</a:t>
            </a:r>
            <a:r>
              <a:rPr lang="en-US" sz="4000" dirty="0" smtClean="0">
                <a:latin typeface="+mj-lt"/>
                <a:cs typeface="Arial" pitchFamily="34" charset="0"/>
              </a:rPr>
              <a:t>AC) </a:t>
            </a:r>
            <a:r>
              <a:rPr lang="en-US" sz="4000" dirty="0">
                <a:latin typeface="+mj-lt"/>
                <a:cs typeface="Arial" pitchFamily="34" charset="0"/>
              </a:rPr>
              <a:t>is </a:t>
            </a:r>
            <a:r>
              <a:rPr lang="en-US" sz="4000" dirty="0" smtClean="0">
                <a:latin typeface="+mj-lt"/>
                <a:cs typeface="Arial" pitchFamily="34" charset="0"/>
              </a:rPr>
              <a:t>a robust ensemble method but </a:t>
            </a:r>
            <a:r>
              <a:rPr lang="en-US" sz="4000" dirty="0">
                <a:latin typeface="+mj-lt"/>
                <a:cs typeface="Arial" pitchFamily="34" charset="0"/>
              </a:rPr>
              <a:t>its computational complexity restricts </a:t>
            </a:r>
            <a:r>
              <a:rPr lang="en-US" sz="4000" dirty="0" smtClean="0">
                <a:latin typeface="+mj-lt"/>
                <a:cs typeface="Arial" pitchFamily="34" charset="0"/>
              </a:rPr>
              <a:t>its </a:t>
            </a:r>
            <a:r>
              <a:rPr lang="en-US" sz="4000" dirty="0">
                <a:latin typeface="+mj-lt"/>
                <a:cs typeface="Arial" pitchFamily="34" charset="0"/>
              </a:rPr>
              <a:t>use to small datasets.</a:t>
            </a: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We propose an optimized implementation of the different EAC steps for faster execution and decreased memory usage.</a:t>
            </a:r>
          </a:p>
          <a:p>
            <a:pPr algn="ctr"/>
            <a:endParaRPr lang="en-US" sz="4800" dirty="0">
              <a:latin typeface="+mj-lt"/>
            </a:endParaRPr>
          </a:p>
        </p:txBody>
      </p:sp>
      <p:sp>
        <p:nvSpPr>
          <p:cNvPr id="35" name="Rectângulo 34"/>
          <p:cNvSpPr/>
          <p:nvPr/>
        </p:nvSpPr>
        <p:spPr>
          <a:xfrm>
            <a:off x="10380745" y="7837555"/>
            <a:ext cx="11149219" cy="6332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>
                <a:latin typeface="+mj-lt"/>
                <a:cs typeface="Arial" pitchFamily="34" charset="0"/>
              </a:rPr>
              <a:t>Validation and Speed-up</a:t>
            </a: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The clustering accuracy of the optimized version relative to the original on several small benchmark datasets is </a:t>
            </a:r>
            <a:r>
              <a:rPr lang="en-US" sz="4000" dirty="0" smtClean="0">
                <a:latin typeface="+mj-lt"/>
                <a:cs typeface="Arial" pitchFamily="34" charset="0"/>
              </a:rPr>
              <a:t>negligible, validating its use on large datasets.</a:t>
            </a:r>
            <a:endParaRPr lang="en-US" sz="4000" dirty="0">
              <a:latin typeface="+mj-lt"/>
              <a:cs typeface="Arial" pitchFamily="34" charset="0"/>
            </a:endParaRP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Speed-up over the original version on small datasets varied between 6 and 200 on the different EAC phases.</a:t>
            </a:r>
          </a:p>
        </p:txBody>
      </p:sp>
      <p:sp>
        <p:nvSpPr>
          <p:cNvPr id="36" name="Rectângulo 35"/>
          <p:cNvSpPr/>
          <p:nvPr/>
        </p:nvSpPr>
        <p:spPr>
          <a:xfrm>
            <a:off x="21965340" y="7837554"/>
            <a:ext cx="7927820" cy="9331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 smtClean="0">
                <a:latin typeface="+mj-lt"/>
                <a:cs typeface="Arial" pitchFamily="34" charset="0"/>
              </a:rPr>
              <a:t>Rules for ensemble</a:t>
            </a:r>
            <a:endParaRPr lang="en-US" sz="6600" b="1" cap="small" dirty="0">
              <a:latin typeface="+mj-lt"/>
              <a:cs typeface="Arial" pitchFamily="34" charset="0"/>
            </a:endParaRPr>
          </a:p>
          <a:p>
            <a:pPr algn="just"/>
            <a:r>
              <a:rPr lang="en-US" sz="4000" dirty="0" smtClean="0">
                <a:latin typeface="+mj-lt"/>
                <a:cs typeface="Arial" pitchFamily="34" charset="0"/>
              </a:rPr>
              <a:t>The rules for </a:t>
            </a:r>
            <a:r>
              <a:rPr lang="en-US" sz="4000" dirty="0" smtClean="0">
                <a:latin typeface="+mj-lt"/>
                <a:cs typeface="Arial" pitchFamily="34" charset="0"/>
              </a:rPr>
              <a:t>the minimum and maximum number of clusters of the </a:t>
            </a:r>
            <a:r>
              <a:rPr lang="en-US" sz="4000" dirty="0" smtClean="0">
                <a:latin typeface="+mj-lt"/>
                <a:cs typeface="Arial" pitchFamily="34" charset="0"/>
              </a:rPr>
              <a:t>ensemble have a big impact on performance and memory usage. Four rules were tested.</a:t>
            </a:r>
            <a:endParaRPr lang="en-US" sz="4000" dirty="0" smtClean="0">
              <a:latin typeface="+mj-lt"/>
              <a:cs typeface="Arial" pitchFamily="34" charset="0"/>
            </a:endParaRPr>
          </a:p>
          <a:p>
            <a:pPr algn="just"/>
            <a:endParaRPr lang="en-US" sz="8800" cap="small" dirty="0">
              <a:latin typeface="+mj-lt"/>
              <a:cs typeface="Arial" pitchFamily="34" charset="0"/>
            </a:endParaRPr>
          </a:p>
        </p:txBody>
      </p:sp>
      <p:sp>
        <p:nvSpPr>
          <p:cNvPr id="37" name="Rectângulo 36"/>
          <p:cNvSpPr/>
          <p:nvPr/>
        </p:nvSpPr>
        <p:spPr>
          <a:xfrm>
            <a:off x="18362091" y="35205456"/>
            <a:ext cx="11531069" cy="69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>
                <a:latin typeface="+mj-lt"/>
                <a:cs typeface="Arial" pitchFamily="34" charset="0"/>
              </a:rPr>
              <a:t>Conclusions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EAC is now applicable to a wider spectrum of </a:t>
            </a:r>
            <a:r>
              <a:rPr lang="en-US" sz="4000" dirty="0" smtClean="0">
                <a:latin typeface="+mj-lt"/>
                <a:cs typeface="Arial" pitchFamily="34" charset="0"/>
              </a:rPr>
              <a:t>datasets – we clustered datasets of up to 10 times bigger what was before possible and the implementation supports bigger.</a:t>
            </a:r>
            <a:endParaRPr lang="en-US" sz="4000" dirty="0">
              <a:latin typeface="+mj-lt"/>
              <a:cs typeface="Arial" pitchFamily="34" charset="0"/>
            </a:endParaRP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sz="4000" dirty="0" smtClean="0">
                <a:latin typeface="+mj-lt"/>
                <a:cs typeface="Arial" pitchFamily="34" charset="0"/>
              </a:rPr>
              <a:t>Speed-up </a:t>
            </a:r>
            <a:r>
              <a:rPr lang="en-US" sz="4000" dirty="0">
                <a:latin typeface="+mj-lt"/>
                <a:cs typeface="Arial" pitchFamily="34" charset="0"/>
              </a:rPr>
              <a:t>from 6 to 200 compared to original implementation on the different </a:t>
            </a:r>
            <a:r>
              <a:rPr lang="en-US" sz="4000" dirty="0" smtClean="0">
                <a:latin typeface="+mj-lt"/>
                <a:cs typeface="Arial" pitchFamily="34" charset="0"/>
              </a:rPr>
              <a:t>phases</a:t>
            </a:r>
            <a:r>
              <a:rPr lang="en-US" sz="4000" dirty="0">
                <a:latin typeface="+mj-lt"/>
                <a:cs typeface="Arial" pitchFamily="34" charset="0"/>
              </a:rPr>
              <a:t> </a:t>
            </a:r>
            <a:r>
              <a:rPr lang="en-US" sz="4000" dirty="0" smtClean="0">
                <a:latin typeface="+mj-lt"/>
                <a:cs typeface="Arial" pitchFamily="34" charset="0"/>
              </a:rPr>
              <a:t>for small datasets.</a:t>
            </a:r>
            <a:endParaRPr lang="en-US" sz="4000" dirty="0" smtClean="0">
              <a:latin typeface="+mj-lt"/>
              <a:cs typeface="Arial" pitchFamily="34" charset="0"/>
            </a:endParaRP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sz="4000" dirty="0" smtClean="0">
                <a:latin typeface="+mj-lt"/>
                <a:cs typeface="Arial" pitchFamily="34" charset="0"/>
              </a:rPr>
              <a:t>Better understanding of how ensemble rules affect the performance of the overall algorithm.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4608563" y="15670173"/>
            <a:ext cx="3158280" cy="16996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Challenge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Fast generation of ensemble.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39" name="Rectângulo arredondado 38"/>
          <p:cNvSpPr/>
          <p:nvPr/>
        </p:nvSpPr>
        <p:spPr>
          <a:xfrm>
            <a:off x="4680571" y="24024678"/>
            <a:ext cx="2851819" cy="2017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Challenge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O(n</a:t>
            </a:r>
            <a:r>
              <a:rPr lang="en-US" sz="32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3200" dirty="0" smtClean="0">
                <a:latin typeface="+mj-lt"/>
                <a:cs typeface="Arial" pitchFamily="34" charset="0"/>
              </a:rPr>
              <a:t>) space complexity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40" name="Rectângulo arredondado 39"/>
          <p:cNvSpPr/>
          <p:nvPr/>
        </p:nvSpPr>
        <p:spPr>
          <a:xfrm>
            <a:off x="4637119" y="33915745"/>
            <a:ext cx="2779756" cy="1899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Challenge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O(n</a:t>
            </a:r>
            <a:r>
              <a:rPr lang="en-US" sz="32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3200" dirty="0" smtClean="0">
                <a:latin typeface="+mj-lt"/>
                <a:cs typeface="Arial" pitchFamily="34" charset="0"/>
              </a:rPr>
              <a:t>) space complexity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13" name="Conexão recta 12"/>
          <p:cNvCxnSpPr/>
          <p:nvPr/>
        </p:nvCxnSpPr>
        <p:spPr>
          <a:xfrm>
            <a:off x="1860413" y="15121657"/>
            <a:ext cx="1944538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 descr="kmin_evolu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84883" y="12719914"/>
            <a:ext cx="6688734" cy="4273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CaixaDeTexto 14"/>
          <p:cNvSpPr txBox="1"/>
          <p:nvPr/>
        </p:nvSpPr>
        <p:spPr>
          <a:xfrm>
            <a:off x="9728659" y="15330130"/>
            <a:ext cx="9464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latin typeface="+mj-lt"/>
                <a:cs typeface="Arial" pitchFamily="34" charset="0"/>
              </a:rPr>
              <a:t>Production of </a:t>
            </a:r>
            <a:r>
              <a:rPr lang="en-US" sz="6000" b="1" cap="all" dirty="0" smtClean="0">
                <a:latin typeface="+mj-lt"/>
                <a:cs typeface="Arial" pitchFamily="34" charset="0"/>
              </a:rPr>
              <a:t>ensemble</a:t>
            </a:r>
            <a:endParaRPr lang="en-US" sz="6000" b="1" cap="all" dirty="0">
              <a:latin typeface="+mj-lt"/>
              <a:cs typeface="Arial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344873" y="23827074"/>
            <a:ext cx="10232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latin typeface="+mj-lt"/>
                <a:cs typeface="Arial" pitchFamily="34" charset="0"/>
              </a:rPr>
              <a:t>Combination of partitions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9192021" y="32972090"/>
            <a:ext cx="10538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latin typeface="+mj-lt"/>
                <a:cs typeface="Arial" pitchFamily="34" charset="0"/>
              </a:rPr>
              <a:t>Recovery of final partition</a:t>
            </a:r>
          </a:p>
        </p:txBody>
      </p:sp>
      <p:cxnSp>
        <p:nvCxnSpPr>
          <p:cNvPr id="47" name="Conexão recta 46"/>
          <p:cNvCxnSpPr/>
          <p:nvPr/>
        </p:nvCxnSpPr>
        <p:spPr>
          <a:xfrm>
            <a:off x="4834659" y="23619392"/>
            <a:ext cx="17518637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cta 51"/>
          <p:cNvCxnSpPr/>
          <p:nvPr/>
        </p:nvCxnSpPr>
        <p:spPr>
          <a:xfrm>
            <a:off x="5334725" y="32763617"/>
            <a:ext cx="1684379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ela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965746"/>
                  </p:ext>
                </p:extLst>
              </p:nvPr>
            </p:nvGraphicFramePr>
            <p:xfrm>
              <a:off x="31035499" y="7917505"/>
              <a:ext cx="7692664" cy="6252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805"/>
                    <a:gridCol w="3043805"/>
                    <a:gridCol w="1605054"/>
                  </a:tblGrid>
                  <a:tr h="731254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Rule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min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max</a:t>
                          </a:r>
                          <a:endParaRPr lang="en-US" sz="4000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1416539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smtClean="0">
                                        <a:latin typeface="Cambria Math"/>
                                        <a:ea typeface="Cambria Math"/>
                                      </a:rPr>
                                      <m:t>√</m:t>
                                    </m:r>
                                    <m:r>
                                      <a:rPr lang="pt-PT" sz="40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pt-PT" sz="4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</a:tr>
                  <a:tr h="778679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2sqrt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</a:tr>
                  <a:tr h="2594958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sk</a:t>
                          </a:r>
                          <a:r>
                            <a:rPr lang="en-US" sz="4000" dirty="0" smtClean="0"/>
                            <a:t>=300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B197E282-AFB0-456B-AD03-5CD75CF9370F}" type="mathplaceholder">
                                  <a:rPr lang="en-US" sz="4000" i="1" smtClean="0">
                                    <a:latin typeface="Cambria Math"/>
                                  </a:rPr>
                                  <a:t>Escreva uma equação aqui.</a:t>
                                </a:fld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  <a:tr h="731254"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ela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965746"/>
                  </p:ext>
                </p:extLst>
              </p:nvPr>
            </p:nvGraphicFramePr>
            <p:xfrm>
              <a:off x="31035499" y="7917505"/>
              <a:ext cx="7692664" cy="6252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805"/>
                    <a:gridCol w="3043805"/>
                    <a:gridCol w="1605054"/>
                  </a:tblGrid>
                  <a:tr h="731254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Rule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min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max</a:t>
                          </a:r>
                          <a:endParaRPr lang="en-US" sz="4000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1416539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99800" t="-60345" r="-52800" b="-290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79848" t="-60345" r="-380" b="-290517"/>
                          </a:stretch>
                        </a:blipFill>
                      </a:tcPr>
                    </a:tc>
                  </a:tr>
                  <a:tr h="778679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2sqrt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99800" t="-290625" r="-52800" b="-4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79848" t="-290625" r="-380" b="-426563"/>
                          </a:stretch>
                        </a:blipFill>
                      </a:tcPr>
                    </a:tc>
                  </a:tr>
                  <a:tr h="2594958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sk</a:t>
                          </a:r>
                          <a:r>
                            <a:rPr lang="en-US" sz="4000" dirty="0" smtClean="0"/>
                            <a:t>=300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99800" t="-117371" r="-52800" b="-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  <a:tr h="731254"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Rectângulo 56"/>
          <p:cNvSpPr/>
          <p:nvPr/>
        </p:nvSpPr>
        <p:spPr>
          <a:xfrm>
            <a:off x="23349786" y="23619392"/>
            <a:ext cx="6592973" cy="10944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ctr"/>
            <a:r>
              <a:rPr lang="en-US" sz="4000" b="1" dirty="0" smtClean="0">
                <a:latin typeface="+mj-lt"/>
                <a:cs typeface="Arial" pitchFamily="34" charset="0"/>
              </a:rPr>
              <a:t>Total time</a:t>
            </a:r>
            <a:endParaRPr lang="en-US" sz="4000" b="1" dirty="0">
              <a:latin typeface="+mj-lt"/>
              <a:cs typeface="Arial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19955166" y="17571670"/>
            <a:ext cx="514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GPU K-Means speed-up</a:t>
            </a:r>
            <a:endParaRPr lang="en-US" sz="36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313935" y="11973973"/>
            <a:ext cx="7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Evolution of </a:t>
            </a:r>
            <a:r>
              <a:rPr lang="en-US" sz="3600" b="1" dirty="0" err="1" smtClean="0">
                <a:latin typeface="+mj-lt"/>
              </a:rPr>
              <a:t>K</a:t>
            </a:r>
            <a:r>
              <a:rPr lang="en-US" sz="3600" b="1" baseline="-25000" dirty="0" err="1" smtClean="0">
                <a:latin typeface="+mj-lt"/>
              </a:rPr>
              <a:t>min</a:t>
            </a:r>
            <a:r>
              <a:rPr lang="en-US" sz="3600" b="1" dirty="0" smtClean="0">
                <a:latin typeface="+mj-lt"/>
              </a:rPr>
              <a:t> with different rules</a:t>
            </a:r>
            <a:endParaRPr lang="en-US" sz="3600" b="1" dirty="0">
              <a:latin typeface="+mj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4" r="68291"/>
          <a:stretch/>
        </p:blipFill>
        <p:spPr>
          <a:xfrm>
            <a:off x="8849163" y="17785953"/>
            <a:ext cx="6157887" cy="53019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5" name="Imagem 5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-402"/>
          <a:stretch/>
        </p:blipFill>
        <p:spPr>
          <a:xfrm>
            <a:off x="23766218" y="29499768"/>
            <a:ext cx="5760109" cy="4848025"/>
          </a:xfrm>
          <a:prstGeom prst="rect">
            <a:avLst/>
          </a:prstGeom>
          <a:effectLst/>
        </p:spPr>
      </p:pic>
      <p:pic>
        <p:nvPicPr>
          <p:cNvPr id="56" name="Imagem 5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5" r="49866"/>
          <a:stretch/>
        </p:blipFill>
        <p:spPr>
          <a:xfrm>
            <a:off x="23766272" y="24530899"/>
            <a:ext cx="5760000" cy="4828133"/>
          </a:xfrm>
          <a:prstGeom prst="rect">
            <a:avLst/>
          </a:prstGeom>
          <a:effectLst/>
        </p:spPr>
      </p:pic>
      <p:sp>
        <p:nvSpPr>
          <p:cNvPr id="22" name="Chamada rectangular arredondada 21"/>
          <p:cNvSpPr/>
          <p:nvPr/>
        </p:nvSpPr>
        <p:spPr>
          <a:xfrm>
            <a:off x="5400651" y="18290009"/>
            <a:ext cx="2686695" cy="2267302"/>
          </a:xfrm>
          <a:prstGeom prst="wedgeRoundRectCallout">
            <a:avLst>
              <a:gd name="adj1" fmla="val 69621"/>
              <a:gd name="adj2" fmla="val -150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 used a 2-dimensional mixture of 6 Gaussians for most tests.</a:t>
            </a:r>
            <a:endParaRPr lang="en-US" sz="2800" dirty="0"/>
          </a:p>
        </p:txBody>
      </p:sp>
      <p:sp>
        <p:nvSpPr>
          <p:cNvPr id="60" name="Chamada rectangular arredondada 59"/>
          <p:cNvSpPr/>
          <p:nvPr/>
        </p:nvSpPr>
        <p:spPr>
          <a:xfrm>
            <a:off x="31323531" y="17223806"/>
            <a:ext cx="1683106" cy="1375325"/>
          </a:xfrm>
          <a:prstGeom prst="wedgeRoundRectCallout">
            <a:avLst>
              <a:gd name="adj1" fmla="val 53648"/>
              <a:gd name="adj2" fmla="val 788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Random datasets.</a:t>
            </a:r>
            <a:endParaRPr lang="en-US" sz="28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9" y="3647927"/>
            <a:ext cx="4428000" cy="2952000"/>
          </a:xfrm>
          <a:prstGeom prst="rect">
            <a:avLst/>
          </a:prstGeom>
        </p:spPr>
      </p:pic>
      <p:sp>
        <p:nvSpPr>
          <p:cNvPr id="64" name="Chamada rectangular arredondada 63"/>
          <p:cNvSpPr/>
          <p:nvPr/>
        </p:nvSpPr>
        <p:spPr>
          <a:xfrm>
            <a:off x="5334725" y="26851855"/>
            <a:ext cx="2981059" cy="2022934"/>
          </a:xfrm>
          <a:prstGeom prst="wedgeRoundRectCallout">
            <a:avLst>
              <a:gd name="adj1" fmla="val 66256"/>
              <a:gd name="adj2" fmla="val -228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Upper triangular matrices are referred to as condensed.</a:t>
            </a:r>
            <a:endParaRPr lang="en-US" sz="2800" dirty="0"/>
          </a:p>
        </p:txBody>
      </p:sp>
      <p:sp>
        <p:nvSpPr>
          <p:cNvPr id="65" name="Chamada rectangular arredondada 64"/>
          <p:cNvSpPr/>
          <p:nvPr/>
        </p:nvSpPr>
        <p:spPr>
          <a:xfrm>
            <a:off x="6285651" y="36807885"/>
            <a:ext cx="2981059" cy="2300048"/>
          </a:xfrm>
          <a:prstGeom prst="wedgeRoundRectCallout">
            <a:avLst>
              <a:gd name="adj1" fmla="val 76161"/>
              <a:gd name="adj2" fmla="val -805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SLINK is a fast implementation of SL that works over non-sparse matrices.</a:t>
            </a:r>
            <a:endParaRPr lang="en-US" sz="28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8919797" y="17139622"/>
            <a:ext cx="601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Production of the ensemble</a:t>
            </a:r>
            <a:endParaRPr lang="en-US" sz="3600" b="1" dirty="0">
              <a:latin typeface="+mj-lt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8987205" y="25082568"/>
            <a:ext cx="601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Building with different matrix formats</a:t>
            </a:r>
            <a:endParaRPr lang="en-US" sz="3600" b="1" dirty="0">
              <a:latin typeface="+mj-lt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15977678" y="25082568"/>
            <a:ext cx="637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Density of associations relative to the full square matrix</a:t>
            </a:r>
            <a:endParaRPr lang="en-US" sz="3600" b="1" dirty="0">
              <a:latin typeface="+mj-lt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10608600" y="34299592"/>
            <a:ext cx="601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Comparison of three methods for extraction</a:t>
            </a:r>
            <a:endParaRPr lang="en-US" sz="3600" b="1" dirty="0">
              <a:latin typeface="+mj-lt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755" y="18282765"/>
            <a:ext cx="14425809" cy="48051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2" t="10108" b="-1161"/>
          <a:stretch/>
        </p:blipFill>
        <p:spPr>
          <a:xfrm>
            <a:off x="10081171" y="35499921"/>
            <a:ext cx="7071477" cy="66903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9032</TotalTime>
  <Words>375</Words>
  <Application>Microsoft Office PowerPoint</Application>
  <PresentationFormat>Personalizados</PresentationFormat>
  <Paragraphs>62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chiroptera</dc:creator>
  <cp:lastModifiedBy>gcc</cp:lastModifiedBy>
  <cp:revision>100</cp:revision>
  <dcterms:created xsi:type="dcterms:W3CDTF">2016-01-08T15:04:18Z</dcterms:created>
  <dcterms:modified xsi:type="dcterms:W3CDTF">2016-01-26T10:36:53Z</dcterms:modified>
</cp:coreProperties>
</file>