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43463" cy="42484675"/>
  <p:notesSz cx="29819600" cy="42341800"/>
  <p:defaultTextStyle>
    <a:defPPr>
      <a:defRPr lang="en-GB"/>
    </a:defPPr>
    <a:lvl1pPr algn="l" defTabSz="454914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1pPr>
    <a:lvl2pPr marL="2075545" indent="-1620631" algn="l" defTabSz="454914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2pPr>
    <a:lvl3pPr marL="4152670" indent="-3242842" algn="l" defTabSz="454914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3pPr>
    <a:lvl4pPr marL="6231375" indent="-4866633" algn="l" defTabSz="454914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4pPr>
    <a:lvl5pPr marL="8308499" indent="-6488843" algn="l" defTabSz="454914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Calibri" pitchFamily="32" charset="0"/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5pPr>
    <a:lvl6pPr marL="2274570" algn="l" defTabSz="909828" rtl="0" eaLnBrk="1" latinLnBrk="0" hangingPunct="1"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6pPr>
    <a:lvl7pPr marL="2729484" algn="l" defTabSz="909828" rtl="0" eaLnBrk="1" latinLnBrk="0" hangingPunct="1"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7pPr>
    <a:lvl8pPr marL="3184398" algn="l" defTabSz="909828" rtl="0" eaLnBrk="1" latinLnBrk="0" hangingPunct="1"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8pPr>
    <a:lvl9pPr marL="3639312" algn="l" defTabSz="909828" rtl="0" eaLnBrk="1" latinLnBrk="0" hangingPunct="1">
      <a:defRPr sz="8200" kern="1200">
        <a:solidFill>
          <a:schemeClr val="bg1"/>
        </a:solidFill>
        <a:latin typeface="Calibri" pitchFamily="3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CC"/>
    <a:srgbClr val="FF9933"/>
    <a:srgbClr val="FFE38B"/>
    <a:srgbClr val="FFE1E1"/>
    <a:srgbClr val="E00E0E"/>
    <a:srgbClr val="FFCCFF"/>
    <a:srgbClr val="D96505"/>
    <a:srgbClr val="FFFF99"/>
    <a:srgbClr val="CC0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930" autoAdjust="0"/>
    <p:restoredTop sz="98841" autoAdjust="0"/>
  </p:normalViewPr>
  <p:slideViewPr>
    <p:cSldViewPr>
      <p:cViewPr>
        <p:scale>
          <a:sx n="25" d="100"/>
          <a:sy n="25" d="100"/>
        </p:scale>
        <p:origin x="-1180" y="620"/>
      </p:cViewPr>
      <p:guideLst>
        <p:guide orient="horz" pos="2144"/>
        <p:guide pos="2877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3336"/>
        <p:guide pos="93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3219450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2981962" y="20112357"/>
            <a:ext cx="23848779" cy="19046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2284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491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39235" indent="-284321" algn="l" defTabSz="45491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37285" indent="-227457" algn="l" defTabSz="45491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2199" indent="-227457" algn="l" defTabSz="45491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47113" indent="-227457" algn="l" defTabSz="45491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74570" algn="l" defTabSz="9098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29484" algn="l" defTabSz="9098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4398" algn="l" defTabSz="9098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39312" algn="l" defTabSz="9098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258300" y="3219450"/>
            <a:ext cx="11303000" cy="15878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981960" y="20112355"/>
            <a:ext cx="23855680" cy="1905381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973" y="13198373"/>
            <a:ext cx="25705517" cy="9106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361" y="24074387"/>
            <a:ext cx="21170741" cy="10857108"/>
          </a:xfrm>
        </p:spPr>
        <p:txBody>
          <a:bodyPr/>
          <a:lstStyle>
            <a:lvl1pPr marL="0" indent="0" algn="ctr">
              <a:buNone/>
              <a:defRPr/>
            </a:lvl1pPr>
            <a:lvl2pPr marL="454914" indent="0" algn="ctr">
              <a:buNone/>
              <a:defRPr/>
            </a:lvl2pPr>
            <a:lvl3pPr marL="909828" indent="0" algn="ctr">
              <a:buNone/>
              <a:defRPr/>
            </a:lvl3pPr>
            <a:lvl4pPr marL="1364742" indent="0" algn="ctr">
              <a:buNone/>
              <a:defRPr/>
            </a:lvl4pPr>
            <a:lvl5pPr marL="1819656" indent="0" algn="ctr">
              <a:buNone/>
              <a:defRPr/>
            </a:lvl5pPr>
            <a:lvl6pPr marL="2274570" indent="0" algn="ctr">
              <a:buNone/>
              <a:defRPr/>
            </a:lvl6pPr>
            <a:lvl7pPr marL="2729484" indent="0" algn="ctr">
              <a:buNone/>
              <a:defRPr/>
            </a:lvl7pPr>
            <a:lvl8pPr marL="3184398" indent="0" algn="ctr">
              <a:buNone/>
              <a:defRPr/>
            </a:lvl8pPr>
            <a:lvl9pPr marL="363931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D7ABEBF-91FD-4676-884A-6FF757B026AE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D50D564-3EB5-4FA6-9DA3-F16910963B64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5482" y="1701593"/>
            <a:ext cx="6803749" cy="362486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650" y="1701593"/>
            <a:ext cx="20260615" cy="362486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79740B4-E797-4CF1-B8A1-51086B2220BF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4E4BA9E-61AD-4B36-8CCC-0385CE4D4C40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80" y="27301111"/>
            <a:ext cx="25707102" cy="84370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480" y="18006949"/>
            <a:ext cx="25707102" cy="92941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4914" indent="0">
              <a:buNone/>
              <a:defRPr sz="1800"/>
            </a:lvl2pPr>
            <a:lvl3pPr marL="909828" indent="0">
              <a:buNone/>
              <a:defRPr sz="1600"/>
            </a:lvl3pPr>
            <a:lvl4pPr marL="1364742" indent="0">
              <a:buNone/>
              <a:defRPr sz="1400"/>
            </a:lvl4pPr>
            <a:lvl5pPr marL="1819656" indent="0">
              <a:buNone/>
              <a:defRPr sz="1400"/>
            </a:lvl5pPr>
            <a:lvl6pPr marL="2274570" indent="0">
              <a:buNone/>
              <a:defRPr sz="1400"/>
            </a:lvl6pPr>
            <a:lvl7pPr marL="2729484" indent="0">
              <a:buNone/>
              <a:defRPr sz="1400"/>
            </a:lvl7pPr>
            <a:lvl8pPr marL="3184398" indent="0">
              <a:buNone/>
              <a:defRPr sz="1400"/>
            </a:lvl8pPr>
            <a:lvl9pPr marL="363931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DA61C04-83B9-4F28-87D1-E9DCF2F2203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650" y="9913354"/>
            <a:ext cx="13531389" cy="28036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6256" y="9913354"/>
            <a:ext cx="13532975" cy="28036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A438D8A-8781-4660-A96E-4E762C4AB38C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50" y="1701594"/>
            <a:ext cx="27218165" cy="70805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649" y="9510014"/>
            <a:ext cx="13361732" cy="39625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914" indent="0">
              <a:buNone/>
              <a:defRPr sz="2000" b="1"/>
            </a:lvl2pPr>
            <a:lvl3pPr marL="909828" indent="0">
              <a:buNone/>
              <a:defRPr sz="1800" b="1"/>
            </a:lvl3pPr>
            <a:lvl4pPr marL="1364742" indent="0">
              <a:buNone/>
              <a:defRPr sz="1600" b="1"/>
            </a:lvl4pPr>
            <a:lvl5pPr marL="1819656" indent="0">
              <a:buNone/>
              <a:defRPr sz="1600" b="1"/>
            </a:lvl5pPr>
            <a:lvl6pPr marL="2274570" indent="0">
              <a:buNone/>
              <a:defRPr sz="1600" b="1"/>
            </a:lvl6pPr>
            <a:lvl7pPr marL="2729484" indent="0">
              <a:buNone/>
              <a:defRPr sz="1600" b="1"/>
            </a:lvl7pPr>
            <a:lvl8pPr marL="3184398" indent="0">
              <a:buNone/>
              <a:defRPr sz="1600" b="1"/>
            </a:lvl8pPr>
            <a:lvl9pPr marL="363931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649" y="13472519"/>
            <a:ext cx="13361732" cy="24477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2741" y="9510014"/>
            <a:ext cx="13368073" cy="39625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914" indent="0">
              <a:buNone/>
              <a:defRPr sz="2000" b="1"/>
            </a:lvl2pPr>
            <a:lvl3pPr marL="909828" indent="0">
              <a:buNone/>
              <a:defRPr sz="1800" b="1"/>
            </a:lvl3pPr>
            <a:lvl4pPr marL="1364742" indent="0">
              <a:buNone/>
              <a:defRPr sz="1600" b="1"/>
            </a:lvl4pPr>
            <a:lvl5pPr marL="1819656" indent="0">
              <a:buNone/>
              <a:defRPr sz="1600" b="1"/>
            </a:lvl5pPr>
            <a:lvl6pPr marL="2274570" indent="0">
              <a:buNone/>
              <a:defRPr sz="1600" b="1"/>
            </a:lvl6pPr>
            <a:lvl7pPr marL="2729484" indent="0">
              <a:buNone/>
              <a:defRPr sz="1600" b="1"/>
            </a:lvl7pPr>
            <a:lvl8pPr marL="3184398" indent="0">
              <a:buNone/>
              <a:defRPr sz="1600" b="1"/>
            </a:lvl8pPr>
            <a:lvl9pPr marL="363931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2741" y="13472519"/>
            <a:ext cx="13368073" cy="24477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082EA07-6CCD-441E-A7B3-776012543A89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99B6494-447A-4B48-B587-7379B6C8A006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CCFC7A4-6ADA-4701-9E15-22239250887F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50" y="1692140"/>
            <a:ext cx="9949551" cy="71986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713" y="1692139"/>
            <a:ext cx="16907101" cy="362581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650" y="8890823"/>
            <a:ext cx="9949551" cy="29059423"/>
          </a:xfrm>
        </p:spPr>
        <p:txBody>
          <a:bodyPr/>
          <a:lstStyle>
            <a:lvl1pPr marL="0" indent="0">
              <a:buNone/>
              <a:defRPr sz="1400"/>
            </a:lvl1pPr>
            <a:lvl2pPr marL="454914" indent="0">
              <a:buNone/>
              <a:defRPr sz="1200"/>
            </a:lvl2pPr>
            <a:lvl3pPr marL="909828" indent="0">
              <a:buNone/>
              <a:defRPr sz="1000"/>
            </a:lvl3pPr>
            <a:lvl4pPr marL="1364742" indent="0">
              <a:buNone/>
              <a:defRPr sz="900"/>
            </a:lvl4pPr>
            <a:lvl5pPr marL="1819656" indent="0">
              <a:buNone/>
              <a:defRPr sz="900"/>
            </a:lvl5pPr>
            <a:lvl6pPr marL="2274570" indent="0">
              <a:buNone/>
              <a:defRPr sz="900"/>
            </a:lvl6pPr>
            <a:lvl7pPr marL="2729484" indent="0">
              <a:buNone/>
              <a:defRPr sz="900"/>
            </a:lvl7pPr>
            <a:lvl8pPr marL="3184398" indent="0">
              <a:buNone/>
              <a:defRPr sz="900"/>
            </a:lvl8pPr>
            <a:lvl9pPr marL="363931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82A2408-ADCE-472E-BBDE-008EFEBA43CA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505" y="29740060"/>
            <a:ext cx="18145444" cy="35103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8505" y="3795498"/>
            <a:ext cx="18145444" cy="25490804"/>
          </a:xfrm>
        </p:spPr>
        <p:txBody>
          <a:bodyPr/>
          <a:lstStyle>
            <a:lvl1pPr marL="0" indent="0">
              <a:buNone/>
              <a:defRPr sz="3200"/>
            </a:lvl1pPr>
            <a:lvl2pPr marL="454914" indent="0">
              <a:buNone/>
              <a:defRPr sz="2800"/>
            </a:lvl2pPr>
            <a:lvl3pPr marL="909828" indent="0">
              <a:buNone/>
              <a:defRPr sz="2400"/>
            </a:lvl3pPr>
            <a:lvl4pPr marL="1364742" indent="0">
              <a:buNone/>
              <a:defRPr sz="2000"/>
            </a:lvl4pPr>
            <a:lvl5pPr marL="1819656" indent="0">
              <a:buNone/>
              <a:defRPr sz="2000"/>
            </a:lvl5pPr>
            <a:lvl6pPr marL="2274570" indent="0">
              <a:buNone/>
              <a:defRPr sz="2000"/>
            </a:lvl6pPr>
            <a:lvl7pPr marL="2729484" indent="0">
              <a:buNone/>
              <a:defRPr sz="2000"/>
            </a:lvl7pPr>
            <a:lvl8pPr marL="3184398" indent="0">
              <a:buNone/>
              <a:defRPr sz="2000"/>
            </a:lvl8pPr>
            <a:lvl9pPr marL="3639312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8505" y="33250383"/>
            <a:ext cx="18145444" cy="4986612"/>
          </a:xfrm>
        </p:spPr>
        <p:txBody>
          <a:bodyPr/>
          <a:lstStyle>
            <a:lvl1pPr marL="0" indent="0">
              <a:buNone/>
              <a:defRPr sz="1400"/>
            </a:lvl1pPr>
            <a:lvl2pPr marL="454914" indent="0">
              <a:buNone/>
              <a:defRPr sz="1200"/>
            </a:lvl2pPr>
            <a:lvl3pPr marL="909828" indent="0">
              <a:buNone/>
              <a:defRPr sz="1000"/>
            </a:lvl3pPr>
            <a:lvl4pPr marL="1364742" indent="0">
              <a:buNone/>
              <a:defRPr sz="900"/>
            </a:lvl4pPr>
            <a:lvl5pPr marL="1819656" indent="0">
              <a:buNone/>
              <a:defRPr sz="900"/>
            </a:lvl5pPr>
            <a:lvl6pPr marL="2274570" indent="0">
              <a:buNone/>
              <a:defRPr sz="900"/>
            </a:lvl6pPr>
            <a:lvl7pPr marL="2729484" indent="0">
              <a:buNone/>
              <a:defRPr sz="900"/>
            </a:lvl7pPr>
            <a:lvl8pPr marL="3184398" indent="0">
              <a:buNone/>
              <a:defRPr sz="900"/>
            </a:lvl8pPr>
            <a:lvl9pPr marL="363931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998C6D4-BD5F-40D1-A719-AFF47FD6E335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12649" y="1701593"/>
            <a:ext cx="27216580" cy="707894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15512" tIns="207756" rIns="415512" bIns="2077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649" y="9913354"/>
            <a:ext cx="27216580" cy="28036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15512" tIns="207756" rIns="415512" bIns="2077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512649" y="39377693"/>
            <a:ext cx="7054272" cy="22624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15512" tIns="207756" rIns="415512" bIns="207756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898989"/>
              </a:buClr>
              <a:tabLst>
                <a:tab pos="0" algn="l"/>
                <a:tab pos="4152670" algn="l"/>
                <a:tab pos="8306920" algn="l"/>
              </a:tabLst>
              <a:defRPr sz="5500">
                <a:solidFill>
                  <a:srgbClr val="898989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333263" y="39377693"/>
            <a:ext cx="9576938" cy="22640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983" tIns="45491" rIns="90983" bIns="45491" anchor="ctr"/>
          <a:lstStyle/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1674957" y="39377693"/>
            <a:ext cx="7054272" cy="22624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15512" tIns="207756" rIns="415512" bIns="207756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898989"/>
              </a:buClr>
              <a:tabLst>
                <a:tab pos="0" algn="l"/>
                <a:tab pos="4152670" algn="l"/>
                <a:tab pos="8306920" algn="l"/>
              </a:tabLst>
              <a:defRPr sz="5500">
                <a:solidFill>
                  <a:srgbClr val="898989"/>
                </a:solidFill>
              </a:defRPr>
            </a:lvl1pPr>
          </a:lstStyle>
          <a:p>
            <a:fld id="{5D00CF48-B13B-4152-86FE-39CBCAB03E4B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49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201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49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20100">
          <a:solidFill>
            <a:srgbClr val="000000"/>
          </a:solidFill>
          <a:latin typeface="Calibri" pitchFamily="32" charset="0"/>
          <a:cs typeface="Arial" charset="0"/>
        </a:defRPr>
      </a:lvl2pPr>
      <a:lvl3pPr algn="ctr" defTabSz="4549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20100">
          <a:solidFill>
            <a:srgbClr val="000000"/>
          </a:solidFill>
          <a:latin typeface="Calibri" pitchFamily="32" charset="0"/>
          <a:cs typeface="Arial" charset="0"/>
        </a:defRPr>
      </a:lvl3pPr>
      <a:lvl4pPr algn="ctr" defTabSz="4549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20100">
          <a:solidFill>
            <a:srgbClr val="000000"/>
          </a:solidFill>
          <a:latin typeface="Calibri" pitchFamily="32" charset="0"/>
          <a:cs typeface="Arial" charset="0"/>
        </a:defRPr>
      </a:lvl4pPr>
      <a:lvl5pPr algn="ctr" defTabSz="4549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20100">
          <a:solidFill>
            <a:srgbClr val="000000"/>
          </a:solidFill>
          <a:latin typeface="Calibri" pitchFamily="32" charset="0"/>
          <a:cs typeface="Arial" charset="0"/>
        </a:defRPr>
      </a:lvl5pPr>
      <a:lvl6pPr marL="454914" algn="ctr" defTabSz="4549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20100">
          <a:solidFill>
            <a:srgbClr val="000000"/>
          </a:solidFill>
          <a:latin typeface="Calibri" pitchFamily="32" charset="0"/>
          <a:cs typeface="Arial" charset="0"/>
        </a:defRPr>
      </a:lvl6pPr>
      <a:lvl7pPr marL="909828" algn="ctr" defTabSz="4549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20100">
          <a:solidFill>
            <a:srgbClr val="000000"/>
          </a:solidFill>
          <a:latin typeface="Calibri" pitchFamily="32" charset="0"/>
          <a:cs typeface="Arial" charset="0"/>
        </a:defRPr>
      </a:lvl7pPr>
      <a:lvl8pPr marL="1364742" algn="ctr" defTabSz="4549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20100">
          <a:solidFill>
            <a:srgbClr val="000000"/>
          </a:solidFill>
          <a:latin typeface="Calibri" pitchFamily="32" charset="0"/>
          <a:cs typeface="Arial" charset="0"/>
        </a:defRPr>
      </a:lvl8pPr>
      <a:lvl9pPr marL="1819656" algn="ctr" defTabSz="4549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pitchFamily="32" charset="0"/>
        <a:defRPr sz="20100">
          <a:solidFill>
            <a:srgbClr val="000000"/>
          </a:solidFill>
          <a:latin typeface="Calibri" pitchFamily="32" charset="0"/>
          <a:cs typeface="Arial" charset="0"/>
        </a:defRPr>
      </a:lvl9pPr>
    </p:titleStyle>
    <p:bodyStyle>
      <a:lvl1pPr marL="1555870" indent="-1555870" algn="l" defTabSz="454914" rtl="0" eaLnBrk="1" fontAlgn="base" hangingPunct="1">
        <a:lnSpc>
          <a:spcPct val="93000"/>
        </a:lnSpc>
        <a:spcBef>
          <a:spcPts val="3657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4000">
          <a:solidFill>
            <a:srgbClr val="000000"/>
          </a:solidFill>
          <a:latin typeface="+mn-lt"/>
          <a:ea typeface="+mn-ea"/>
          <a:cs typeface="+mn-cs"/>
        </a:defRPr>
      </a:lvl1pPr>
      <a:lvl2pPr marL="3373946" indent="-1298400" algn="l" defTabSz="454914" rtl="0" eaLnBrk="1" fontAlgn="base" hangingPunct="1">
        <a:lnSpc>
          <a:spcPct val="93000"/>
        </a:lnSpc>
        <a:spcBef>
          <a:spcPts val="3159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4000">
          <a:solidFill>
            <a:srgbClr val="000000"/>
          </a:solidFill>
          <a:latin typeface="+mn-lt"/>
          <a:cs typeface="+mn-cs"/>
        </a:defRPr>
      </a:lvl2pPr>
      <a:lvl3pPr marL="5192022" indent="-1037773" algn="l" defTabSz="454914" rtl="0" eaLnBrk="1" fontAlgn="base" hangingPunct="1">
        <a:lnSpc>
          <a:spcPct val="93000"/>
        </a:lnSpc>
        <a:spcBef>
          <a:spcPts val="2761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1000">
          <a:solidFill>
            <a:srgbClr val="000000"/>
          </a:solidFill>
          <a:latin typeface="+mn-lt"/>
          <a:cs typeface="+mn-cs"/>
        </a:defRPr>
      </a:lvl3pPr>
      <a:lvl4pPr marL="7269147" indent="-1036193" algn="l" defTabSz="454914" rtl="0" eaLnBrk="1" fontAlgn="base" hangingPunct="1">
        <a:lnSpc>
          <a:spcPct val="93000"/>
        </a:lnSpc>
        <a:spcBef>
          <a:spcPts val="2264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9100">
          <a:solidFill>
            <a:srgbClr val="000000"/>
          </a:solidFill>
          <a:latin typeface="+mn-lt"/>
          <a:cs typeface="+mn-cs"/>
        </a:defRPr>
      </a:lvl4pPr>
      <a:lvl5pPr marL="9347851" indent="-1037773" algn="l" defTabSz="454914" rtl="0" eaLnBrk="1" fontAlgn="base" hangingPunct="1">
        <a:lnSpc>
          <a:spcPct val="93000"/>
        </a:lnSpc>
        <a:spcBef>
          <a:spcPts val="2264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9100">
          <a:solidFill>
            <a:srgbClr val="000000"/>
          </a:solidFill>
          <a:latin typeface="+mn-lt"/>
          <a:cs typeface="+mn-cs"/>
        </a:defRPr>
      </a:lvl5pPr>
      <a:lvl6pPr marL="9802765" indent="-1037773" algn="l" defTabSz="454914" rtl="0" eaLnBrk="1" fontAlgn="base" hangingPunct="1">
        <a:lnSpc>
          <a:spcPct val="93000"/>
        </a:lnSpc>
        <a:spcBef>
          <a:spcPts val="2264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9100">
          <a:solidFill>
            <a:srgbClr val="000000"/>
          </a:solidFill>
          <a:latin typeface="+mn-lt"/>
          <a:cs typeface="+mn-cs"/>
        </a:defRPr>
      </a:lvl6pPr>
      <a:lvl7pPr marL="10257679" indent="-1037773" algn="l" defTabSz="454914" rtl="0" eaLnBrk="1" fontAlgn="base" hangingPunct="1">
        <a:lnSpc>
          <a:spcPct val="93000"/>
        </a:lnSpc>
        <a:spcBef>
          <a:spcPts val="2264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9100">
          <a:solidFill>
            <a:srgbClr val="000000"/>
          </a:solidFill>
          <a:latin typeface="+mn-lt"/>
          <a:cs typeface="+mn-cs"/>
        </a:defRPr>
      </a:lvl7pPr>
      <a:lvl8pPr marL="10712593" indent="-1037773" algn="l" defTabSz="454914" rtl="0" eaLnBrk="1" fontAlgn="base" hangingPunct="1">
        <a:lnSpc>
          <a:spcPct val="93000"/>
        </a:lnSpc>
        <a:spcBef>
          <a:spcPts val="2264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9100">
          <a:solidFill>
            <a:srgbClr val="000000"/>
          </a:solidFill>
          <a:latin typeface="+mn-lt"/>
          <a:cs typeface="+mn-cs"/>
        </a:defRPr>
      </a:lvl8pPr>
      <a:lvl9pPr marL="11167507" indent="-1037773" algn="l" defTabSz="454914" rtl="0" eaLnBrk="1" fontAlgn="base" hangingPunct="1">
        <a:lnSpc>
          <a:spcPct val="93000"/>
        </a:lnSpc>
        <a:spcBef>
          <a:spcPts val="2264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91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098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914" algn="l" defTabSz="9098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828" algn="l" defTabSz="9098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4742" algn="l" defTabSz="9098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9656" algn="l" defTabSz="9098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4570" algn="l" defTabSz="9098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484" algn="l" defTabSz="9098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4398" algn="l" defTabSz="9098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9312" algn="l" defTabSz="9098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251461" y="1368129"/>
            <a:ext cx="19784939" cy="25483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9550" tIns="44775" rIns="89550" bIns="44775"/>
          <a:lstStyle/>
          <a:p>
            <a:pPr algn="ctr">
              <a:tabLst>
                <a:tab pos="0" algn="l"/>
                <a:tab pos="4152670" algn="l"/>
                <a:tab pos="8306920" algn="l"/>
                <a:tab pos="8643366" algn="l"/>
                <a:tab pos="9363647" algn="l"/>
                <a:tab pos="10083927" algn="l"/>
                <a:tab pos="10804208" algn="l"/>
                <a:tab pos="11524488" algn="l"/>
                <a:tab pos="12244769" algn="l"/>
                <a:tab pos="12965049" algn="l"/>
                <a:tab pos="13685330" algn="l"/>
                <a:tab pos="14405610" algn="l"/>
                <a:tab pos="15125891" algn="l"/>
                <a:tab pos="15846171" algn="l"/>
                <a:tab pos="16566452" algn="l"/>
                <a:tab pos="17286732" algn="l"/>
                <a:tab pos="18007013" algn="l"/>
                <a:tab pos="18727293" algn="l"/>
                <a:tab pos="19447574" algn="l"/>
              </a:tabLst>
            </a:pPr>
            <a:r>
              <a:rPr lang="en-US" sz="7500" dirty="0" smtClean="0">
                <a:solidFill>
                  <a:schemeClr val="tx1"/>
                </a:solidFill>
              </a:rPr>
              <a:t>The Area under the ROC Curve as a Criterion</a:t>
            </a:r>
          </a:p>
          <a:p>
            <a:pPr algn="ctr">
              <a:tabLst>
                <a:tab pos="0" algn="l"/>
                <a:tab pos="4152670" algn="l"/>
                <a:tab pos="8306920" algn="l"/>
                <a:tab pos="8643366" algn="l"/>
                <a:tab pos="9363647" algn="l"/>
                <a:tab pos="10083927" algn="l"/>
                <a:tab pos="10804208" algn="l"/>
                <a:tab pos="11524488" algn="l"/>
                <a:tab pos="12244769" algn="l"/>
                <a:tab pos="12965049" algn="l"/>
                <a:tab pos="13685330" algn="l"/>
                <a:tab pos="14405610" algn="l"/>
                <a:tab pos="15125891" algn="l"/>
                <a:tab pos="15846171" algn="l"/>
                <a:tab pos="16566452" algn="l"/>
                <a:tab pos="17286732" algn="l"/>
                <a:tab pos="18007013" algn="l"/>
                <a:tab pos="18727293" algn="l"/>
                <a:tab pos="19447574" algn="l"/>
              </a:tabLst>
            </a:pPr>
            <a:r>
              <a:rPr lang="en-US" sz="7500" dirty="0" smtClean="0">
                <a:solidFill>
                  <a:schemeClr val="tx1"/>
                </a:solidFill>
              </a:rPr>
              <a:t>for Clustering Evaluation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046273" y="4368091"/>
            <a:ext cx="9218596" cy="7940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9550" tIns="44775" rIns="89550" bIns="44775"/>
          <a:lstStyle/>
          <a:p>
            <a:pPr>
              <a:tabLst>
                <a:tab pos="0" algn="l"/>
                <a:tab pos="4152670" algn="l"/>
                <a:tab pos="8306920" algn="l"/>
                <a:tab pos="8643366" algn="l"/>
              </a:tabLst>
            </a:pPr>
            <a:endParaRPr lang="en-US" sz="500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424865" y="4120313"/>
            <a:ext cx="23132111" cy="28832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9550" tIns="44775" rIns="89550" bIns="44775"/>
          <a:lstStyle/>
          <a:p>
            <a:pPr algn="ctr">
              <a:tabLst>
                <a:tab pos="0" algn="l"/>
                <a:tab pos="4152670" algn="l"/>
                <a:tab pos="8306920" algn="l"/>
                <a:tab pos="8643366" algn="l"/>
                <a:tab pos="9363647" algn="l"/>
                <a:tab pos="10083927" algn="l"/>
                <a:tab pos="10804208" algn="l"/>
                <a:tab pos="11524488" algn="l"/>
                <a:tab pos="12244769" algn="l"/>
                <a:tab pos="12965049" algn="l"/>
                <a:tab pos="13685330" algn="l"/>
                <a:tab pos="14405610" algn="l"/>
                <a:tab pos="15125891" algn="l"/>
                <a:tab pos="15846171" algn="l"/>
                <a:tab pos="16566452" algn="l"/>
                <a:tab pos="17286732" algn="l"/>
                <a:tab pos="18007013" algn="l"/>
                <a:tab pos="18727293" algn="l"/>
                <a:tab pos="19447574" algn="l"/>
                <a:tab pos="20167854" algn="l"/>
                <a:tab pos="20888135" algn="l"/>
                <a:tab pos="21608415" algn="l"/>
                <a:tab pos="22328696" algn="l"/>
              </a:tabLst>
            </a:pPr>
            <a:r>
              <a:rPr lang="en-US" sz="5400" dirty="0" smtClean="0">
                <a:solidFill>
                  <a:srgbClr val="000000"/>
                </a:solidFill>
              </a:rPr>
              <a:t>Helena Aidos</a:t>
            </a:r>
            <a:r>
              <a:rPr lang="en-US" sz="5400" baseline="30000" dirty="0" smtClean="0">
                <a:solidFill>
                  <a:srgbClr val="000000"/>
                </a:solidFill>
              </a:rPr>
              <a:t>1</a:t>
            </a:r>
            <a:r>
              <a:rPr lang="en-US" sz="5400" dirty="0" smtClean="0">
                <a:solidFill>
                  <a:srgbClr val="000000"/>
                </a:solidFill>
              </a:rPr>
              <a:t>, </a:t>
            </a:r>
            <a:r>
              <a:rPr lang="en-US" sz="5400" dirty="0">
                <a:solidFill>
                  <a:srgbClr val="000000"/>
                </a:solidFill>
              </a:rPr>
              <a:t>Robert P. W. Duin</a:t>
            </a:r>
            <a:r>
              <a:rPr lang="en-US" sz="5400" baseline="30000" dirty="0">
                <a:solidFill>
                  <a:srgbClr val="000000"/>
                </a:solidFill>
              </a:rPr>
              <a:t>2 </a:t>
            </a:r>
            <a:r>
              <a:rPr lang="en-US" sz="5400" dirty="0">
                <a:solidFill>
                  <a:srgbClr val="000000"/>
                </a:solidFill>
              </a:rPr>
              <a:t>and Ana Fred</a:t>
            </a:r>
            <a:r>
              <a:rPr lang="en-US" sz="5400" baseline="30000" dirty="0">
                <a:solidFill>
                  <a:srgbClr val="000000"/>
                </a:solidFill>
              </a:rPr>
              <a:t>1</a:t>
            </a:r>
            <a:endParaRPr lang="en-US" sz="5400" baseline="30000" dirty="0" smtClean="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152670" algn="l"/>
                <a:tab pos="8306920" algn="l"/>
                <a:tab pos="8643366" algn="l"/>
                <a:tab pos="9363647" algn="l"/>
                <a:tab pos="10083927" algn="l"/>
                <a:tab pos="10804208" algn="l"/>
                <a:tab pos="11524488" algn="l"/>
                <a:tab pos="12244769" algn="l"/>
                <a:tab pos="12965049" algn="l"/>
                <a:tab pos="13685330" algn="l"/>
                <a:tab pos="14405610" algn="l"/>
                <a:tab pos="15125891" algn="l"/>
                <a:tab pos="15846171" algn="l"/>
                <a:tab pos="16566452" algn="l"/>
                <a:tab pos="17286732" algn="l"/>
                <a:tab pos="18007013" algn="l"/>
                <a:tab pos="18727293" algn="l"/>
                <a:tab pos="19447574" algn="l"/>
                <a:tab pos="20167854" algn="l"/>
                <a:tab pos="20888135" algn="l"/>
                <a:tab pos="21608415" algn="l"/>
                <a:tab pos="22328696" algn="l"/>
              </a:tabLst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4152670" algn="l"/>
                <a:tab pos="8306920" algn="l"/>
                <a:tab pos="8643366" algn="l"/>
                <a:tab pos="9363647" algn="l"/>
                <a:tab pos="10083927" algn="l"/>
                <a:tab pos="10804208" algn="l"/>
                <a:tab pos="11524488" algn="l"/>
                <a:tab pos="12244769" algn="l"/>
                <a:tab pos="12965049" algn="l"/>
                <a:tab pos="13685330" algn="l"/>
                <a:tab pos="14405610" algn="l"/>
                <a:tab pos="15125891" algn="l"/>
                <a:tab pos="15846171" algn="l"/>
                <a:tab pos="16566452" algn="l"/>
                <a:tab pos="17286732" algn="l"/>
                <a:tab pos="18007013" algn="l"/>
                <a:tab pos="18727293" algn="l"/>
                <a:tab pos="19447574" algn="l"/>
                <a:tab pos="20167854" algn="l"/>
                <a:tab pos="20888135" algn="l"/>
                <a:tab pos="21608415" algn="l"/>
                <a:tab pos="22328696" algn="l"/>
              </a:tabLst>
            </a:pPr>
            <a:r>
              <a:rPr lang="en-US" sz="4000" baseline="30000" dirty="0" smtClean="0">
                <a:solidFill>
                  <a:srgbClr val="000000"/>
                </a:solidFill>
              </a:rPr>
              <a:t>1</a:t>
            </a:r>
            <a:r>
              <a:rPr lang="en-US" sz="4000" dirty="0" smtClean="0">
                <a:solidFill>
                  <a:srgbClr val="000000"/>
                </a:solidFill>
              </a:rPr>
              <a:t>Instituto de </a:t>
            </a:r>
            <a:r>
              <a:rPr lang="en-US" sz="4000" dirty="0" err="1" smtClean="0">
                <a:solidFill>
                  <a:srgbClr val="000000"/>
                </a:solidFill>
              </a:rPr>
              <a:t>Telecomunicações</a:t>
            </a:r>
            <a:r>
              <a:rPr lang="en-US" sz="4000" dirty="0" smtClean="0">
                <a:solidFill>
                  <a:srgbClr val="000000"/>
                </a:solidFill>
              </a:rPr>
              <a:t>, </a:t>
            </a:r>
            <a:r>
              <a:rPr lang="en-US" sz="4000" dirty="0" err="1" smtClean="0">
                <a:solidFill>
                  <a:srgbClr val="000000"/>
                </a:solidFill>
              </a:rPr>
              <a:t>Instituto</a:t>
            </a:r>
            <a:r>
              <a:rPr lang="en-US" sz="4000" dirty="0" smtClean="0">
                <a:solidFill>
                  <a:srgbClr val="000000"/>
                </a:solidFill>
              </a:rPr>
              <a:t> Superior </a:t>
            </a:r>
            <a:r>
              <a:rPr lang="en-US" sz="4000" dirty="0" err="1" smtClean="0">
                <a:solidFill>
                  <a:srgbClr val="000000"/>
                </a:solidFill>
              </a:rPr>
              <a:t>Técnico</a:t>
            </a:r>
            <a:r>
              <a:rPr lang="en-US" sz="4000" dirty="0" smtClean="0">
                <a:solidFill>
                  <a:srgbClr val="000000"/>
                </a:solidFill>
              </a:rPr>
              <a:t>, Lisbon, Portugal</a:t>
            </a:r>
          </a:p>
          <a:p>
            <a:pPr algn="ctr">
              <a:tabLst>
                <a:tab pos="0" algn="l"/>
                <a:tab pos="4152670" algn="l"/>
                <a:tab pos="8306920" algn="l"/>
                <a:tab pos="8643366" algn="l"/>
                <a:tab pos="9363647" algn="l"/>
                <a:tab pos="10083927" algn="l"/>
                <a:tab pos="10804208" algn="l"/>
                <a:tab pos="11524488" algn="l"/>
                <a:tab pos="12244769" algn="l"/>
                <a:tab pos="12965049" algn="l"/>
                <a:tab pos="13685330" algn="l"/>
                <a:tab pos="14405610" algn="l"/>
                <a:tab pos="15125891" algn="l"/>
                <a:tab pos="15846171" algn="l"/>
                <a:tab pos="16566452" algn="l"/>
                <a:tab pos="17286732" algn="l"/>
                <a:tab pos="18007013" algn="l"/>
                <a:tab pos="18727293" algn="l"/>
                <a:tab pos="19447574" algn="l"/>
                <a:tab pos="20167854" algn="l"/>
                <a:tab pos="20888135" algn="l"/>
                <a:tab pos="21608415" algn="l"/>
                <a:tab pos="22328696" algn="l"/>
              </a:tabLst>
            </a:pPr>
            <a:r>
              <a:rPr lang="en-US" sz="4000" baseline="30000" dirty="0" smtClean="0">
                <a:solidFill>
                  <a:srgbClr val="000000"/>
                </a:solidFill>
              </a:rPr>
              <a:t>2</a:t>
            </a:r>
            <a:r>
              <a:rPr lang="en-US" sz="4000" dirty="0" smtClean="0">
                <a:solidFill>
                  <a:srgbClr val="000000"/>
                </a:solidFill>
              </a:rPr>
              <a:t>Pattern Recognition Laboratory, Delft University of Technology, The Netherlands</a:t>
            </a:r>
          </a:p>
          <a:p>
            <a:pPr algn="ctr">
              <a:tabLst>
                <a:tab pos="0" algn="l"/>
                <a:tab pos="4152670" algn="l"/>
                <a:tab pos="8306920" algn="l"/>
                <a:tab pos="8643366" algn="l"/>
                <a:tab pos="9363647" algn="l"/>
                <a:tab pos="10083927" algn="l"/>
                <a:tab pos="10804208" algn="l"/>
                <a:tab pos="11524488" algn="l"/>
                <a:tab pos="12244769" algn="l"/>
                <a:tab pos="12965049" algn="l"/>
                <a:tab pos="13685330" algn="l"/>
                <a:tab pos="14405610" algn="l"/>
                <a:tab pos="15125891" algn="l"/>
                <a:tab pos="15846171" algn="l"/>
                <a:tab pos="16566452" algn="l"/>
                <a:tab pos="17286732" algn="l"/>
                <a:tab pos="18007013" algn="l"/>
                <a:tab pos="18727293" algn="l"/>
                <a:tab pos="19447574" algn="l"/>
                <a:tab pos="20167854" algn="l"/>
                <a:tab pos="20888135" algn="l"/>
                <a:tab pos="21608415" algn="l"/>
                <a:tab pos="22328696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{</a:t>
            </a:r>
            <a:r>
              <a:rPr lang="en-US" sz="4000" dirty="0" err="1" smtClean="0">
                <a:solidFill>
                  <a:srgbClr val="000000"/>
                </a:solidFill>
              </a:rPr>
              <a:t>haidos</a:t>
            </a:r>
            <a:r>
              <a:rPr lang="en-US" sz="4000" dirty="0" smtClean="0">
                <a:solidFill>
                  <a:srgbClr val="000000"/>
                </a:solidFill>
              </a:rPr>
              <a:t>, </a:t>
            </a:r>
            <a:r>
              <a:rPr lang="en-US" sz="4000" dirty="0" err="1" smtClean="0">
                <a:solidFill>
                  <a:srgbClr val="000000"/>
                </a:solidFill>
              </a:rPr>
              <a:t>afred</a:t>
            </a:r>
            <a:r>
              <a:rPr lang="en-US" sz="4000" dirty="0" smtClean="0">
                <a:solidFill>
                  <a:srgbClr val="000000"/>
                </a:solidFill>
              </a:rPr>
              <a:t>}@</a:t>
            </a:r>
            <a:r>
              <a:rPr lang="en-US" sz="4000" dirty="0" err="1" smtClean="0">
                <a:solidFill>
                  <a:srgbClr val="000000"/>
                </a:solidFill>
              </a:rPr>
              <a:t>lx.it.pt</a:t>
            </a:r>
            <a:r>
              <a:rPr lang="en-US" sz="4000" dirty="0" smtClean="0">
                <a:solidFill>
                  <a:srgbClr val="000000"/>
                </a:solidFill>
              </a:rPr>
              <a:t> , r.duin@ieee.org</a:t>
            </a:r>
          </a:p>
          <a:p>
            <a:pPr algn="ctr">
              <a:tabLst>
                <a:tab pos="0" algn="l"/>
                <a:tab pos="4152670" algn="l"/>
                <a:tab pos="8306920" algn="l"/>
                <a:tab pos="8643366" algn="l"/>
                <a:tab pos="9363647" algn="l"/>
                <a:tab pos="10083927" algn="l"/>
                <a:tab pos="10804208" algn="l"/>
                <a:tab pos="11524488" algn="l"/>
                <a:tab pos="12244769" algn="l"/>
                <a:tab pos="12965049" algn="l"/>
                <a:tab pos="13685330" algn="l"/>
                <a:tab pos="14405610" algn="l"/>
                <a:tab pos="15125891" algn="l"/>
                <a:tab pos="15846171" algn="l"/>
                <a:tab pos="16566452" algn="l"/>
                <a:tab pos="17286732" algn="l"/>
                <a:tab pos="18007013" algn="l"/>
                <a:tab pos="18727293" algn="l"/>
                <a:tab pos="19447574" algn="l"/>
                <a:tab pos="20167854" algn="l"/>
                <a:tab pos="20888135" algn="l"/>
                <a:tab pos="21608415" algn="l"/>
                <a:tab pos="22328696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63852" y="41288511"/>
            <a:ext cx="13938599" cy="406700"/>
          </a:xfrm>
          <a:prstGeom prst="rect">
            <a:avLst/>
          </a:prstGeom>
          <a:noFill/>
        </p:spPr>
        <p:txBody>
          <a:bodyPr wrap="none" lIns="90983" tIns="45491" rIns="90983" bIns="45491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This work was supported by the Portuguese Foundation for Science and Technology, grant PTDC/EIA-CCO/103230/2008.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4" name="Picture 3" descr="C:\Users\Miguel\Desktop\SkyDrive\Work\PhD_Research\My_Papers\ICA10 Poster\IT_logotipo_1.gif"/>
          <p:cNvPicPr>
            <a:picLocks noChangeAspect="1" noChangeArrowheads="1"/>
          </p:cNvPicPr>
          <p:nvPr/>
        </p:nvPicPr>
        <p:blipFill>
          <a:blip r:embed="rId3" cstate="print"/>
          <a:srcRect l="28571"/>
          <a:stretch>
            <a:fillRect/>
          </a:stretch>
        </p:blipFill>
        <p:spPr bwMode="auto">
          <a:xfrm>
            <a:off x="992879" y="5956301"/>
            <a:ext cx="4762528" cy="1460500"/>
          </a:xfrm>
          <a:prstGeom prst="rect">
            <a:avLst/>
          </a:prstGeom>
          <a:noFill/>
        </p:spPr>
      </p:pic>
      <p:sp>
        <p:nvSpPr>
          <p:cNvPr id="164" name="TextBox 163"/>
          <p:cNvSpPr txBox="1"/>
          <p:nvPr/>
        </p:nvSpPr>
        <p:spPr>
          <a:xfrm>
            <a:off x="19800134" y="27867073"/>
            <a:ext cx="9651899" cy="12714429"/>
          </a:xfrm>
          <a:prstGeom prst="rect">
            <a:avLst/>
          </a:prstGeom>
          <a:noFill/>
          <a:ln w="139700" cap="rnd" cmpd="thickThin">
            <a:solidFill>
              <a:srgbClr val="FF9933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983" tIns="45491" rIns="90983" bIns="45491" rtlCol="0">
            <a:spAutoFit/>
          </a:bodyPr>
          <a:lstStyle/>
          <a:p>
            <a:pPr marL="107460" algn="ctr"/>
            <a:r>
              <a:rPr lang="en-US" sz="5400" dirty="0" smtClean="0">
                <a:solidFill>
                  <a:schemeClr val="tx1"/>
                </a:solidFill>
              </a:rPr>
              <a:t>Conclusions</a:t>
            </a:r>
          </a:p>
          <a:p>
            <a:pPr marL="107460"/>
            <a:endParaRPr lang="en-US" sz="3600" dirty="0" smtClean="0">
              <a:solidFill>
                <a:schemeClr val="tx1"/>
              </a:solidFill>
            </a:endParaRPr>
          </a:p>
          <a:p>
            <a:pPr marL="107460"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</a:rPr>
              <a:t> In the literature, external and internal criteria are designed to </a:t>
            </a:r>
            <a:r>
              <a:rPr lang="en-US" sz="3600" b="1" dirty="0" smtClean="0">
                <a:solidFill>
                  <a:schemeClr val="tx1"/>
                </a:solidFill>
              </a:rPr>
              <a:t>evaluate clustering</a:t>
            </a:r>
            <a:r>
              <a:rPr lang="en-US" sz="3600" dirty="0" smtClean="0">
                <a:solidFill>
                  <a:schemeClr val="tx1"/>
                </a:solidFill>
              </a:rPr>
              <a:t> algorithms for a </a:t>
            </a:r>
            <a:r>
              <a:rPr lang="en-US" sz="3600" b="1" dirty="0" smtClean="0">
                <a:solidFill>
                  <a:schemeClr val="tx1"/>
                </a:solidFill>
              </a:rPr>
              <a:t>fixed number of clusters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107460">
              <a:buFont typeface="Wingdings" pitchFamily="2" charset="2"/>
              <a:buChar char="Ø"/>
            </a:pPr>
            <a:endParaRPr lang="en-US" sz="3600" dirty="0">
              <a:solidFill>
                <a:schemeClr val="tx1"/>
              </a:solidFill>
            </a:endParaRPr>
          </a:p>
          <a:p>
            <a:pPr marL="107460"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</a:rPr>
              <a:t> The proposed measure </a:t>
            </a:r>
            <a:r>
              <a:rPr lang="en-US" sz="3600" dirty="0" smtClean="0">
                <a:solidFill>
                  <a:schemeClr val="tx1"/>
                </a:solidFill>
              </a:rPr>
              <a:t>quantifies the </a:t>
            </a:r>
            <a:r>
              <a:rPr lang="en-US" sz="3600" dirty="0" smtClean="0">
                <a:solidFill>
                  <a:schemeClr val="tx1"/>
                </a:solidFill>
              </a:rPr>
              <a:t>performance of an algorithm for </a:t>
            </a:r>
            <a:r>
              <a:rPr lang="en-US" sz="3600" b="1" dirty="0" smtClean="0">
                <a:solidFill>
                  <a:schemeClr val="tx1"/>
                </a:solidFill>
              </a:rPr>
              <a:t>several </a:t>
            </a:r>
            <a:r>
              <a:rPr lang="en-US" sz="3600" b="1" i="1" dirty="0" smtClean="0">
                <a:solidFill>
                  <a:schemeClr val="tx1"/>
                </a:solidFill>
              </a:rPr>
              <a:t>k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simultaneously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1133874" lvl="1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This allows measuring how robust a clustering algorithm is to the choice of </a:t>
            </a:r>
            <a:r>
              <a:rPr lang="en-US" sz="3600" i="1" dirty="0" smtClean="0">
                <a:solidFill>
                  <a:schemeClr val="tx1"/>
                </a:solidFill>
              </a:rPr>
              <a:t>k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107460">
              <a:buFont typeface="Wingdings" pitchFamily="2" charset="2"/>
              <a:buChar char="Ø"/>
            </a:pPr>
            <a:endParaRPr lang="en-US" sz="3600" dirty="0">
              <a:solidFill>
                <a:schemeClr val="tx1"/>
              </a:solidFill>
            </a:endParaRPr>
          </a:p>
          <a:p>
            <a:pPr marL="107460"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</a:rPr>
              <a:t> In the semi-supervised context, the whole dataset is used to perform clustering, whereas the AUC is computed with only a part of the data.</a:t>
            </a:r>
          </a:p>
          <a:p>
            <a:pPr marL="107460">
              <a:buFont typeface="Wingdings" pitchFamily="2" charset="2"/>
              <a:buChar char="Ø"/>
            </a:pPr>
            <a:endParaRPr lang="en-US" sz="3600" dirty="0">
              <a:solidFill>
                <a:schemeClr val="tx1"/>
              </a:solidFill>
            </a:endParaRPr>
          </a:p>
          <a:p>
            <a:pPr marL="107460"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</a:rPr>
              <a:t> The measure proposed  can be used to automatically detect whether the currently labeled data is already enough.</a:t>
            </a:r>
          </a:p>
          <a:p>
            <a:pPr marL="107460">
              <a:buFont typeface="Wingdings" pitchFamily="2" charset="2"/>
              <a:buChar char="Ø"/>
            </a:pPr>
            <a:endParaRPr lang="en-US" sz="3600" dirty="0">
              <a:solidFill>
                <a:schemeClr val="tx1"/>
              </a:solidFill>
            </a:endParaRPr>
          </a:p>
          <a:p>
            <a:pPr marL="107460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Allow us to extrapolate classes from the labeled data to the unlabeled data, if one can find a clustering algorithm which yields low and consistent AUC value for the labeled portion.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8643" y="30958176"/>
            <a:ext cx="18446206" cy="9623326"/>
          </a:xfrm>
          <a:prstGeom prst="rect">
            <a:avLst/>
          </a:prstGeom>
          <a:noFill/>
          <a:ln w="139700" cap="rnd" cmpd="thickThin">
            <a:solidFill>
              <a:srgbClr val="FF9933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0983" tIns="45491" rIns="90983" bIns="45491" rtlCol="0">
            <a:spAutoFit/>
          </a:bodyPr>
          <a:lstStyle/>
          <a:p>
            <a:pPr marL="107460" algn="ctr"/>
            <a:r>
              <a:rPr lang="en-US" sz="5400" dirty="0" smtClean="0">
                <a:solidFill>
                  <a:schemeClr val="tx1"/>
                </a:solidFill>
              </a:rPr>
              <a:t>Semi-supervised Context</a:t>
            </a:r>
          </a:p>
          <a:p>
            <a:pPr marL="107460" algn="ctr"/>
            <a:r>
              <a:rPr lang="pt-PT" sz="3600" dirty="0">
                <a:solidFill>
                  <a:schemeClr val="tx1"/>
                </a:solidFill>
              </a:rPr>
              <a:t>We might have only labels for a small part of the entire </a:t>
            </a:r>
            <a:r>
              <a:rPr lang="pt-PT" sz="3600" dirty="0" smtClean="0">
                <a:solidFill>
                  <a:schemeClr val="tx1"/>
                </a:solidFill>
              </a:rPr>
              <a:t>dataset.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107460" algn="ctr"/>
            <a:endParaRPr lang="en-US" sz="5400" dirty="0" smtClean="0">
              <a:solidFill>
                <a:schemeClr val="tx1"/>
              </a:solidFill>
            </a:endParaRPr>
          </a:p>
          <a:p>
            <a:pPr marL="107460" algn="ctr"/>
            <a:endParaRPr lang="en-US" sz="5400" dirty="0" smtClean="0">
              <a:solidFill>
                <a:schemeClr val="tx1"/>
              </a:solidFill>
            </a:endParaRPr>
          </a:p>
          <a:p>
            <a:pPr marL="107460" algn="ctr"/>
            <a:endParaRPr lang="en-US" sz="5400" dirty="0">
              <a:solidFill>
                <a:schemeClr val="tx1"/>
              </a:solidFill>
            </a:endParaRPr>
          </a:p>
          <a:p>
            <a:pPr marL="107460" algn="ctr"/>
            <a:endParaRPr lang="en-US" sz="5400" dirty="0" smtClean="0">
              <a:solidFill>
                <a:schemeClr val="tx1"/>
              </a:solidFill>
            </a:endParaRPr>
          </a:p>
          <a:p>
            <a:pPr marL="107460"/>
            <a:endParaRPr lang="pt-PT" sz="3600" dirty="0">
              <a:solidFill>
                <a:schemeClr val="tx1"/>
              </a:solidFill>
            </a:endParaRPr>
          </a:p>
          <a:p>
            <a:pPr marL="107460"/>
            <a:endParaRPr lang="pt-PT" sz="3600" dirty="0" smtClean="0">
              <a:solidFill>
                <a:schemeClr val="tx1"/>
              </a:solidFill>
            </a:endParaRPr>
          </a:p>
          <a:p>
            <a:pPr marL="107460"/>
            <a:endParaRPr lang="pt-PT" sz="3600" dirty="0" smtClean="0">
              <a:solidFill>
                <a:schemeClr val="tx1"/>
              </a:solidFill>
            </a:endParaRPr>
          </a:p>
          <a:p>
            <a:pPr marL="107460"/>
            <a:endParaRPr lang="pt-PT" sz="3600" dirty="0">
              <a:solidFill>
                <a:schemeClr val="tx1"/>
              </a:solidFill>
            </a:endParaRPr>
          </a:p>
          <a:p>
            <a:pPr marL="107460"/>
            <a:endParaRPr lang="pt-PT" sz="3600" dirty="0" smtClean="0">
              <a:solidFill>
                <a:schemeClr val="tx1"/>
              </a:solidFill>
            </a:endParaRPr>
          </a:p>
          <a:p>
            <a:pPr marL="107460"/>
            <a:endParaRPr lang="pt-PT" sz="3600" dirty="0">
              <a:solidFill>
                <a:schemeClr val="tx1"/>
              </a:solidFill>
            </a:endParaRPr>
          </a:p>
          <a:p>
            <a:pPr marL="107460"/>
            <a:endParaRPr lang="pt-PT" sz="3600" dirty="0" smtClean="0">
              <a:solidFill>
                <a:schemeClr val="tx1"/>
              </a:solidFill>
            </a:endParaRPr>
          </a:p>
          <a:p>
            <a:pPr marL="107460"/>
            <a:endParaRPr lang="pt-PT" sz="3600" dirty="0">
              <a:solidFill>
                <a:schemeClr val="tx1"/>
              </a:solidFill>
            </a:endParaRPr>
          </a:p>
          <a:p>
            <a:pPr marL="107460"/>
            <a:endParaRPr lang="pt-PT" sz="3600" dirty="0" smtClean="0">
              <a:solidFill>
                <a:schemeClr val="tx1"/>
              </a:solidFill>
            </a:endParaRPr>
          </a:p>
          <a:p>
            <a:pPr marL="107460"/>
            <a:endParaRPr lang="pt-PT" sz="3600" dirty="0" smtClean="0">
              <a:solidFill>
                <a:schemeClr val="tx1"/>
              </a:solidFill>
            </a:endParaRPr>
          </a:p>
        </p:txBody>
      </p:sp>
      <p:pic>
        <p:nvPicPr>
          <p:cNvPr id="62" name="Picture 61" descr="TUD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626084" y="4019806"/>
            <a:ext cx="3657600" cy="1371600"/>
          </a:xfrm>
          <a:prstGeom prst="rect">
            <a:avLst/>
          </a:prstGeom>
        </p:spPr>
      </p:pic>
      <p:pic>
        <p:nvPicPr>
          <p:cNvPr id="5" name="Picture 2" descr="C:\Users\Helena\AppData\Local\Temp\Rar$DRa0.332\Assinatura A\IST_A_RGB_POS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6" t="30678" r="18501" b="32140"/>
          <a:stretch/>
        </p:blipFill>
        <p:spPr bwMode="auto">
          <a:xfrm>
            <a:off x="1728249" y="3862426"/>
            <a:ext cx="4027158" cy="168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9800134" y="12443752"/>
            <a:ext cx="9651189" cy="14775249"/>
            <a:chOff x="10081171" y="7004954"/>
            <a:chExt cx="9216480" cy="15092724"/>
          </a:xfrm>
        </p:grpSpPr>
        <p:sp>
          <p:nvSpPr>
            <p:cNvPr id="29" name="TextBox 28"/>
            <p:cNvSpPr txBox="1"/>
            <p:nvPr/>
          </p:nvSpPr>
          <p:spPr>
            <a:xfrm>
              <a:off x="10081171" y="7004954"/>
              <a:ext cx="9216480" cy="15092724"/>
            </a:xfrm>
            <a:prstGeom prst="rect">
              <a:avLst/>
            </a:prstGeom>
            <a:noFill/>
            <a:ln w="139700" cap="rnd" cmpd="thickThin">
              <a:solidFill>
                <a:srgbClr val="FF9933"/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0983" tIns="45491" rIns="90983" bIns="45491" numCol="1" rtlCol="0">
              <a:spAutoFit/>
            </a:bodyPr>
            <a:lstStyle/>
            <a:p>
              <a:pPr marL="107460" algn="ctr"/>
              <a:endParaRPr lang="en-US" sz="5400" dirty="0" smtClean="0">
                <a:solidFill>
                  <a:schemeClr val="tx1"/>
                </a:solidFill>
              </a:endParaRPr>
            </a:p>
            <a:p>
              <a:pPr marL="107460" lvl="0">
                <a:buFont typeface="Wingdings" pitchFamily="2" charset="2"/>
                <a:buChar char="Ø"/>
              </a:pPr>
              <a:endParaRPr lang="en-US" sz="3600" dirty="0" smtClean="0">
                <a:solidFill>
                  <a:schemeClr val="tx1"/>
                </a:solidFill>
              </a:endParaRPr>
            </a:p>
            <a:p>
              <a:pPr marL="107460" lvl="0"/>
              <a:r>
                <a:rPr lang="en-US" sz="3600" dirty="0" smtClean="0">
                  <a:solidFill>
                    <a:schemeClr val="tx1"/>
                  </a:solidFill>
                </a:rPr>
                <a:t>Consider two given points </a:t>
              </a:r>
              <a:r>
                <a:rPr lang="en-US" sz="3600" b="1" dirty="0" err="1" smtClean="0">
                  <a:solidFill>
                    <a:schemeClr val="tx1"/>
                  </a:solidFill>
                </a:rPr>
                <a:t>x</a:t>
              </a:r>
              <a:r>
                <a:rPr lang="en-US" sz="3600" b="1" baseline="-25000" dirty="0" err="1" smtClean="0">
                  <a:solidFill>
                    <a:schemeClr val="tx1"/>
                  </a:solidFill>
                </a:rPr>
                <a:t>a</a:t>
              </a:r>
              <a:r>
                <a:rPr lang="en-US" sz="3600" dirty="0" smtClean="0">
                  <a:solidFill>
                    <a:schemeClr val="tx1"/>
                  </a:solidFill>
                </a:rPr>
                <a:t>, </a:t>
              </a:r>
              <a:r>
                <a:rPr lang="en-US" sz="3600" b="1" dirty="0" err="1" smtClean="0">
                  <a:solidFill>
                    <a:schemeClr val="tx1"/>
                  </a:solidFill>
                </a:rPr>
                <a:t>x</a:t>
              </a:r>
              <a:r>
                <a:rPr lang="en-US" sz="3600" b="1" baseline="-25000" dirty="0" err="1" smtClean="0">
                  <a:solidFill>
                    <a:schemeClr val="tx1"/>
                  </a:solidFill>
                </a:rPr>
                <a:t>b</a:t>
              </a:r>
              <a:r>
                <a:rPr lang="en-US" sz="3600" dirty="0" smtClean="0">
                  <a:solidFill>
                    <a:schemeClr val="tx1"/>
                  </a:solidFill>
                </a:rPr>
                <a:t>.</a:t>
              </a:r>
            </a:p>
            <a:p>
              <a:pPr marL="107460" lvl="0">
                <a:buFont typeface="Wingdings" pitchFamily="2" charset="2"/>
                <a:buChar char="Ø"/>
              </a:pPr>
              <a:r>
                <a:rPr lang="en-US" sz="3600" dirty="0" smtClean="0">
                  <a:solidFill>
                    <a:schemeClr val="tx1"/>
                  </a:solidFill>
                </a:rPr>
                <a:t> </a:t>
              </a:r>
              <a:r>
                <a:rPr lang="en-US" sz="3600" u="sng" dirty="0" smtClean="0">
                  <a:solidFill>
                    <a:schemeClr val="tx1"/>
                  </a:solidFill>
                </a:rPr>
                <a:t>Type I error:</a:t>
              </a:r>
              <a:r>
                <a:rPr lang="en-US" sz="3600" dirty="0" smtClean="0">
                  <a:solidFill>
                    <a:schemeClr val="tx1"/>
                  </a:solidFill>
                </a:rPr>
                <a:t> </a:t>
              </a:r>
            </a:p>
            <a:p>
              <a:pPr marL="107460" lvl="0">
                <a:buFont typeface="Wingdings" pitchFamily="2" charset="2"/>
                <a:buChar char="Ø"/>
              </a:pPr>
              <a:endParaRPr lang="en-US" sz="3600" dirty="0" smtClean="0">
                <a:solidFill>
                  <a:schemeClr val="tx1"/>
                </a:solidFill>
              </a:endParaRPr>
            </a:p>
            <a:p>
              <a:pPr marL="107460" lvl="0">
                <a:buFont typeface="Wingdings" pitchFamily="2" charset="2"/>
                <a:buChar char="Ø"/>
              </a:pPr>
              <a:endParaRPr lang="en-US" sz="3600" dirty="0">
                <a:solidFill>
                  <a:schemeClr val="tx1"/>
                </a:solidFill>
              </a:endParaRPr>
            </a:p>
            <a:p>
              <a:pPr marL="107460" lvl="0">
                <a:buFont typeface="Wingdings" pitchFamily="2" charset="2"/>
                <a:buChar char="Ø"/>
              </a:pPr>
              <a:r>
                <a:rPr lang="en-US" sz="3600" dirty="0" smtClean="0">
                  <a:solidFill>
                    <a:schemeClr val="tx1"/>
                  </a:solidFill>
                </a:rPr>
                <a:t> </a:t>
              </a:r>
              <a:r>
                <a:rPr lang="en-US" sz="3600" u="sng" dirty="0" smtClean="0">
                  <a:solidFill>
                    <a:schemeClr val="tx1"/>
                  </a:solidFill>
                </a:rPr>
                <a:t>Type II error:</a:t>
              </a:r>
            </a:p>
            <a:p>
              <a:pPr marL="107460" lvl="0">
                <a:buFont typeface="Wingdings" pitchFamily="2" charset="2"/>
                <a:buChar char="Ø"/>
              </a:pPr>
              <a:endParaRPr lang="en-US" sz="3600" dirty="0">
                <a:solidFill>
                  <a:schemeClr val="tx1"/>
                </a:solidFill>
              </a:endParaRPr>
            </a:p>
            <a:p>
              <a:pPr marL="107460" lvl="0"/>
              <a:endParaRPr lang="en-US" sz="3600" dirty="0">
                <a:solidFill>
                  <a:schemeClr val="tx1"/>
                </a:solidFill>
              </a:endParaRPr>
            </a:p>
            <a:p>
              <a:pPr marL="107460" lvl="0"/>
              <a:endParaRPr lang="en-US" sz="3600" dirty="0" smtClean="0">
                <a:solidFill>
                  <a:schemeClr val="tx1"/>
                </a:solidFill>
              </a:endParaRPr>
            </a:p>
            <a:p>
              <a:pPr marL="107460" lvl="0">
                <a:buFont typeface="Wingdings" pitchFamily="2" charset="2"/>
                <a:buChar char="Ø"/>
              </a:pPr>
              <a:endParaRPr lang="en-US" sz="3600" dirty="0">
                <a:solidFill>
                  <a:schemeClr val="tx1"/>
                </a:solidFill>
              </a:endParaRPr>
            </a:p>
            <a:p>
              <a:pPr marL="107460" lvl="0">
                <a:buFont typeface="Wingdings" pitchFamily="2" charset="2"/>
                <a:buChar char="Ø"/>
              </a:pPr>
              <a:r>
                <a:rPr lang="en-US" sz="3600" dirty="0" smtClean="0">
                  <a:solidFill>
                    <a:schemeClr val="tx1"/>
                  </a:solidFill>
                </a:rPr>
                <a:t> A clustering partition </a:t>
              </a:r>
              <a:r>
                <a:rPr lang="en-US" sz="3600" i="1" dirty="0" smtClean="0">
                  <a:solidFill>
                    <a:schemeClr val="tx1"/>
                  </a:solidFill>
                </a:rPr>
                <a:t>C</a:t>
              </a:r>
              <a:r>
                <a:rPr lang="en-US" sz="3600" dirty="0" smtClean="0">
                  <a:solidFill>
                    <a:schemeClr val="tx1"/>
                  </a:solidFill>
                </a:rPr>
                <a:t> is </a:t>
              </a:r>
              <a:r>
                <a:rPr lang="en-US" sz="3600" b="1" dirty="0" smtClean="0">
                  <a:solidFill>
                    <a:schemeClr val="tx1"/>
                  </a:solidFill>
                </a:rPr>
                <a:t>concordant</a:t>
              </a:r>
              <a:r>
                <a:rPr lang="en-US" sz="3600" dirty="0" smtClean="0">
                  <a:solidFill>
                    <a:schemeClr val="tx1"/>
                  </a:solidFill>
                </a:rPr>
                <a:t> with the true labeling, </a:t>
              </a:r>
              <a:r>
                <a:rPr lang="en-US" sz="3600" i="1" dirty="0" smtClean="0">
                  <a:solidFill>
                    <a:schemeClr val="tx1"/>
                  </a:solidFill>
                </a:rPr>
                <a:t>P</a:t>
              </a:r>
              <a:r>
                <a:rPr lang="en-US" sz="3600" dirty="0" smtClean="0">
                  <a:solidFill>
                    <a:schemeClr val="tx1"/>
                  </a:solidFill>
                </a:rPr>
                <a:t>, of the data if</a:t>
              </a:r>
            </a:p>
            <a:p>
              <a:pPr marL="107460" lvl="0">
                <a:buFont typeface="Wingdings" pitchFamily="2" charset="2"/>
                <a:buChar char="Ø"/>
              </a:pPr>
              <a:endParaRPr lang="en-US" sz="3600" dirty="0" smtClean="0">
                <a:solidFill>
                  <a:schemeClr val="tx1"/>
                </a:solidFill>
              </a:endParaRPr>
            </a:p>
            <a:p>
              <a:pPr marL="107460" lvl="0">
                <a:buFont typeface="Wingdings" pitchFamily="2" charset="2"/>
                <a:buChar char="Ø"/>
              </a:pPr>
              <a:endParaRPr lang="en-US" sz="3600" dirty="0">
                <a:solidFill>
                  <a:schemeClr val="tx1"/>
                </a:solidFill>
              </a:endParaRPr>
            </a:p>
            <a:p>
              <a:pPr marL="107460" lvl="0">
                <a:buFont typeface="Wingdings" pitchFamily="2" charset="2"/>
                <a:buChar char="Ø"/>
              </a:pPr>
              <a:endParaRPr lang="en-US" sz="3600" dirty="0" smtClean="0">
                <a:solidFill>
                  <a:schemeClr val="tx1"/>
                </a:solidFill>
              </a:endParaRPr>
            </a:p>
            <a:p>
              <a:pPr marL="107460" lvl="0">
                <a:buFont typeface="Wingdings" pitchFamily="2" charset="2"/>
                <a:buChar char="Ø"/>
              </a:pPr>
              <a:endParaRPr lang="en-US" sz="3600" dirty="0">
                <a:solidFill>
                  <a:schemeClr val="tx1"/>
                </a:solidFill>
              </a:endParaRPr>
            </a:p>
            <a:p>
              <a:pPr marL="107460" lvl="0">
                <a:buFont typeface="Wingdings" pitchFamily="2" charset="2"/>
                <a:buChar char="Ø"/>
              </a:pPr>
              <a:endParaRPr lang="en-US" sz="3600" dirty="0" smtClean="0">
                <a:solidFill>
                  <a:schemeClr val="tx1"/>
                </a:solidFill>
              </a:endParaRPr>
            </a:p>
            <a:p>
              <a:pPr marL="107460" lvl="0">
                <a:buFont typeface="Wingdings" pitchFamily="2" charset="2"/>
                <a:buChar char="Ø"/>
              </a:pPr>
              <a:endParaRPr lang="en-US" sz="3600" dirty="0" smtClean="0">
                <a:solidFill>
                  <a:schemeClr val="tx1"/>
                </a:solidFill>
              </a:endParaRPr>
            </a:p>
            <a:p>
              <a:pPr marL="107460" lvl="0">
                <a:buFont typeface="Wingdings" pitchFamily="2" charset="2"/>
                <a:buChar char="Ø"/>
              </a:pPr>
              <a:r>
                <a:rPr lang="en-US" sz="3600" dirty="0">
                  <a:solidFill>
                    <a:schemeClr val="tx1"/>
                  </a:solidFill>
                </a:rPr>
                <a:t> </a:t>
              </a:r>
              <a:r>
                <a:rPr lang="en-US" sz="3600" dirty="0" smtClean="0">
                  <a:solidFill>
                    <a:schemeClr val="tx1"/>
                  </a:solidFill>
                </a:rPr>
                <a:t>A ROC curve is </a:t>
              </a:r>
              <a:r>
                <a:rPr lang="en-US" sz="3600" b="1" dirty="0" smtClean="0">
                  <a:solidFill>
                    <a:schemeClr val="tx1"/>
                  </a:solidFill>
                </a:rPr>
                <a:t>proper</a:t>
              </a:r>
              <a:r>
                <a:rPr lang="en-US" sz="3600" dirty="0" smtClean="0">
                  <a:solidFill>
                    <a:schemeClr val="tx1"/>
                  </a:solidFill>
                </a:rPr>
                <a:t> if, when varying </a:t>
              </a:r>
              <a:r>
                <a:rPr lang="en-US" sz="3600" i="1" dirty="0" smtClean="0">
                  <a:solidFill>
                    <a:schemeClr val="tx1"/>
                  </a:solidFill>
                </a:rPr>
                <a:t>k</a:t>
              </a:r>
              <a:r>
                <a:rPr lang="en-US" sz="3600" dirty="0" smtClean="0">
                  <a:solidFill>
                    <a:schemeClr val="tx1"/>
                  </a:solidFill>
                </a:rPr>
                <a:t>, </a:t>
              </a:r>
              <a:r>
                <a:rPr lang="en-US" sz="3600" dirty="0">
                  <a:solidFill>
                    <a:schemeClr val="tx1"/>
                  </a:solidFill>
                </a:rPr>
                <a:t>ԑ</a:t>
              </a:r>
              <a:r>
                <a:rPr lang="en-US" sz="3600" baseline="-25000" dirty="0">
                  <a:solidFill>
                    <a:schemeClr val="tx1"/>
                  </a:solidFill>
                </a:rPr>
                <a:t>1</a:t>
              </a:r>
              <a:r>
                <a:rPr lang="en-US" sz="3600" dirty="0" smtClean="0">
                  <a:solidFill>
                    <a:schemeClr val="tx1"/>
                  </a:solidFill>
                </a:rPr>
                <a:t> increases whenever ԑ</a:t>
              </a:r>
              <a:r>
                <a:rPr lang="en-US" sz="36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3600" dirty="0" smtClean="0">
                  <a:solidFill>
                    <a:schemeClr val="tx1"/>
                  </a:solidFill>
                </a:rPr>
                <a:t> decreases and vice-versa.</a:t>
              </a:r>
            </a:p>
            <a:p>
              <a:pPr marL="107460" lvl="0">
                <a:buFont typeface="Wingdings" pitchFamily="2" charset="2"/>
                <a:buChar char="Ø"/>
              </a:pPr>
              <a:endParaRPr lang="en-US" sz="3600" dirty="0">
                <a:solidFill>
                  <a:schemeClr val="tx1"/>
                </a:solidFill>
              </a:endParaRPr>
            </a:p>
            <a:p>
              <a:pPr marL="107460" lvl="0">
                <a:buFont typeface="Wingdings" pitchFamily="2" charset="2"/>
                <a:buChar char="Ø"/>
              </a:pPr>
              <a:endParaRPr lang="en-US" sz="3600" dirty="0" smtClean="0">
                <a:solidFill>
                  <a:schemeClr val="tx1"/>
                </a:solidFill>
              </a:endParaRPr>
            </a:p>
            <a:p>
              <a:pPr marL="107460">
                <a:buFont typeface="Wingdings" pitchFamily="2" charset="2"/>
                <a:buChar char="Ø"/>
              </a:pPr>
              <a:r>
                <a:rPr lang="en-US" sz="3600" dirty="0" smtClean="0">
                  <a:solidFill>
                    <a:schemeClr val="tx1"/>
                  </a:solidFill>
                </a:rPr>
                <a:t> </a:t>
              </a:r>
              <a:r>
                <a:rPr lang="en-US" sz="3600" u="sng" dirty="0" smtClean="0">
                  <a:solidFill>
                    <a:schemeClr val="tx1"/>
                  </a:solidFill>
                </a:rPr>
                <a:t>Evaluate Robustness:</a:t>
              </a:r>
              <a:r>
                <a:rPr lang="en-US" sz="3600" dirty="0" smtClean="0">
                  <a:solidFill>
                    <a:schemeClr val="tx1"/>
                  </a:solidFill>
                </a:rPr>
                <a:t> </a:t>
              </a:r>
              <a:r>
                <a:rPr lang="pt-PT" sz="3600" dirty="0">
                  <a:solidFill>
                    <a:schemeClr val="tx1"/>
                  </a:solidFill>
                </a:rPr>
                <a:t>A clustering algorithm is more </a:t>
              </a:r>
              <a:r>
                <a:rPr lang="pt-PT" sz="3600" b="1" dirty="0">
                  <a:solidFill>
                    <a:schemeClr val="tx1"/>
                  </a:solidFill>
                </a:rPr>
                <a:t>robust</a:t>
              </a:r>
              <a:r>
                <a:rPr lang="pt-PT" sz="3600" dirty="0">
                  <a:solidFill>
                    <a:schemeClr val="tx1"/>
                  </a:solidFill>
                </a:rPr>
                <a:t> to the choice of </a:t>
              </a:r>
              <a:r>
                <a:rPr lang="pt-PT" sz="3600" i="1" dirty="0">
                  <a:solidFill>
                    <a:schemeClr val="tx1"/>
                  </a:solidFill>
                </a:rPr>
                <a:t>k</a:t>
              </a:r>
              <a:r>
                <a:rPr lang="pt-PT" sz="3600" dirty="0">
                  <a:solidFill>
                    <a:schemeClr val="tx1"/>
                  </a:solidFill>
                </a:rPr>
                <a:t> than another algorithm if the former’s AUC is smaller than the latter’s</a:t>
              </a:r>
              <a:r>
                <a:rPr lang="pt-PT" sz="3600" dirty="0" smtClean="0">
                  <a:solidFill>
                    <a:schemeClr val="tx1"/>
                  </a:solidFill>
                </a:rPr>
                <a:t>.</a:t>
              </a:r>
              <a:endParaRPr lang="en-US" sz="3600" dirty="0">
                <a:solidFill>
                  <a:schemeClr val="tx1"/>
                </a:solidFill>
              </a:endParaRPr>
            </a:p>
            <a:p>
              <a:pPr marL="107460" lvl="0">
                <a:buFont typeface="Wingdings" pitchFamily="2" charset="2"/>
                <a:buChar char="Ø"/>
              </a:pPr>
              <a:endParaRPr lang="en-US" sz="36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299" y="9414920"/>
              <a:ext cx="6457950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3219" y="11118861"/>
              <a:ext cx="6400800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1371" y="14353718"/>
              <a:ext cx="4552950" cy="166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8" name="Group 67"/>
          <p:cNvGrpSpPr/>
          <p:nvPr/>
        </p:nvGrpSpPr>
        <p:grpSpPr>
          <a:xfrm>
            <a:off x="1754229" y="8208889"/>
            <a:ext cx="22944566" cy="13033450"/>
            <a:chOff x="7272862" y="3096321"/>
            <a:chExt cx="22944566" cy="1303345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8497001" y="5134974"/>
              <a:ext cx="7056778" cy="5306163"/>
            </a:xfrm>
            <a:prstGeom prst="rect">
              <a:avLst/>
            </a:prstGeom>
            <a:solidFill>
              <a:srgbClr val="FFFFCC">
                <a:alpha val="4000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Calibri" pitchFamily="32" charset="0"/>
                <a:buNone/>
                <a:tabLst/>
              </a:pPr>
              <a:r>
                <a:rPr kumimoji="0" lang="pt-PT" sz="480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  <a:cs typeface="Arial" charset="0"/>
                </a:rPr>
                <a:t>Internal</a:t>
              </a:r>
              <a:r>
                <a:rPr kumimoji="0" lang="pt-PT" sz="4800" i="0" u="sng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  <a:cs typeface="Arial" charset="0"/>
                </a:rPr>
                <a:t> criteria</a:t>
              </a:r>
            </a:p>
            <a:p>
              <a:pPr marL="0" marR="0" indent="0" algn="l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Calibri" pitchFamily="32" charset="0"/>
                <a:buNone/>
                <a:tabLst/>
              </a:pPr>
              <a:r>
                <a:rPr lang="pt-PT" sz="4000" dirty="0" smtClean="0">
                  <a:solidFill>
                    <a:schemeClr val="tx1"/>
                  </a:solidFill>
                  <a:latin typeface="Calibri" pitchFamily="32" charset="0"/>
                  <a:cs typeface="Arial" charset="0"/>
                </a:rPr>
                <a:t>e.g., Silhouette Index, Davies-Bouldin Index, Dunn Index</a:t>
              </a:r>
            </a:p>
            <a:p>
              <a:pPr marL="0" marR="0" indent="0" algn="l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Calibri" pitchFamily="32" charset="0"/>
                <a:buNone/>
                <a:tabLst/>
              </a:pPr>
              <a:endParaRPr lang="pt-PT" sz="2800" dirty="0" smtClean="0">
                <a:solidFill>
                  <a:schemeClr val="tx1"/>
                </a:solidFill>
                <a:latin typeface="Calibri" pitchFamily="32" charset="0"/>
                <a:cs typeface="Arial" charset="0"/>
              </a:endParaRPr>
            </a:p>
            <a:p>
              <a:pPr marL="0" marR="0" indent="0" algn="l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Calibri" pitchFamily="32" charset="0"/>
                <a:buNone/>
                <a:tabLst/>
              </a:pPr>
              <a:r>
                <a:rPr kumimoji="0" lang="pt-PT" sz="4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  <a:cs typeface="Arial" charset="0"/>
                </a:rPr>
                <a:t>Advantages/disadvantages:</a:t>
              </a:r>
            </a:p>
            <a:p>
              <a:pPr marL="571500" marR="0" indent="-571500" algn="l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tabLst/>
              </a:pPr>
              <a:r>
                <a:rPr lang="pt-PT" sz="4000" dirty="0" smtClean="0">
                  <a:solidFill>
                    <a:schemeClr val="tx1"/>
                  </a:solidFill>
                  <a:latin typeface="Calibri" pitchFamily="32" charset="0"/>
                  <a:cs typeface="Arial" charset="0"/>
                </a:rPr>
                <a:t>Do not need to have the true class label.</a:t>
              </a:r>
            </a:p>
            <a:p>
              <a:pPr marL="571500" marR="0" indent="-571500" algn="l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tabLst/>
              </a:pPr>
              <a:r>
                <a:rPr lang="pt-PT" sz="4000" dirty="0" smtClean="0">
                  <a:solidFill>
                    <a:schemeClr val="tx1"/>
                  </a:solidFill>
                  <a:latin typeface="Calibri" pitchFamily="32" charset="0"/>
                  <a:cs typeface="Arial" charset="0"/>
                </a:rPr>
                <a:t>Biased towards one clustering algorithm.</a:t>
              </a:r>
            </a:p>
            <a:p>
              <a:pPr marL="571500" marR="0" indent="-571500" algn="l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tabLst/>
              </a:pPr>
              <a:endParaRPr kumimoji="0" lang="pt-PT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2" charset="0"/>
                <a:cs typeface="Arial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 bwMode="auto">
            <a:xfrm rot="16200000">
              <a:off x="2160291" y="9793068"/>
              <a:ext cx="11449274" cy="1224131"/>
            </a:xfrm>
            <a:prstGeom prst="roundRect">
              <a:avLst/>
            </a:prstGeom>
            <a:solidFill>
              <a:srgbClr val="FFE38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Calibri" pitchFamily="32" charset="0"/>
                <a:buNone/>
                <a:tabLst/>
              </a:pPr>
              <a:r>
                <a:rPr kumimoji="0" lang="pt-PT" sz="6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  <a:cs typeface="Arial" charset="0"/>
                </a:rPr>
                <a:t>Validation Criteria for Clustering</a:t>
              </a:r>
            </a:p>
          </p:txBody>
        </p:sp>
        <p:sp>
          <p:nvSpPr>
            <p:cNvPr id="71" name="Line Callout 1 (Accent Bar) 70"/>
            <p:cNvSpPr/>
            <p:nvPr/>
          </p:nvSpPr>
          <p:spPr bwMode="auto">
            <a:xfrm>
              <a:off x="14257635" y="3096321"/>
              <a:ext cx="4968552" cy="1584176"/>
            </a:xfrm>
            <a:prstGeom prst="accentCallout1">
              <a:avLst>
                <a:gd name="adj1" fmla="val 18750"/>
                <a:gd name="adj2" fmla="val -8333"/>
                <a:gd name="adj3" fmla="val 126930"/>
                <a:gd name="adj4" fmla="val -48046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/>
              <a:r>
                <a:rPr lang="pt-PT" sz="3200" dirty="0" smtClean="0">
                  <a:solidFill>
                    <a:schemeClr val="tx1"/>
                  </a:solidFill>
                </a:rPr>
                <a:t>based </a:t>
              </a:r>
              <a:r>
                <a:rPr lang="pt-PT" sz="3200" dirty="0">
                  <a:solidFill>
                    <a:schemeClr val="tx1"/>
                  </a:solidFill>
                </a:rPr>
                <a:t>on the data only, such </a:t>
              </a:r>
              <a:r>
                <a:rPr lang="pt-PT" sz="3200" dirty="0" smtClean="0">
                  <a:solidFill>
                    <a:schemeClr val="tx1"/>
                  </a:solidFill>
                </a:rPr>
                <a:t>as </a:t>
              </a:r>
              <a:r>
                <a:rPr lang="pt-PT" sz="3200" dirty="0">
                  <a:solidFill>
                    <a:schemeClr val="tx1"/>
                  </a:solidFill>
                </a:rPr>
                <a:t>the average intra-cluster </a:t>
              </a:r>
              <a:r>
                <a:rPr lang="pt-PT" sz="3200" dirty="0" smtClean="0">
                  <a:solidFill>
                    <a:schemeClr val="tx1"/>
                  </a:solidFill>
                </a:rPr>
                <a:t>distance</a:t>
              </a:r>
              <a:endParaRPr lang="pt-PT" sz="3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8497001" y="10895614"/>
              <a:ext cx="7056778" cy="4730099"/>
            </a:xfrm>
            <a:prstGeom prst="rect">
              <a:avLst/>
            </a:prstGeom>
            <a:solidFill>
              <a:srgbClr val="FFFFCC">
                <a:alpha val="4000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Calibri" pitchFamily="32" charset="0"/>
                <a:buNone/>
                <a:tabLst/>
              </a:pPr>
              <a:r>
                <a:rPr lang="pt-PT" sz="4800" u="sng" dirty="0" smtClean="0">
                  <a:solidFill>
                    <a:schemeClr val="tx1"/>
                  </a:solidFill>
                  <a:latin typeface="Calibri" pitchFamily="32" charset="0"/>
                  <a:cs typeface="Arial" charset="0"/>
                </a:rPr>
                <a:t>Ex</a:t>
              </a:r>
              <a:r>
                <a:rPr kumimoji="0" lang="pt-PT" sz="480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  <a:cs typeface="Arial" charset="0"/>
                </a:rPr>
                <a:t>ternal</a:t>
              </a:r>
              <a:r>
                <a:rPr kumimoji="0" lang="pt-PT" sz="4800" i="0" u="sng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  <a:cs typeface="Arial" charset="0"/>
                </a:rPr>
                <a:t> criteria</a:t>
              </a:r>
            </a:p>
            <a:p>
              <a:pPr marL="0" marR="0" indent="0" algn="l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Calibri" pitchFamily="32" charset="0"/>
                <a:buNone/>
                <a:tabLst/>
              </a:pPr>
              <a:r>
                <a:rPr lang="pt-PT" sz="4000" dirty="0" smtClean="0">
                  <a:solidFill>
                    <a:schemeClr val="tx1"/>
                  </a:solidFill>
                  <a:latin typeface="Calibri" pitchFamily="32" charset="0"/>
                  <a:cs typeface="Arial" charset="0"/>
                </a:rPr>
                <a:t>e.g., Rand Statistics, Jaccard Coefficient, Fowlkes and Mallows Index</a:t>
              </a:r>
            </a:p>
            <a:p>
              <a:pPr marL="0" marR="0" indent="0" algn="l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Calibri" pitchFamily="32" charset="0"/>
                <a:buNone/>
                <a:tabLst/>
              </a:pPr>
              <a:endParaRPr lang="pt-PT" sz="2800" dirty="0" smtClean="0">
                <a:solidFill>
                  <a:schemeClr val="tx1"/>
                </a:solidFill>
                <a:latin typeface="Calibri" pitchFamily="32" charset="0"/>
                <a:cs typeface="Arial" charset="0"/>
              </a:endParaRPr>
            </a:p>
            <a:p>
              <a:pPr marL="0" marR="0" indent="0" algn="l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Calibri" pitchFamily="32" charset="0"/>
                <a:buNone/>
                <a:tabLst/>
              </a:pPr>
              <a:r>
                <a:rPr kumimoji="0" lang="pt-PT" sz="4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  <a:cs typeface="Arial" charset="0"/>
                </a:rPr>
                <a:t>Advantages/disadvantages:</a:t>
              </a:r>
            </a:p>
            <a:p>
              <a:pPr marL="571500" marR="0" indent="-571500" algn="l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tabLst/>
              </a:pPr>
              <a:r>
                <a:rPr lang="pt-PT" sz="4000" dirty="0">
                  <a:solidFill>
                    <a:schemeClr val="tx1"/>
                  </a:solidFill>
                  <a:latin typeface="Calibri" pitchFamily="32" charset="0"/>
                  <a:cs typeface="Arial" charset="0"/>
                </a:rPr>
                <a:t>N</a:t>
              </a:r>
              <a:r>
                <a:rPr lang="pt-PT" sz="4000" dirty="0" smtClean="0">
                  <a:solidFill>
                    <a:schemeClr val="tx1"/>
                  </a:solidFill>
                  <a:latin typeface="Calibri" pitchFamily="32" charset="0"/>
                  <a:cs typeface="Arial" charset="0"/>
                </a:rPr>
                <a:t>eed to have the true class label for each object.</a:t>
              </a:r>
            </a:p>
            <a:p>
              <a:pPr marL="571500" marR="0" indent="-571500" algn="l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tabLst/>
              </a:pPr>
              <a:endParaRPr kumimoji="0" lang="pt-PT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2" charset="0"/>
                <a:cs typeface="Arial" charset="0"/>
              </a:endParaRPr>
            </a:p>
          </p:txBody>
        </p:sp>
        <p:sp>
          <p:nvSpPr>
            <p:cNvPr id="73" name="Right Bracket 72"/>
            <p:cNvSpPr/>
            <p:nvPr/>
          </p:nvSpPr>
          <p:spPr bwMode="auto">
            <a:xfrm>
              <a:off x="15553779" y="4680495"/>
              <a:ext cx="360040" cy="11449275"/>
            </a:xfrm>
            <a:prstGeom prst="rightBracke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Calibri" pitchFamily="32" charset="0"/>
                <a:buNone/>
                <a:tabLst/>
              </a:pPr>
              <a:endParaRPr kumimoji="0" lang="pt-PT" sz="8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2" charset="0"/>
                <a:cs typeface="Arial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963171" y="9793065"/>
              <a:ext cx="3551049" cy="180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000" dirty="0" smtClean="0">
                  <a:solidFill>
                    <a:schemeClr val="tx1"/>
                  </a:solidFill>
                </a:rPr>
                <a:t>Designed for a fixed number of clusters</a:t>
              </a:r>
              <a:endParaRPr lang="pt-PT" sz="4000" dirty="0">
                <a:solidFill>
                  <a:schemeClr val="tx1"/>
                </a:solidFill>
              </a:endParaRPr>
            </a:p>
          </p:txBody>
        </p:sp>
        <p:sp>
          <p:nvSpPr>
            <p:cNvPr id="75" name="Striped Right Arrow 74"/>
            <p:cNvSpPr/>
            <p:nvPr/>
          </p:nvSpPr>
          <p:spPr bwMode="auto">
            <a:xfrm rot="19325163">
              <a:off x="19096272" y="7670905"/>
              <a:ext cx="2448272" cy="1440160"/>
            </a:xfrm>
            <a:prstGeom prst="stripedRightArrow">
              <a:avLst/>
            </a:prstGeom>
            <a:solidFill>
              <a:srgbClr val="FFCC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Calibri" pitchFamily="32" charset="0"/>
                <a:buNone/>
                <a:tabLst/>
              </a:pPr>
              <a:endParaRPr kumimoji="0" lang="pt-PT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21144420" y="4609400"/>
              <a:ext cx="9073008" cy="374441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Calibri" pitchFamily="32" charset="0"/>
                <a:buNone/>
                <a:tabLst/>
              </a:pPr>
              <a:r>
                <a:rPr kumimoji="0" lang="pt-PT" sz="5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  <a:cs typeface="Arial" charset="0"/>
                </a:rPr>
                <a:t>ROC curve</a:t>
              </a:r>
              <a:r>
                <a:rPr kumimoji="0" lang="pt-PT" sz="5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  <a:cs typeface="Arial" charset="0"/>
                </a:rPr>
                <a:t> and </a:t>
              </a:r>
              <a:r>
                <a:rPr kumimoji="0" lang="pt-PT" sz="5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  <a:cs typeface="Arial" charset="0"/>
                </a:rPr>
                <a:t>AUC</a:t>
              </a:r>
            </a:p>
            <a:p>
              <a:pPr marL="0" marR="0" indent="0" algn="ctr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Calibri" pitchFamily="32" charset="0"/>
                <a:buNone/>
                <a:tabLst/>
              </a:pPr>
              <a:r>
                <a:rPr kumimoji="0" lang="pt-PT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  <a:cs typeface="Arial" charset="0"/>
                </a:rPr>
                <a:t>(to study the robustness of clustering algorithms for several number</a:t>
              </a:r>
              <a:r>
                <a:rPr kumimoji="0" lang="pt-PT" sz="3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  <a:cs typeface="Arial" charset="0"/>
                </a:rPr>
                <a:t> of clusters,</a:t>
              </a:r>
              <a:r>
                <a:rPr kumimoji="0" lang="pt-PT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  <a:cs typeface="Arial" charset="0"/>
                </a:rPr>
                <a:t> </a:t>
              </a:r>
              <a:r>
                <a:rPr kumimoji="0" lang="pt-PT" sz="3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  <a:cs typeface="Arial" charset="0"/>
                </a:rPr>
                <a:t>k</a:t>
              </a:r>
              <a:r>
                <a:rPr kumimoji="0" lang="pt-PT" sz="36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2" charset="0"/>
                  <a:cs typeface="Arial" charset="0"/>
                </a:rPr>
                <a:t>)</a:t>
              </a:r>
              <a:endParaRPr kumimoji="0" lang="pt-PT" sz="4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2" charset="0"/>
                <a:cs typeface="Arial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83" y="21818401"/>
            <a:ext cx="10715625" cy="866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66790"/>
              </p:ext>
            </p:extLst>
          </p:nvPr>
        </p:nvGraphicFramePr>
        <p:xfrm>
          <a:off x="14194131" y="18520169"/>
          <a:ext cx="3986426" cy="64008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93213"/>
                <a:gridCol w="199321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sz="3600" dirty="0" smtClean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pt-PT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3600" dirty="0" smtClean="0"/>
                        <a:t>SL</a:t>
                      </a:r>
                      <a:endParaRPr lang="pt-PT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 smtClean="0"/>
                        <a:t>0.351</a:t>
                      </a:r>
                      <a:endParaRPr lang="pt-PT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3600" dirty="0" smtClean="0"/>
                        <a:t>CL</a:t>
                      </a:r>
                      <a:endParaRPr lang="pt-PT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 smtClean="0"/>
                        <a:t>0.121</a:t>
                      </a:r>
                      <a:endParaRPr lang="pt-PT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3600" dirty="0" smtClean="0"/>
                        <a:t>AL</a:t>
                      </a:r>
                      <a:endParaRPr lang="pt-PT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 smtClean="0"/>
                        <a:t>0.070</a:t>
                      </a:r>
                      <a:endParaRPr lang="pt-PT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3600" dirty="0" smtClean="0"/>
                        <a:t>Ward</a:t>
                      </a:r>
                      <a:endParaRPr lang="pt-PT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b="1" dirty="0" smtClean="0"/>
                        <a:t>0.049</a:t>
                      </a:r>
                      <a:endParaRPr lang="pt-PT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3600" dirty="0" smtClean="0"/>
                        <a:t>Centroid</a:t>
                      </a:r>
                      <a:endParaRPr lang="pt-PT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b="1" dirty="0" smtClean="0"/>
                        <a:t>0.049</a:t>
                      </a:r>
                      <a:endParaRPr lang="pt-PT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3600" dirty="0" smtClean="0"/>
                        <a:t>Median</a:t>
                      </a:r>
                      <a:endParaRPr lang="pt-PT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 smtClean="0"/>
                        <a:t>0.127</a:t>
                      </a:r>
                      <a:endParaRPr lang="pt-PT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3600" dirty="0" smtClean="0"/>
                        <a:t>SLAGLO</a:t>
                      </a:r>
                      <a:endParaRPr lang="pt-PT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 smtClean="0"/>
                        <a:t>0.397</a:t>
                      </a:r>
                      <a:endParaRPr lang="pt-PT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3600" dirty="0" smtClean="0"/>
                        <a:t>SLDID</a:t>
                      </a:r>
                      <a:endParaRPr lang="pt-PT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 smtClean="0"/>
                        <a:t>0.419</a:t>
                      </a:r>
                      <a:endParaRPr lang="pt-PT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3600" dirty="0" smtClean="0"/>
                        <a:t>K-means</a:t>
                      </a:r>
                      <a:endParaRPr lang="pt-PT" sz="3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600" dirty="0" smtClean="0"/>
                        <a:t>0.064</a:t>
                      </a:r>
                      <a:endParaRPr lang="pt-PT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836" y="27867073"/>
            <a:ext cx="2746375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Pentagon 10"/>
          <p:cNvSpPr/>
          <p:nvPr/>
        </p:nvSpPr>
        <p:spPr bwMode="auto">
          <a:xfrm>
            <a:off x="641954" y="23773357"/>
            <a:ext cx="4974721" cy="2378919"/>
          </a:xfrm>
          <a:prstGeom prst="homePlate">
            <a:avLst/>
          </a:prstGeom>
          <a:solidFill>
            <a:schemeClr val="bg1">
              <a:lumMod val="85000"/>
              <a:alpha val="7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None/>
              <a:tabLst/>
            </a:pPr>
            <a:r>
              <a:rPr kumimoji="0" lang="pt-PT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2" charset="0"/>
                <a:cs typeface="Arial" charset="0"/>
              </a:rPr>
              <a:t>ROC curve and AUC when</a:t>
            </a:r>
            <a:r>
              <a:rPr kumimoji="0" lang="pt-PT" sz="4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2" charset="0"/>
                <a:cs typeface="Arial" charset="0"/>
              </a:rPr>
              <a:t> we have access to all labeling information</a:t>
            </a:r>
            <a:endParaRPr kumimoji="0" lang="pt-PT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  <a:cs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163" y="32774879"/>
            <a:ext cx="9096375" cy="723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55" y="32805362"/>
            <a:ext cx="9056688" cy="723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ster_Boxed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Calibri" pitchFamily="32" charset="0"/>
          <a:buNone/>
          <a:tabLst/>
          <a:defRPr kumimoji="0" lang="en-GB" sz="8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Calibri" pitchFamily="32" charset="0"/>
          <a:buNone/>
          <a:tabLst/>
          <a:defRPr kumimoji="0" lang="en-GB" sz="8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Poster_Boxed</Template>
  <TotalTime>4274</TotalTime>
  <Words>436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Poster_Boxed</vt:lpstr>
      <vt:lpstr>PowerPoint Presentation</vt:lpstr>
    </vt:vector>
  </TitlesOfParts>
  <Company>TKK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Miguel Borges de Almeida</dc:creator>
  <cp:lastModifiedBy>Helena Aidos</cp:lastModifiedBy>
  <cp:revision>264</cp:revision>
  <dcterms:created xsi:type="dcterms:W3CDTF">2009-04-14T20:01:35Z</dcterms:created>
  <dcterms:modified xsi:type="dcterms:W3CDTF">2013-02-05T14:25:23Z</dcterms:modified>
</cp:coreProperties>
</file>