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24" r:id="rId1"/>
  </p:sldMasterIdLst>
  <p:notesMasterIdLst>
    <p:notesMasterId r:id="rId3"/>
  </p:notesMasterIdLst>
  <p:sldIdLst>
    <p:sldId id="258" r:id="rId2"/>
  </p:sldIdLst>
  <p:sldSz cx="30243463" cy="42484675"/>
  <p:notesSz cx="29819600" cy="42341800"/>
  <p:defaultTextStyle>
    <a:defPPr>
      <a:defRPr lang="en-GB"/>
    </a:defPPr>
    <a:lvl1pPr algn="l" defTabSz="454914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1pPr>
    <a:lvl2pPr marL="2075545" indent="-1620631" algn="l" defTabSz="454914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2pPr>
    <a:lvl3pPr marL="4152670" indent="-3242842" algn="l" defTabSz="454914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3pPr>
    <a:lvl4pPr marL="6231375" indent="-4866633" algn="l" defTabSz="454914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4pPr>
    <a:lvl5pPr marL="8308499" indent="-6488843" algn="l" defTabSz="454914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5pPr>
    <a:lvl6pPr marL="2274570" algn="l" defTabSz="909828" rtl="0" eaLnBrk="1" latinLnBrk="0" hangingPunct="1"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6pPr>
    <a:lvl7pPr marL="2729484" algn="l" defTabSz="909828" rtl="0" eaLnBrk="1" latinLnBrk="0" hangingPunct="1"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7pPr>
    <a:lvl8pPr marL="3184398" algn="l" defTabSz="909828" rtl="0" eaLnBrk="1" latinLnBrk="0" hangingPunct="1"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8pPr>
    <a:lvl9pPr marL="3639312" algn="l" defTabSz="909828" rtl="0" eaLnBrk="1" latinLnBrk="0" hangingPunct="1"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44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3336">
          <p15:clr>
            <a:srgbClr val="A4A3A4"/>
          </p15:clr>
        </p15:guide>
        <p15:guide id="2" pos="93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2F7F8"/>
    <a:srgbClr val="E3E8E9"/>
    <a:srgbClr val="B1A1C3"/>
    <a:srgbClr val="DDD6E5"/>
    <a:srgbClr val="FFCCCC"/>
    <a:srgbClr val="FFFFCC"/>
    <a:srgbClr val="FFE38B"/>
    <a:srgbClr val="FFE1E1"/>
    <a:srgbClr val="E0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8841" autoAdjust="0"/>
  </p:normalViewPr>
  <p:slideViewPr>
    <p:cSldViewPr>
      <p:cViewPr>
        <p:scale>
          <a:sx n="66" d="100"/>
          <a:sy n="66" d="100"/>
        </p:scale>
        <p:origin x="5021" y="9062"/>
      </p:cViewPr>
      <p:guideLst>
        <p:guide orient="horz" pos="2144"/>
        <p:guide pos="287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3336"/>
        <p:guide pos="93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3219450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2981962" y="20112357"/>
            <a:ext cx="23848779" cy="19046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2284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491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39235" indent="-284321" algn="l" defTabSz="45491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37285" indent="-227457" algn="l" defTabSz="45491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2199" indent="-227457" algn="l" defTabSz="45491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47113" indent="-227457" algn="l" defTabSz="45491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74570" algn="l" defTabSz="9098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9484" algn="l" defTabSz="9098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4398" algn="l" defTabSz="9098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39312" algn="l" defTabSz="9098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186655" y="944098"/>
            <a:ext cx="6552750" cy="40615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057" y="953539"/>
            <a:ext cx="22178540" cy="4059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86655" y="12717897"/>
            <a:ext cx="6552750" cy="11329247"/>
          </a:xfrm>
        </p:spPr>
        <p:txBody>
          <a:bodyPr anchor="ctr">
            <a:normAutofit/>
          </a:bodyPr>
          <a:lstStyle>
            <a:lvl1pPr marL="0" indent="0" algn="l">
              <a:buNone/>
              <a:defRPr sz="8600">
                <a:solidFill>
                  <a:srgbClr val="FFFFFF"/>
                </a:solidFill>
              </a:defRPr>
            </a:lvl1pPr>
            <a:lvl2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5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7ABEBF-91FD-4676-884A-6FF757B026A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2173" y="12717897"/>
            <a:ext cx="20918395" cy="11329247"/>
          </a:xfrm>
        </p:spPr>
        <p:txBody>
          <a:bodyPr/>
          <a:lstStyle>
            <a:lvl1pPr algn="r">
              <a:defRPr sz="19100" spc="6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D564-3EB5-4FA6-9DA3-F16910963B6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4057" y="912628"/>
            <a:ext cx="22178540" cy="406153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186655" y="912628"/>
            <a:ext cx="6469554" cy="406153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690713" y="1701360"/>
            <a:ext cx="5544635" cy="362496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173" y="1701360"/>
            <a:ext cx="19910280" cy="362496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9740B4-E797-4CF1-B8A1-51086B2220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BA9E-61AD-4B36-8CCC-0385CE4D4C4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186655" y="944098"/>
            <a:ext cx="6552750" cy="406153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057" y="953539"/>
            <a:ext cx="22178540" cy="40596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90711" y="17917388"/>
            <a:ext cx="5292609" cy="10196322"/>
          </a:xfrm>
        </p:spPr>
        <p:txBody>
          <a:bodyPr anchor="ctr"/>
          <a:lstStyle>
            <a:lvl1pPr marL="0" indent="0">
              <a:buNone/>
              <a:defRPr sz="9100">
                <a:solidFill>
                  <a:schemeClr val="bg2"/>
                </a:solidFill>
              </a:defRPr>
            </a:lvl1pPr>
            <a:lvl2pPr marL="20779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58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37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171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A61C04-83B9-4F28-87D1-E9DCF2F220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60144" y="17917388"/>
            <a:ext cx="20918395" cy="10196322"/>
          </a:xfrm>
        </p:spPr>
        <p:txBody>
          <a:bodyPr/>
          <a:lstStyle>
            <a:lvl1pPr algn="r">
              <a:defRPr sz="19100" spc="6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73" y="10649492"/>
            <a:ext cx="13357529" cy="27303484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73761" y="10649492"/>
            <a:ext cx="13357529" cy="27303484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8D8A-8781-4660-A96E-4E762C4AB38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73" y="10670344"/>
            <a:ext cx="13362782" cy="3963266"/>
          </a:xfrm>
        </p:spPr>
        <p:txBody>
          <a:bodyPr anchor="b"/>
          <a:lstStyle>
            <a:lvl1pPr marL="0" indent="0" algn="ctr">
              <a:buNone/>
              <a:defRPr sz="10900" b="0">
                <a:solidFill>
                  <a:schemeClr val="tx2"/>
                </a:solidFill>
              </a:defRPr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173" y="15105659"/>
            <a:ext cx="13362782" cy="22845350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3261" y="10670344"/>
            <a:ext cx="13368031" cy="3963266"/>
          </a:xfrm>
        </p:spPr>
        <p:txBody>
          <a:bodyPr anchor="b"/>
          <a:lstStyle>
            <a:lvl1pPr marL="0" indent="0" algn="ctr">
              <a:buNone/>
              <a:defRPr sz="10900" b="0">
                <a:solidFill>
                  <a:schemeClr val="tx2"/>
                </a:solidFill>
              </a:defRPr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3261" y="15105659"/>
            <a:ext cx="13368031" cy="22845350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EA07-6CCD-441E-A7B3-776012543A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494-447A-4B48-B587-7379B6C8A00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058" y="934929"/>
            <a:ext cx="29210879" cy="406153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7A4-6ADA-4701-9E15-22239250887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30243463" cy="42484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186655" y="934663"/>
            <a:ext cx="6552750" cy="40615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504057" y="944104"/>
            <a:ext cx="22178540" cy="4059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231" y="1888211"/>
            <a:ext cx="19406222" cy="36259493"/>
          </a:xfrm>
        </p:spPr>
        <p:txBody>
          <a:bodyPr/>
          <a:lstStyle>
            <a:lvl1pPr>
              <a:defRPr sz="145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0631" y="13198572"/>
            <a:ext cx="5534554" cy="17447040"/>
          </a:xfrm>
        </p:spPr>
        <p:txBody>
          <a:bodyPr tIns="0"/>
          <a:lstStyle>
            <a:lvl1pPr marL="0" indent="0">
              <a:buNone/>
              <a:defRPr sz="6400">
                <a:solidFill>
                  <a:srgbClr val="FFFFFF"/>
                </a:solidFill>
              </a:defRPr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2A2408-ADCE-472E-BBDE-008EFEBA43C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3680632" y="2832312"/>
            <a:ext cx="5542187" cy="10366261"/>
          </a:xfrm>
        </p:spPr>
        <p:txBody>
          <a:bodyPr anchor="b"/>
          <a:lstStyle>
            <a:lvl1pPr algn="l">
              <a:defRPr sz="9100" spc="6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0243463" cy="42484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23186655" y="934663"/>
            <a:ext cx="6552750" cy="406153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057" y="944104"/>
            <a:ext cx="22178540" cy="40596467"/>
          </a:xfrm>
        </p:spPr>
        <p:txBody>
          <a:bodyPr anchor="ctr"/>
          <a:lstStyle>
            <a:lvl1pPr marL="0" indent="0" algn="ctr">
              <a:buNone/>
              <a:defRPr sz="14500"/>
            </a:lvl1pPr>
            <a:lvl2pPr marL="2077928" indent="0">
              <a:buNone/>
              <a:defRPr sz="12700"/>
            </a:lvl2pPr>
            <a:lvl3pPr marL="4155857" indent="0">
              <a:buNone/>
              <a:defRPr sz="10900"/>
            </a:lvl3pPr>
            <a:lvl4pPr marL="6233785" indent="0">
              <a:buNone/>
              <a:defRPr sz="9100"/>
            </a:lvl4pPr>
            <a:lvl5pPr marL="8311713" indent="0">
              <a:buNone/>
              <a:defRPr sz="9100"/>
            </a:lvl5pPr>
            <a:lvl6pPr marL="10389641" indent="0">
              <a:buNone/>
              <a:defRPr sz="9100"/>
            </a:lvl6pPr>
            <a:lvl7pPr marL="12467570" indent="0">
              <a:buNone/>
              <a:defRPr sz="9100"/>
            </a:lvl7pPr>
            <a:lvl8pPr marL="14545498" indent="0">
              <a:buNone/>
              <a:defRPr sz="9100"/>
            </a:lvl8pPr>
            <a:lvl9pPr marL="16623426" indent="0">
              <a:buNone/>
              <a:defRPr sz="9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90713" y="13217454"/>
            <a:ext cx="5544635" cy="18410026"/>
          </a:xfrm>
        </p:spPr>
        <p:txBody>
          <a:bodyPr tIns="0"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C6D4-BD5F-40D1-A719-AFF47FD6E33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690713" y="2851194"/>
            <a:ext cx="5544635" cy="10366261"/>
          </a:xfrm>
        </p:spPr>
        <p:txBody>
          <a:bodyPr anchor="b"/>
          <a:lstStyle>
            <a:lvl1pPr algn="l">
              <a:defRPr sz="9100" spc="682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4058" y="10128494"/>
            <a:ext cx="29210879" cy="31256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056" y="944107"/>
            <a:ext cx="29152155" cy="83411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5586" tIns="207793" rIns="415586" bIns="207793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0144" y="2204439"/>
            <a:ext cx="27720727" cy="6531873"/>
          </a:xfrm>
          <a:prstGeom prst="rect">
            <a:avLst/>
          </a:prstGeom>
        </p:spPr>
        <p:txBody>
          <a:bodyPr vert="horz" lIns="415586" tIns="207793" rIns="415586" bIns="207793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142" y="10649486"/>
            <a:ext cx="27808815" cy="27303484"/>
          </a:xfrm>
          <a:prstGeom prst="rect">
            <a:avLst/>
          </a:prstGeom>
        </p:spPr>
        <p:txBody>
          <a:bodyPr vert="horz" lIns="415586" tIns="207793" rIns="415586" bIns="2077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6699" y="39377000"/>
            <a:ext cx="7056808" cy="1699387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l">
              <a:defRPr sz="50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1154" y="39377000"/>
            <a:ext cx="11089270" cy="1699387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ctr">
              <a:defRPr sz="5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35919" y="39369132"/>
            <a:ext cx="1928140" cy="1699387"/>
          </a:xfrm>
          <a:prstGeom prst="rect">
            <a:avLst/>
          </a:prstGeom>
          <a:ln w="19050">
            <a:noFill/>
          </a:ln>
        </p:spPr>
        <p:txBody>
          <a:bodyPr vert="horz" lIns="415586" tIns="207793" rIns="415586" bIns="207793" rtlCol="0" anchor="ctr"/>
          <a:lstStyle>
            <a:lvl1pPr algn="ctr">
              <a:defRPr sz="5000">
                <a:solidFill>
                  <a:schemeClr val="tx2"/>
                </a:solidFill>
              </a:defRPr>
            </a:lvl1pPr>
          </a:lstStyle>
          <a:p>
            <a:fld id="{5D00CF48-B13B-4152-86FE-39CBCAB03E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4155857" rtl="0" eaLnBrk="1" latinLnBrk="0" hangingPunct="1">
        <a:spcBef>
          <a:spcPct val="0"/>
        </a:spcBef>
        <a:buNone/>
        <a:defRPr sz="14500" kern="1200" cap="all" spc="909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1246757" indent="-1038964" algn="l" defTabSz="4155857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9100" kern="1200" spc="682" baseline="0">
          <a:solidFill>
            <a:schemeClr val="tx2"/>
          </a:solidFill>
          <a:latin typeface="+mn-lt"/>
          <a:ea typeface="+mn-ea"/>
          <a:cs typeface="+mn-cs"/>
        </a:defRPr>
      </a:lvl1pPr>
      <a:lvl2pPr marL="2493514" indent="-831171" algn="l" defTabSz="4155857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8200" kern="1200" spc="454" baseline="0">
          <a:solidFill>
            <a:schemeClr val="tx2"/>
          </a:solidFill>
          <a:latin typeface="+mn-lt"/>
          <a:ea typeface="+mn-ea"/>
          <a:cs typeface="+mn-cs"/>
        </a:defRPr>
      </a:lvl2pPr>
      <a:lvl3pPr marL="3740271" indent="-831171" algn="l" defTabSz="4155857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7300" kern="1200" spc="454" baseline="0">
          <a:solidFill>
            <a:schemeClr val="tx2"/>
          </a:solidFill>
          <a:latin typeface="+mn-lt"/>
          <a:ea typeface="+mn-ea"/>
          <a:cs typeface="+mn-cs"/>
        </a:defRPr>
      </a:lvl3pPr>
      <a:lvl4pPr marL="4987028" indent="-831171" algn="l" defTabSz="4155857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6400" kern="1200">
          <a:solidFill>
            <a:schemeClr val="tx2"/>
          </a:solidFill>
          <a:latin typeface="+mn-lt"/>
          <a:ea typeface="+mn-ea"/>
          <a:cs typeface="+mn-cs"/>
        </a:defRPr>
      </a:lvl4pPr>
      <a:lvl5pPr marL="5818199" indent="-831171" algn="l" defTabSz="4155857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5900" kern="1200" spc="454" baseline="0">
          <a:solidFill>
            <a:schemeClr val="tx2"/>
          </a:solidFill>
          <a:latin typeface="+mn-lt"/>
          <a:ea typeface="+mn-ea"/>
          <a:cs typeface="+mn-cs"/>
        </a:defRPr>
      </a:lvl5pPr>
      <a:lvl6pPr marL="7064956" indent="-831171" algn="l" defTabSz="415585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5500" kern="1200">
          <a:solidFill>
            <a:schemeClr val="tx2"/>
          </a:solidFill>
          <a:latin typeface="+mn-lt"/>
          <a:ea typeface="+mn-ea"/>
          <a:cs typeface="+mn-cs"/>
        </a:defRPr>
      </a:lvl6pPr>
      <a:lvl7pPr marL="8311713" indent="-831171" algn="l" defTabSz="4155857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5500" kern="1200">
          <a:solidFill>
            <a:schemeClr val="tx2"/>
          </a:solidFill>
          <a:latin typeface="+mn-lt"/>
          <a:ea typeface="+mn-ea"/>
          <a:cs typeface="+mn-cs"/>
        </a:defRPr>
      </a:lvl7pPr>
      <a:lvl8pPr marL="9558470" indent="-831171" algn="l" defTabSz="4155857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5500" kern="1200">
          <a:solidFill>
            <a:schemeClr val="tx2"/>
          </a:solidFill>
          <a:latin typeface="+mn-lt"/>
          <a:ea typeface="+mn-ea"/>
          <a:cs typeface="+mn-cs"/>
        </a:defRPr>
      </a:lvl8pPr>
      <a:lvl9pPr marL="10805227" indent="-831171" algn="l" defTabSz="4155857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5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792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5857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3785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1713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89641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6757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549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3426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gif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 rot="10800000">
            <a:off x="23402650" y="820964"/>
            <a:ext cx="6552728" cy="4736071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Snip Single Corner Rectangle 85"/>
          <p:cNvSpPr/>
          <p:nvPr/>
        </p:nvSpPr>
        <p:spPr>
          <a:xfrm>
            <a:off x="1098427" y="1279134"/>
            <a:ext cx="21906474" cy="2567761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TextBox 83"/>
          <p:cNvSpPr txBox="1"/>
          <p:nvPr/>
        </p:nvSpPr>
        <p:spPr>
          <a:xfrm>
            <a:off x="9387840" y="30837473"/>
            <a:ext cx="19795471" cy="10278887"/>
          </a:xfrm>
          <a:prstGeom prst="rect">
            <a:avLst/>
          </a:prstGeom>
          <a:solidFill>
            <a:schemeClr val="bg1"/>
          </a:solidFill>
          <a:ln w="114300" cap="rnd" cmpd="sng">
            <a:solidFill>
              <a:schemeClr val="accent5">
                <a:lumMod val="50000"/>
                <a:alpha val="30000"/>
              </a:schemeClr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107460"/>
            <a:endParaRPr lang="en-US" sz="5400" dirty="0" smtClean="0">
              <a:solidFill>
                <a:schemeClr val="tx1"/>
              </a:solidFill>
            </a:endParaRPr>
          </a:p>
          <a:p>
            <a:pPr marL="107460"/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24139" y="17940030"/>
            <a:ext cx="27959172" cy="12591339"/>
          </a:xfrm>
          <a:prstGeom prst="rect">
            <a:avLst/>
          </a:prstGeom>
          <a:solidFill>
            <a:srgbClr val="F2F7F8"/>
          </a:solidFill>
          <a:ln w="114300" cap="rnd" cmpd="sng">
            <a:solidFill>
              <a:schemeClr val="accent5">
                <a:lumMod val="50000"/>
                <a:alpha val="30000"/>
              </a:schemeClr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107460" algn="ctr"/>
            <a:endParaRPr lang="en-US" sz="5400" dirty="0" smtClean="0">
              <a:solidFill>
                <a:schemeClr val="tx1"/>
              </a:solidFill>
            </a:endParaRPr>
          </a:p>
          <a:p>
            <a:pPr marL="107460" algn="ctr"/>
            <a:endParaRPr lang="en-US" sz="5400" dirty="0">
              <a:solidFill>
                <a:schemeClr val="tx1"/>
              </a:solidFill>
            </a:endParaRPr>
          </a:p>
          <a:p>
            <a:pPr marL="107460" lvl="0"/>
            <a:endParaRPr lang="pt-PT" sz="3600" dirty="0" smtClean="0">
              <a:solidFill>
                <a:schemeClr val="tx1"/>
              </a:solidFill>
            </a:endParaRPr>
          </a:p>
          <a:p>
            <a:pPr marL="107460" eaLnBrk="0" hangingPunct="0">
              <a:buFont typeface="Wingdings" pitchFamily="2" charset="2"/>
              <a:buChar char="Ø"/>
            </a:pPr>
            <a:endParaRPr lang="pt-PT" sz="3600" dirty="0" smtClean="0">
              <a:solidFill>
                <a:schemeClr val="tx1"/>
              </a:solidFill>
            </a:endParaRPr>
          </a:p>
          <a:p>
            <a:pPr marL="107460" eaLnBrk="0" hangingPunct="0">
              <a:buFont typeface="Wingdings" pitchFamily="2" charset="2"/>
              <a:buChar char="Ø"/>
            </a:pPr>
            <a:endParaRPr lang="pt-PT" sz="3600" dirty="0" smtClean="0">
              <a:solidFill>
                <a:schemeClr val="tx1"/>
              </a:solidFill>
            </a:endParaRPr>
          </a:p>
          <a:p>
            <a:pPr marL="107460" eaLnBrk="0" hangingPunct="0">
              <a:buFont typeface="Wingdings" pitchFamily="2" charset="2"/>
              <a:buChar char="Ø"/>
            </a:pPr>
            <a:endParaRPr lang="pt-PT" sz="3600" dirty="0">
              <a:solidFill>
                <a:schemeClr val="tx1"/>
              </a:solidFill>
            </a:endParaRPr>
          </a:p>
          <a:p>
            <a:pPr marL="107460" eaLnBrk="0" hangingPunct="0"/>
            <a:endParaRPr lang="pt-PT" sz="3600" dirty="0" smtClean="0">
              <a:solidFill>
                <a:schemeClr val="tx1"/>
              </a:solidFill>
            </a:endParaRPr>
          </a:p>
          <a:p>
            <a:pPr marL="107460" eaLnBrk="0" hangingPunct="0"/>
            <a:r>
              <a:rPr lang="pt-PT" sz="3600" dirty="0" smtClean="0">
                <a:solidFill>
                  <a:schemeClr val="tx1"/>
                </a:solidFill>
              </a:rPr>
              <a:t> </a:t>
            </a:r>
          </a:p>
          <a:p>
            <a:pPr marL="107460" eaLnBrk="0" hangingPunct="0">
              <a:buFont typeface="Wingdings" pitchFamily="2" charset="2"/>
              <a:buChar char="Ø"/>
            </a:pPr>
            <a:endParaRPr lang="pt-PT" sz="2463" dirty="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138139" y="1279134"/>
            <a:ext cx="21472424" cy="2567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173538" algn="l"/>
                <a:tab pos="8348663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</a:pPr>
            <a:r>
              <a:rPr lang="en-US" sz="8800" b="1" cap="small" dirty="0"/>
              <a:t>A </a:t>
            </a:r>
            <a:r>
              <a:rPr lang="en-US" sz="8800" b="1" cap="small" dirty="0" smtClean="0"/>
              <a:t>Novel Data Representation based on</a:t>
            </a:r>
          </a:p>
          <a:p>
            <a:pPr>
              <a:tabLst>
                <a:tab pos="0" algn="l"/>
                <a:tab pos="4173538" algn="l"/>
                <a:tab pos="8348663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</a:pPr>
            <a:r>
              <a:rPr lang="en-US" sz="8800" b="1" cap="small" dirty="0" smtClean="0"/>
              <a:t>Dissimilarity Increments</a:t>
            </a:r>
            <a:endParaRPr lang="en-US" sz="8800" b="1" cap="small" dirty="0"/>
          </a:p>
          <a:p>
            <a:pPr>
              <a:tabLst>
                <a:tab pos="0" algn="l"/>
                <a:tab pos="4173538" algn="l"/>
                <a:tab pos="8348663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</a:pPr>
            <a:endParaRPr lang="en-GB" sz="8800" b="1" cap="small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058401" y="4401388"/>
            <a:ext cx="9229725" cy="8001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173538" algn="l"/>
                <a:tab pos="8348663" algn="l"/>
                <a:tab pos="8686800" algn="l"/>
              </a:tabLst>
            </a:pPr>
            <a:endParaRPr lang="en-GB" sz="5000" dirty="0">
              <a:solidFill>
                <a:srgbClr val="00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00450" y="3888409"/>
            <a:ext cx="20732577" cy="27104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173538" algn="l"/>
                <a:tab pos="8348663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</a:tabLst>
            </a:pPr>
            <a:r>
              <a:rPr lang="en-GB" sz="5400" dirty="0" smtClean="0">
                <a:solidFill>
                  <a:srgbClr val="000000"/>
                </a:solidFill>
              </a:rPr>
              <a:t>Helena Aidos and Ana Fred</a:t>
            </a:r>
          </a:p>
          <a:p>
            <a:pPr>
              <a:tabLst>
                <a:tab pos="0" algn="l"/>
                <a:tab pos="4173538" algn="l"/>
                <a:tab pos="8348663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</a:tabLst>
            </a:pPr>
            <a:endParaRPr lang="en-GB" sz="1050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173538" algn="l"/>
                <a:tab pos="8348663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</a:tabLst>
            </a:pPr>
            <a:r>
              <a:rPr lang="en-GB" sz="4000" dirty="0" err="1" smtClean="0">
                <a:solidFill>
                  <a:srgbClr val="000000"/>
                </a:solidFill>
              </a:rPr>
              <a:t>Instituto</a:t>
            </a:r>
            <a:r>
              <a:rPr lang="en-GB" sz="4000" dirty="0" smtClean="0">
                <a:solidFill>
                  <a:srgbClr val="000000"/>
                </a:solidFill>
              </a:rPr>
              <a:t> de </a:t>
            </a:r>
            <a:r>
              <a:rPr lang="en-GB" sz="4000" dirty="0" err="1" smtClean="0">
                <a:solidFill>
                  <a:srgbClr val="000000"/>
                </a:solidFill>
              </a:rPr>
              <a:t>Telecomunicações</a:t>
            </a:r>
            <a:endParaRPr lang="en-GB" sz="4000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173538" algn="l"/>
                <a:tab pos="8348663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</a:tabLst>
            </a:pPr>
            <a:r>
              <a:rPr lang="en-GB" sz="4000" dirty="0" err="1" smtClean="0">
                <a:solidFill>
                  <a:srgbClr val="000000"/>
                </a:solidFill>
              </a:rPr>
              <a:t>Instituto</a:t>
            </a:r>
            <a:r>
              <a:rPr lang="en-GB" sz="4000" dirty="0" smtClean="0">
                <a:solidFill>
                  <a:srgbClr val="000000"/>
                </a:solidFill>
              </a:rPr>
              <a:t> Superior </a:t>
            </a:r>
            <a:r>
              <a:rPr lang="en-GB" sz="4000" dirty="0" err="1" smtClean="0">
                <a:solidFill>
                  <a:srgbClr val="000000"/>
                </a:solidFill>
              </a:rPr>
              <a:t>Técnico</a:t>
            </a:r>
            <a:r>
              <a:rPr lang="en-GB" sz="4000" dirty="0" smtClean="0">
                <a:solidFill>
                  <a:srgbClr val="000000"/>
                </a:solidFill>
              </a:rPr>
              <a:t>, </a:t>
            </a:r>
            <a:r>
              <a:rPr lang="en-GB" sz="4000" dirty="0" err="1" smtClean="0">
                <a:solidFill>
                  <a:srgbClr val="000000"/>
                </a:solidFill>
              </a:rPr>
              <a:t>Universidade</a:t>
            </a:r>
            <a:r>
              <a:rPr lang="en-GB" sz="4000" dirty="0" smtClean="0">
                <a:solidFill>
                  <a:srgbClr val="000000"/>
                </a:solidFill>
              </a:rPr>
              <a:t> de </a:t>
            </a:r>
            <a:r>
              <a:rPr lang="en-GB" sz="4000" dirty="0" err="1" smtClean="0">
                <a:solidFill>
                  <a:srgbClr val="000000"/>
                </a:solidFill>
              </a:rPr>
              <a:t>Lisboa</a:t>
            </a:r>
            <a:r>
              <a:rPr lang="en-GB" sz="4000" dirty="0" smtClean="0">
                <a:solidFill>
                  <a:srgbClr val="000000"/>
                </a:solidFill>
              </a:rPr>
              <a:t>, Portugal</a:t>
            </a:r>
          </a:p>
          <a:p>
            <a:pPr>
              <a:tabLst>
                <a:tab pos="0" algn="l"/>
                <a:tab pos="4173538" algn="l"/>
                <a:tab pos="8348663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</a:tabLst>
            </a:pPr>
            <a:r>
              <a:rPr lang="en-GB" sz="4000" dirty="0" smtClean="0">
                <a:solidFill>
                  <a:srgbClr val="000000"/>
                </a:solidFill>
              </a:rPr>
              <a:t>{</a:t>
            </a:r>
            <a:r>
              <a:rPr lang="en-GB" sz="4000" dirty="0" err="1" smtClean="0">
                <a:solidFill>
                  <a:srgbClr val="000000"/>
                </a:solidFill>
              </a:rPr>
              <a:t>haidos</a:t>
            </a:r>
            <a:r>
              <a:rPr lang="en-GB" sz="4000" dirty="0" smtClean="0">
                <a:solidFill>
                  <a:srgbClr val="000000"/>
                </a:solidFill>
              </a:rPr>
              <a:t>, </a:t>
            </a:r>
            <a:r>
              <a:rPr lang="en-GB" sz="4000" dirty="0" err="1" smtClean="0">
                <a:solidFill>
                  <a:srgbClr val="000000"/>
                </a:solidFill>
              </a:rPr>
              <a:t>afred</a:t>
            </a:r>
            <a:r>
              <a:rPr lang="en-GB" sz="4000" dirty="0" smtClean="0">
                <a:solidFill>
                  <a:srgbClr val="000000"/>
                </a:solidFill>
              </a:rPr>
              <a:t>}@</a:t>
            </a:r>
            <a:r>
              <a:rPr lang="en-GB" sz="4000" dirty="0" err="1" smtClean="0">
                <a:solidFill>
                  <a:srgbClr val="000000"/>
                </a:solidFill>
              </a:rPr>
              <a:t>lx.it.pt</a:t>
            </a:r>
            <a:r>
              <a:rPr lang="en-GB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0" algn="l"/>
                <a:tab pos="4173538" algn="l"/>
                <a:tab pos="8348663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</a:tabLst>
            </a:pPr>
            <a:r>
              <a:rPr lang="en-GB" sz="40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94962" y="41692609"/>
            <a:ext cx="19028369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tx1"/>
                </a:solidFill>
              </a:rPr>
              <a:t>This work was supported by the Portuguese Foundation for Science and Technology scholarship number SFRH/BPD/103127/2014, and grant PTDC/EEI-SII/2312/2012.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8" name="Picture 3" descr="C:\Users\Miguel\Desktop\SkyDrive\Work\PhD_Research\My_Papers\ICA10 Poster\IT_logotipo_1.gif"/>
          <p:cNvPicPr>
            <a:picLocks noChangeAspect="1" noChangeArrowheads="1"/>
          </p:cNvPicPr>
          <p:nvPr/>
        </p:nvPicPr>
        <p:blipFill>
          <a:blip r:embed="rId2" cstate="print"/>
          <a:srcRect l="28571"/>
          <a:stretch>
            <a:fillRect/>
          </a:stretch>
        </p:blipFill>
        <p:spPr bwMode="auto">
          <a:xfrm>
            <a:off x="23476464" y="2892337"/>
            <a:ext cx="6225147" cy="1909116"/>
          </a:xfrm>
          <a:prstGeom prst="rect">
            <a:avLst/>
          </a:prstGeom>
          <a:noFill/>
        </p:spPr>
      </p:pic>
      <p:pic>
        <p:nvPicPr>
          <p:cNvPr id="63" name="Picture 2" descr="C:\Users\Helena\AppData\Local\Temp\Rar$DRa0.332\Assinatura A\IST_A_RGB_PO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6" t="30678" r="18501" b="32140"/>
          <a:stretch/>
        </p:blipFill>
        <p:spPr bwMode="auto">
          <a:xfrm>
            <a:off x="24050723" y="888238"/>
            <a:ext cx="4027158" cy="168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ed Rectangle 80"/>
          <p:cNvSpPr/>
          <p:nvPr/>
        </p:nvSpPr>
        <p:spPr>
          <a:xfrm>
            <a:off x="739279" y="17036029"/>
            <a:ext cx="28784052" cy="122273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260670" lvl="2">
              <a:tabLst>
                <a:tab pos="3048000" algn="l"/>
              </a:tabLst>
            </a:pPr>
            <a:r>
              <a:rPr lang="en-US" sz="4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PROPOSAL: </a:t>
            </a:r>
            <a:r>
              <a:rPr lang="en-US" sz="4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 novel dissimilarity representation of data, based on a second-order dissimilarity measure.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Right Triangle 93"/>
          <p:cNvSpPr/>
          <p:nvPr/>
        </p:nvSpPr>
        <p:spPr>
          <a:xfrm rot="10649119">
            <a:off x="22496194" y="681515"/>
            <a:ext cx="1199325" cy="119523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13681571" y="18827379"/>
                <a:ext cx="15052536" cy="11199934"/>
              </a:xfrm>
              <a:prstGeom prst="rect">
                <a:avLst/>
              </a:prstGeom>
              <a:solidFill>
                <a:srgbClr val="DDD6E5"/>
              </a:solidFill>
            </p:spPr>
            <p:txBody>
              <a:bodyPr wrap="square" rtlCol="0">
                <a:noAutofit/>
              </a:bodyPr>
              <a:lstStyle/>
              <a:p>
                <a:pPr marL="107460" algn="ctr" eaLnBrk="0" hangingPunct="0"/>
                <a:r>
                  <a:rPr lang="pt-PT" sz="5400" dirty="0">
                    <a:solidFill>
                      <a:schemeClr val="tx1"/>
                    </a:solidFill>
                    <a:latin typeface="+mn-lt"/>
                    <a:cs typeface="+mn-cs"/>
                  </a:rPr>
                  <a:t>Dissimilarity increments space</a:t>
                </a:r>
              </a:p>
              <a:p>
                <a:pPr marL="107460" algn="ctr" eaLnBrk="0" hangingPunct="0"/>
                <a:endParaRPr lang="pt-PT" sz="3600" b="1" dirty="0" smtClean="0">
                  <a:solidFill>
                    <a:schemeClr val="tx1"/>
                  </a:solidFill>
                </a:endParaRPr>
              </a:p>
              <a:p>
                <a:pPr marL="450850" indent="-344488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altLang="pt-PT" sz="3600" b="1" i="1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𝐞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𝐞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 set of </a:t>
                </a:r>
                <a:r>
                  <a:rPr lang="pt-PT" altLang="pt-PT" sz="3600" dirty="0" smtClean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prototype objects,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sz="3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𝐞</m:t>
                        </m:r>
                      </m:e>
                      <m:sub>
                        <m: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pt-PT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an </a:t>
                </a:r>
                <a:r>
                  <a:rPr 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edge between a prototype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sz="3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and its nearest neighbor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sz="3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pt-PT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PT" sz="36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𝐦</m:t>
                            </m:r>
                          </m:e>
                          <m:sub>
                            <m:r>
                              <a:rPr lang="pt-PT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pt-PT" sz="3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pt-PT" sz="3600" i="1">
                        <a:solidFill>
                          <a:schemeClr val="tx1"/>
                        </a:solidFill>
                        <a:latin typeface="Cambria Math"/>
                      </a:rPr>
                      <m:t>𝑁𝑁</m:t>
                    </m:r>
                    <m:r>
                      <a:rPr lang="pt-PT" sz="3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sz="3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PT" sz="36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PT" sz="36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450850" indent="-344488" eaLnBrk="0" hangingPunct="0">
                  <a:buFont typeface="Arial" panose="020B0604020202020204" pitchFamily="34" charset="0"/>
                  <a:buChar char="•"/>
                </a:pPr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450850" indent="-344488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3600" i="1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PT" sz="36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𝐞</m:t>
                            </m:r>
                          </m:e>
                          <m:sub>
                            <m:r>
                              <a:rPr lang="pt-PT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PT" sz="3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pt-PT" sz="3600" i="1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PT" sz="36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𝐦</m:t>
                            </m:r>
                          </m:e>
                          <m:sub>
                            <m:r>
                              <a:rPr lang="pt-PT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PT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PT" sz="36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PT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3600" b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pt-PT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pt-PT" sz="3600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weight of </a:t>
                </a:r>
                <a:r>
                  <a:rPr lang="pt-PT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sz="3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𝐞</m:t>
                        </m:r>
                      </m:e>
                      <m:sub>
                        <m: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PT" sz="3600" b="1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450850" indent="-344488" eaLnBrk="0" hangingPunct="0">
                  <a:buFont typeface="Arial" panose="020B0604020202020204" pitchFamily="34" charset="0"/>
                  <a:buChar char="•"/>
                </a:pPr>
                <a:endParaRPr lang="pt-PT" sz="1800" b="1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450850" indent="-344488" eaLnBrk="0" hangingPunct="0">
                  <a:buFont typeface="Arial" panose="020B0604020202020204" pitchFamily="34" charset="0"/>
                  <a:buChar char="•"/>
                </a:pPr>
                <a:r>
                  <a:rPr lang="pt-PT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Distance </a:t>
                </a:r>
                <a:r>
                  <a:rPr 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between any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sz="3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and the representative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sz="3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𝐞</m:t>
                        </m:r>
                      </m:e>
                      <m:sub>
                        <m:r>
                          <a:rPr 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PT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is </a:t>
                </a:r>
              </a:p>
              <a:p>
                <a:pPr marL="106362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600" i="1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PT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sz="3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sz="3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PT" sz="3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pt-PT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sz="36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pt-PT" sz="3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3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3600" b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pt-PT" sz="3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PT" sz="3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PT" sz="3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3600" b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pt-PT" sz="3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pt-PT" sz="3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3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3600" b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pt-PT" sz="3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PT" sz="3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PT" sz="3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3600" b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PT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36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pt-PT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PT" sz="3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450850" indent="-344488" eaLnBrk="0" hangingPunct="0">
                  <a:buFont typeface="Arial" panose="020B0604020202020204" pitchFamily="34" charset="0"/>
                  <a:buChar char="•"/>
                </a:pPr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/>
                <a:endParaRPr lang="pt-PT" sz="1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/>
                <a:endParaRPr lang="pt-PT" sz="3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 algn="ctr"/>
                <a:r>
                  <a:rPr lang="pt-PT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pt-PT" sz="3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pt-PT" sz="3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pt-PT" sz="36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pt-PT" sz="3600" i="1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pt-PT" sz="36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-th element of the Dinc space is defined as 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600" i="1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pt-PT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sz="3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sz="3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PT" sz="3600" i="1">
                          <a:solidFill>
                            <a:schemeClr val="tx1"/>
                          </a:solidFill>
                          <a:latin typeface="Cambria Math"/>
                        </a:rPr>
                        <m:t>=|</m:t>
                      </m:r>
                      <m:r>
                        <a:rPr lang="pt-PT" sz="3600" i="1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PT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sz="3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sz="3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PT" sz="36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PT" sz="3600" i="1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PT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sz="3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pt-PT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PT" sz="3600" i="1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pt-PT" sz="3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36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107460" eaLnBrk="0" hangingPunct="0"/>
                <a:endParaRPr lang="pt-PT" sz="32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1571" y="18827379"/>
                <a:ext cx="15052536" cy="11199934"/>
              </a:xfrm>
              <a:prstGeom prst="rect">
                <a:avLst/>
              </a:prstGeom>
              <a:blipFill rotWithShape="1">
                <a:blip r:embed="rId4"/>
                <a:stretch>
                  <a:fillRect l="-405" t="-20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0287000" y="6891144"/>
            <a:ext cx="18876292" cy="9886697"/>
          </a:xfrm>
          <a:prstGeom prst="rect">
            <a:avLst/>
          </a:prstGeom>
          <a:solidFill>
            <a:schemeClr val="bg1"/>
          </a:solidFill>
          <a:ln w="114300" cap="rnd" cmpd="sng">
            <a:solidFill>
              <a:schemeClr val="accent5">
                <a:lumMod val="50000"/>
                <a:alpha val="30000"/>
              </a:schemeClr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108000" algn="ctr"/>
            <a:r>
              <a:rPr lang="en-US" sz="5400" dirty="0">
                <a:solidFill>
                  <a:schemeClr val="tx1"/>
                </a:solidFill>
              </a:rPr>
              <a:t>Dissimilarity representation</a:t>
            </a:r>
          </a:p>
          <a:p>
            <a:pPr marL="108000" algn="ctr"/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08000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2180" y="6891144"/>
            <a:ext cx="8906222" cy="9886697"/>
          </a:xfrm>
          <a:prstGeom prst="rect">
            <a:avLst/>
          </a:prstGeom>
          <a:solidFill>
            <a:schemeClr val="bg1"/>
          </a:solidFill>
          <a:ln w="114300" cap="rnd" cmpd="sng">
            <a:solidFill>
              <a:schemeClr val="accent5">
                <a:lumMod val="50000"/>
                <a:alpha val="30000"/>
              </a:schemeClr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108000" algn="ctr"/>
            <a:r>
              <a:rPr lang="pt-PT" sz="5400" dirty="0" smtClean="0">
                <a:solidFill>
                  <a:schemeClr val="tx1"/>
                </a:solidFill>
              </a:rPr>
              <a:t>Motivation</a:t>
            </a:r>
          </a:p>
          <a:p>
            <a:pPr marL="108000" algn="ctr"/>
            <a:endParaRPr lang="pt-PT" altLang="pt-PT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pt-PT" altLang="pt-PT" sz="3600" dirty="0">
                <a:latin typeface="Calibri" panose="020F0502020204030204" pitchFamily="34" charset="0"/>
              </a:rPr>
              <a:t>Typically, objects are represented by a set of features, which should characterize the objects and be relevant to discriminate among the classes.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altLang="pt-PT" sz="1800" dirty="0">
              <a:latin typeface="Calibri" panose="020F0502020204030204" pitchFamily="34" charset="0"/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pt-PT" altLang="pt-PT" sz="3600" u="sng" dirty="0">
                <a:latin typeface="Calibri" panose="020F0502020204030204" pitchFamily="34" charset="0"/>
              </a:rPr>
              <a:t>Problem:</a:t>
            </a:r>
            <a:r>
              <a:rPr lang="pt-PT" altLang="pt-PT" sz="3600" dirty="0">
                <a:latin typeface="Calibri" panose="020F0502020204030204" pitchFamily="34" charset="0"/>
              </a:rPr>
              <a:t> difficult to obtain a complete description of </a:t>
            </a:r>
            <a:r>
              <a:rPr lang="pt-PT" altLang="pt-PT" sz="3600" dirty="0" smtClean="0">
                <a:latin typeface="Calibri" panose="020F0502020204030204" pitchFamily="34" charset="0"/>
              </a:rPr>
              <a:t>objects:</a:t>
            </a:r>
          </a:p>
          <a:p>
            <a:pPr marL="1344613" lvl="1" indent="-571500" defTabSz="244475">
              <a:buFont typeface="Wingdings" panose="05000000000000000000" pitchFamily="2" charset="2"/>
              <a:buChar char="Ø"/>
            </a:pPr>
            <a:r>
              <a:rPr lang="pt-PT" altLang="pt-PT" sz="3600" dirty="0" smtClean="0">
                <a:latin typeface="Calibri" panose="020F0502020204030204" pitchFamily="34" charset="0"/>
              </a:rPr>
              <a:t>forces an </a:t>
            </a:r>
            <a:r>
              <a:rPr lang="pt-PT" altLang="pt-PT" sz="3600" dirty="0">
                <a:latin typeface="Calibri" panose="020F0502020204030204" pitchFamily="34" charset="0"/>
              </a:rPr>
              <a:t>overlap of the </a:t>
            </a:r>
            <a:r>
              <a:rPr lang="pt-PT" altLang="pt-PT" sz="3600" dirty="0" smtClean="0">
                <a:latin typeface="Calibri" panose="020F0502020204030204" pitchFamily="34" charset="0"/>
              </a:rPr>
              <a:t>classes</a:t>
            </a:r>
          </a:p>
          <a:p>
            <a:pPr marL="1344613" lvl="1" indent="-571500" defTabSz="244475">
              <a:buFont typeface="Wingdings" panose="05000000000000000000" pitchFamily="2" charset="2"/>
              <a:buChar char="Ø"/>
            </a:pPr>
            <a:r>
              <a:rPr lang="pt-PT" altLang="pt-PT" sz="3600" dirty="0" smtClean="0">
                <a:latin typeface="Calibri" panose="020F0502020204030204" pitchFamily="34" charset="0"/>
              </a:rPr>
              <a:t>leads </a:t>
            </a:r>
            <a:r>
              <a:rPr lang="pt-PT" altLang="pt-PT" sz="3600" dirty="0">
                <a:latin typeface="Calibri" panose="020F0502020204030204" pitchFamily="34" charset="0"/>
              </a:rPr>
              <a:t>to an inefficient learning process.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altLang="pt-PT" sz="24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altLang="pt-PT" sz="24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altLang="pt-PT" sz="20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altLang="pt-PT" sz="2000" dirty="0">
              <a:latin typeface="Calibri" panose="020F0502020204030204" pitchFamily="34" charset="0"/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pt-PT" altLang="pt-PT" sz="3600" u="sng" dirty="0" smtClean="0">
                <a:latin typeface="Calibri" panose="020F0502020204030204" pitchFamily="34" charset="0"/>
              </a:rPr>
              <a:t>Solution:</a:t>
            </a:r>
            <a:r>
              <a:rPr lang="pt-PT" altLang="pt-PT" sz="3600" dirty="0" smtClean="0">
                <a:latin typeface="Calibri" panose="020F0502020204030204" pitchFamily="34" charset="0"/>
              </a:rPr>
              <a:t> </a:t>
            </a:r>
            <a:r>
              <a:rPr lang="en-US" altLang="pt-PT" sz="3600" dirty="0" smtClean="0">
                <a:latin typeface="Calibri" panose="020F0502020204030204" pitchFamily="34" charset="0"/>
              </a:rPr>
              <a:t>Use </a:t>
            </a:r>
            <a:r>
              <a:rPr lang="en-US" altLang="pt-PT" sz="3600" dirty="0">
                <a:latin typeface="Calibri" panose="020F0502020204030204" pitchFamily="34" charset="0"/>
              </a:rPr>
              <a:t>a dissimilarity representation, which is based on comparisons between pairs of </a:t>
            </a:r>
            <a:r>
              <a:rPr lang="en-US" altLang="pt-PT" sz="3600" dirty="0" smtClean="0">
                <a:latin typeface="Calibri" panose="020F0502020204030204" pitchFamily="34" charset="0"/>
              </a:rPr>
              <a:t>objects:</a:t>
            </a:r>
          </a:p>
          <a:p>
            <a:pPr marL="1344613" lvl="1" indent="-571500" defTabSz="244475">
              <a:buFont typeface="Wingdings" panose="05000000000000000000" pitchFamily="2" charset="2"/>
              <a:buChar char="Ø"/>
            </a:pPr>
            <a:r>
              <a:rPr lang="en-US" altLang="pt-PT" sz="3600" dirty="0">
                <a:latin typeface="Calibri" panose="020F0502020204030204" pitchFamily="34" charset="0"/>
              </a:rPr>
              <a:t>Solves the problem of class overlap, since only identical objects have a dissimilarity of zero.</a:t>
            </a:r>
            <a:endParaRPr lang="pt-PT" altLang="pt-PT" sz="36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1305578" y="35572114"/>
                <a:ext cx="7807941" cy="3600215"/>
              </a:xfrm>
              <a:prstGeom prst="rect">
                <a:avLst/>
              </a:prstGeom>
              <a:solidFill>
                <a:schemeClr val="bg1"/>
              </a:solidFill>
              <a:ln w="114300" cap="rnd" cmpd="sng">
                <a:solidFill>
                  <a:schemeClr val="accent5">
                    <a:lumMod val="50000"/>
                    <a:alpha val="30000"/>
                  </a:schemeClr>
                </a:solidFill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marL="108000" algn="ctr"/>
                <a:r>
                  <a:rPr lang="pt-PT" sz="5400" dirty="0" smtClean="0">
                    <a:solidFill>
                      <a:schemeClr val="tx1"/>
                    </a:solidFill>
                  </a:rPr>
                  <a:t>Euclidean </a:t>
                </a:r>
                <a:r>
                  <a:rPr lang="pt-PT" sz="5400" dirty="0" smtClean="0">
                    <a:solidFill>
                      <a:schemeClr val="tx1"/>
                    </a:solidFill>
                  </a:rPr>
                  <a:t>dissimilarity space</a:t>
                </a:r>
                <a:endParaRPr lang="pt-PT" sz="5400" dirty="0" smtClean="0">
                  <a:solidFill>
                    <a:schemeClr val="tx1"/>
                  </a:solidFill>
                </a:endParaRPr>
              </a:p>
              <a:p>
                <a:pPr marL="108000" algn="ctr"/>
                <a:endParaRPr lang="pt-PT" altLang="pt-PT" sz="1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/>
                <a:r>
                  <a:rPr lang="pt-PT" altLang="pt-PT" sz="3600" dirty="0">
                    <a:latin typeface="Calibri" panose="020F0502020204030204" pitchFamily="34" charset="0"/>
                  </a:rPr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altLang="pt-PT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PT" altLang="pt-PT" sz="3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pt-PT" altLang="pt-PT" sz="36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PT" altLang="pt-PT" sz="3600" dirty="0">
                    <a:latin typeface="Calibri" panose="020F0502020204030204" pitchFamily="34" charset="0"/>
                  </a:rPr>
                  <a:t>, of the dissimilarity matrix </a:t>
                </a:r>
                <a14:m>
                  <m:oMath xmlns:m="http://schemas.openxmlformats.org/officeDocument/2006/math">
                    <m:r>
                      <a:rPr lang="pt-PT" altLang="pt-PT" sz="3600" i="1">
                        <a:latin typeface="Cambria Math"/>
                      </a:rPr>
                      <m:t>𝐷</m:t>
                    </m:r>
                  </m:oMath>
                </a14:m>
                <a:r>
                  <a:rPr lang="pt-PT" altLang="pt-PT" sz="3600" dirty="0">
                    <a:latin typeface="Calibri" panose="020F0502020204030204" pitchFamily="34" charset="0"/>
                  </a:rPr>
                  <a:t>, is the Euclidean distance between </a:t>
                </a:r>
                <a14:m>
                  <m:oMath xmlns:m="http://schemas.openxmlformats.org/officeDocument/2006/math">
                    <m:r>
                      <a:rPr lang="pt-PT" altLang="pt-PT" sz="3600" i="1">
                        <a:latin typeface="Cambria Math"/>
                      </a:rPr>
                      <m:t>𝑖</m:t>
                    </m:r>
                  </m:oMath>
                </a14:m>
                <a:r>
                  <a:rPr lang="pt-PT" altLang="pt-PT" sz="3600" dirty="0">
                    <a:latin typeface="Calibri" panose="020F0502020204030204" pitchFamily="34" charset="0"/>
                  </a:rPr>
                  <a:t>-th and </a:t>
                </a:r>
                <a14:m>
                  <m:oMath xmlns:m="http://schemas.openxmlformats.org/officeDocument/2006/math">
                    <m:r>
                      <a:rPr lang="pt-PT" altLang="pt-PT" sz="3600" i="1">
                        <a:latin typeface="Cambria Math"/>
                      </a:rPr>
                      <m:t>𝑗</m:t>
                    </m:r>
                  </m:oMath>
                </a14:m>
                <a:r>
                  <a:rPr lang="pt-PT" altLang="pt-PT" sz="3600" dirty="0">
                    <a:latin typeface="Calibri" panose="020F0502020204030204" pitchFamily="34" charset="0"/>
                  </a:rPr>
                  <a:t>-th </a:t>
                </a:r>
                <a:r>
                  <a:rPr lang="pt-PT" altLang="pt-PT" sz="3600" dirty="0" smtClean="0">
                    <a:latin typeface="Calibri" panose="020F0502020204030204" pitchFamily="34" charset="0"/>
                  </a:rPr>
                  <a:t>objects.</a:t>
                </a:r>
                <a:endParaRPr lang="pt-PT" altLang="pt-PT" sz="3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78" y="35572114"/>
                <a:ext cx="7807941" cy="3600215"/>
              </a:xfrm>
              <a:prstGeom prst="rect">
                <a:avLst/>
              </a:prstGeom>
              <a:blipFill rotWithShape="1">
                <a:blip r:embed="rId5"/>
                <a:stretch>
                  <a:fillRect l="-1615" t="-4590" b="-492"/>
                </a:stretch>
              </a:blipFill>
              <a:ln w="114300" cap="rnd" cmpd="sng">
                <a:solidFill>
                  <a:schemeClr val="accent5">
                    <a:lumMod val="50000"/>
                    <a:alpha val="3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84227" y="18570590"/>
            <a:ext cx="11666560" cy="8648411"/>
          </a:xfrm>
          <a:prstGeom prst="rect">
            <a:avLst/>
          </a:prstGeom>
          <a:solidFill>
            <a:schemeClr val="bg1"/>
          </a:solidFill>
          <a:ln w="114300" cap="rnd" cmpd="sng">
            <a:solidFill>
              <a:schemeClr val="accent5">
                <a:lumMod val="50000"/>
                <a:alpha val="30000"/>
              </a:schemeClr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108000" algn="ctr"/>
            <a:r>
              <a:rPr lang="en-US" sz="5400" dirty="0" smtClean="0">
                <a:solidFill>
                  <a:schemeClr val="tx1"/>
                </a:solidFill>
              </a:rPr>
              <a:t>Second-order dissimilarity measure:</a:t>
            </a:r>
          </a:p>
          <a:p>
            <a:pPr marL="108000" algn="ctr"/>
            <a:r>
              <a:rPr lang="en-US" sz="5400" dirty="0" smtClean="0">
                <a:solidFill>
                  <a:schemeClr val="tx1"/>
                </a:solidFill>
              </a:rPr>
              <a:t>the dissimilarity increments</a:t>
            </a:r>
          </a:p>
          <a:p>
            <a:pPr marL="108000" algn="ctr"/>
            <a:endParaRPr lang="en-US" sz="5400" dirty="0">
              <a:solidFill>
                <a:schemeClr val="tx1"/>
              </a:solidFill>
            </a:endParaRPr>
          </a:p>
          <a:p>
            <a:pPr marL="108000" lvl="0">
              <a:buFont typeface="Wingdings" pitchFamily="2" charset="2"/>
              <a:buChar char="Ø"/>
            </a:pPr>
            <a:endParaRPr lang="pt-PT" sz="1000" dirty="0">
              <a:solidFill>
                <a:schemeClr val="tx1"/>
              </a:solidFill>
            </a:endParaRPr>
          </a:p>
        </p:txBody>
      </p:sp>
      <p:pic>
        <p:nvPicPr>
          <p:cNvPr id="42" name="Picture 2" descr="D:\Helena\Box Sync\Artigos\2015-SIMBAD(a)\presentation\dinc-examp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11" y="20633480"/>
            <a:ext cx="4424569" cy="38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861673" y="20621291"/>
                <a:ext cx="6779338" cy="4138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pt-PT" altLang="pt-PT" sz="3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Given some </a:t>
                </a:r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dissimilarity measure, </a:t>
                </a:r>
                <a14:m>
                  <m:oMath xmlns:m="http://schemas.openxmlformats.org/officeDocument/2006/math"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𝑑</m:t>
                    </m:r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(∙,∙)</m:t>
                    </m:r>
                  </m:oMath>
                </a14:m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, between patterns, </a:t>
                </a:r>
                <a:endParaRPr lang="pt-PT" altLang="pt-PT" sz="3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  <a:p>
                <a:pPr lvl="0"/>
                <a:endParaRPr lang="pt-PT" altLang="pt-PT" sz="2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)</m:t>
                    </m:r>
                  </m:oMath>
                </a14:m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 – </a:t>
                </a:r>
                <a:r>
                  <a:rPr lang="pt-PT" altLang="pt-PT" sz="3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triplet of nearest </a:t>
                </a:r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neighbor</a:t>
                </a:r>
              </a:p>
              <a:p>
                <a:pPr marL="365125" lvl="1" indent="-3175"/>
                <a:r>
                  <a:rPr lang="pt-PT" altLang="pt-PT" sz="3600" dirty="0" smtClean="0">
                    <a:solidFill>
                      <a:prstClr val="black"/>
                    </a:solidFill>
                    <a:cs typeface="+mn-cs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PT" altLang="pt-PT" sz="3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 is the nearest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altLang="pt-PT" sz="3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pt-PT" altLang="pt-PT" sz="3600" b="1" i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lang="pt-PT" altLang="pt-PT" sz="3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lang="pt-PT" altLang="pt-PT" sz="36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  <a:p>
                <a:pPr marL="365125" lvl="1" indent="-3175"/>
                <a:r>
                  <a:rPr lang="pt-PT" altLang="pt-PT" sz="3600" dirty="0" smtClean="0">
                    <a:solidFill>
                      <a:prstClr val="black"/>
                    </a:solidFill>
                    <a:cs typeface="+mn-cs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PT" altLang="pt-PT" sz="3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 is the nearest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pt-PT" altLang="pt-PT" sz="3600" dirty="0" smtClean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(different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pt-PT" sz="3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)</a:t>
                </a:r>
                <a:endParaRPr lang="pt-PT" altLang="pt-PT" sz="36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73" y="20621291"/>
                <a:ext cx="6779338" cy="4138056"/>
              </a:xfrm>
              <a:prstGeom prst="rect">
                <a:avLst/>
              </a:prstGeom>
              <a:blipFill rotWithShape="1">
                <a:blip r:embed="rId7"/>
                <a:stretch>
                  <a:fillRect l="-2698" t="-3093" r="-450" b="-47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/>
          <p:cNvSpPr/>
          <p:nvPr/>
        </p:nvSpPr>
        <p:spPr>
          <a:xfrm>
            <a:off x="14554803" y="24235699"/>
            <a:ext cx="13312344" cy="4063422"/>
          </a:xfrm>
          <a:prstGeom prst="roundRect">
            <a:avLst>
              <a:gd name="adj" fmla="val 105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5" name="Picture 2" descr="D:\Helena\Box Sync\Artigos\2015-SIMBAD(a)\presentation\dincsp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991" y="24375899"/>
            <a:ext cx="12707957" cy="36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Down Arrow 59"/>
          <p:cNvSpPr/>
          <p:nvPr/>
        </p:nvSpPr>
        <p:spPr bwMode="auto">
          <a:xfrm>
            <a:off x="2160291" y="12529369"/>
            <a:ext cx="1872208" cy="864096"/>
          </a:xfrm>
          <a:prstGeom prst="down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2811" y="7488809"/>
            <a:ext cx="4279854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984" y="9865073"/>
            <a:ext cx="4731859" cy="68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10665618" y="8140470"/>
                <a:ext cx="9634062" cy="8377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5125" lvl="0" indent="-36512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altLang="pt-PT" sz="3600" b="1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𝑿</m:t>
                    </m:r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={</m:t>
                    </m:r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}</m:t>
                    </m:r>
                  </m:oMath>
                </a14:m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 set of </a:t>
                </a:r>
                <a:r>
                  <a:rPr lang="pt-PT" altLang="pt-PT" sz="3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objects</a:t>
                </a:r>
                <a:endParaRPr lang="pt-PT" altLang="pt-PT" sz="36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  <a:p>
                <a:pPr lvl="0"/>
                <a:endParaRPr lang="pt-PT" altLang="pt-PT" sz="36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altLang="pt-PT" sz="3600" b="1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𝑹</m:t>
                    </m:r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={</m:t>
                    </m:r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𝐞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,…, </m:t>
                    </m:r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𝐞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𝑟</m:t>
                        </m:r>
                      </m:sub>
                    </m:sSub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}</m:t>
                    </m:r>
                  </m:oMath>
                </a14:m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 set of representative or prototype objects, such that </a:t>
                </a:r>
                <a14:m>
                  <m:oMath xmlns:m="http://schemas.openxmlformats.org/officeDocument/2006/math">
                    <m:r>
                      <a:rPr lang="pt-PT" altLang="pt-PT" sz="3600" b="1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𝑹</m:t>
                    </m:r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⊆</m:t>
                    </m:r>
                    <m:r>
                      <a:rPr lang="pt-PT" altLang="pt-PT" sz="36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𝑿</m:t>
                    </m:r>
                  </m:oMath>
                </a14:m>
                <a:endParaRPr lang="pt-PT" altLang="pt-PT" sz="36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  <a:p>
                <a:pPr lvl="0"/>
                <a:endParaRPr lang="pt-PT" altLang="pt-PT" sz="36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Each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 </a:t>
                </a:r>
                <a:r>
                  <a:rPr lang="pt-PT" altLang="pt-PT" sz="3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is </a:t>
                </a:r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described by a </a:t>
                </a:r>
                <a14:m>
                  <m:oMath xmlns:m="http://schemas.openxmlformats.org/officeDocument/2006/math"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𝑟</m:t>
                    </m:r>
                  </m:oMath>
                </a14:m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-dimensional dissimilarity vector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𝐷</m:t>
                      </m:r>
                      <m:d>
                        <m:dPr>
                          <m:ctrlP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pt-PT" altLang="pt-PT" sz="3600" b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,</m:t>
                          </m:r>
                          <m:r>
                            <a:rPr lang="pt-PT" altLang="pt-PT" sz="3600" b="1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𝑹</m:t>
                          </m:r>
                        </m:e>
                      </m:d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=[</m:t>
                      </m:r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𝑑</m:t>
                      </m:r>
                      <m:d>
                        <m:dPr>
                          <m:ctrlP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pt-PT" altLang="pt-PT" sz="3600" b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pt-PT" altLang="pt-PT" sz="3600" b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…</m:t>
                      </m:r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𝑑</m:t>
                      </m:r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pt-PT" altLang="pt-PT" sz="3600" b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pt-PT" altLang="pt-PT" sz="3600" b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𝐞</m:t>
                          </m:r>
                        </m:e>
                        <m:sub>
                          <m: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𝑟</m:t>
                          </m:r>
                        </m:sub>
                      </m:sSub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)]</m:t>
                      </m:r>
                    </m:oMath>
                  </m:oMathPara>
                </a14:m>
                <a:endParaRPr lang="pt-PT" altLang="pt-PT" sz="36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  <a:p>
                <a:pPr lvl="0"/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    where </a:t>
                </a:r>
                <a14:m>
                  <m:oMath xmlns:m="http://schemas.openxmlformats.org/officeDocument/2006/math"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𝑑</m:t>
                    </m:r>
                    <m:r>
                      <a:rPr lang="pt-PT" altLang="pt-PT" sz="36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(∙,∙)</m:t>
                    </m:r>
                  </m:oMath>
                </a14:m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 is a dissimilarity </a:t>
                </a:r>
                <a:r>
                  <a:rPr lang="pt-PT" altLang="pt-PT" sz="3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measure</a:t>
                </a:r>
              </a:p>
              <a:p>
                <a:pPr lvl="0"/>
                <a:endParaRPr lang="pt-PT" altLang="pt-PT" sz="18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1471613" lvl="1" indent="-571500">
                  <a:buFont typeface="Wingdings" panose="05000000000000000000" pitchFamily="2" charset="2"/>
                  <a:buChar char="Ø"/>
                  <a:tabLst>
                    <a:tab pos="1431925" algn="l"/>
                  </a:tabLst>
                </a:pPr>
                <a14:m>
                  <m:oMath xmlns:m="http://schemas.openxmlformats.org/officeDocument/2006/math">
                    <m:r>
                      <a:rPr lang="pt-PT" altLang="pt-PT" sz="3600" i="1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pt-PT" altLang="pt-PT" sz="3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alt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altLang="pt-PT" sz="3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PT" altLang="pt-PT" sz="36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pt-PT" altLang="pt-PT" sz="3600" b="1" i="1">
                        <a:solidFill>
                          <a:schemeClr val="tx1"/>
                        </a:solidFill>
                        <a:latin typeface="Cambria Math"/>
                      </a:rPr>
                      <m:t>𝑹</m:t>
                    </m:r>
                    <m:r>
                      <a:rPr lang="pt-PT" altLang="pt-PT" sz="36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PT" alt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is a row of the </a:t>
                </a:r>
                <a14:m>
                  <m:oMath xmlns:m="http://schemas.openxmlformats.org/officeDocument/2006/math">
                    <m:r>
                      <a:rPr lang="pt-PT" altLang="pt-PT" sz="36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pt-PT" altLang="pt-PT" sz="3600" i="1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pt-PT" altLang="pt-PT" sz="3600" i="1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pt-PT" alt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dissimilarity matrix </a:t>
                </a:r>
                <a14:m>
                  <m:oMath xmlns:m="http://schemas.openxmlformats.org/officeDocument/2006/math">
                    <m:r>
                      <a:rPr lang="pt-PT" altLang="pt-PT" sz="3600" i="1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pt-PT" alt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the </a:t>
                </a:r>
                <a:r>
                  <a:rPr lang="pt-PT" altLang="pt-PT" sz="3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dissimilarity space</a:t>
                </a:r>
                <a:endParaRPr lang="pt-PT" altLang="pt-PT" sz="3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lvl="0"/>
                <a:endParaRPr lang="pt-PT" altLang="pt-PT" sz="3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  <a:p>
                <a:pPr marL="274638" indent="-274638">
                  <a:buFont typeface="Arial" panose="020B0604020202020204" pitchFamily="34" charset="0"/>
                  <a:buChar char="•"/>
                </a:pPr>
                <a:r>
                  <a:rPr lang="pt-PT" alt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Define </a:t>
                </a:r>
                <a:r>
                  <a:rPr lang="pt-PT" altLang="pt-PT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 </a:t>
                </a:r>
                <a:r>
                  <a:rPr lang="pt-PT" alt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vector space </a:t>
                </a:r>
                <a14:m>
                  <m:oMath xmlns:m="http://schemas.openxmlformats.org/officeDocument/2006/math">
                    <m:r>
                      <a:rPr lang="pt-PT" altLang="pt-PT" sz="3600" b="1" i="1">
                        <a:solidFill>
                          <a:schemeClr val="tx1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pt-PT" alt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pt-PT" altLang="pt-PT" sz="3600" b="1" i="1">
                        <a:solidFill>
                          <a:schemeClr val="tx1"/>
                        </a:solidFill>
                        <a:latin typeface="Cambria Math"/>
                      </a:rPr>
                      <m:t>𝒀</m:t>
                    </m:r>
                    <m:r>
                      <a:rPr lang="pt-PT" altLang="pt-PT" sz="3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pt-PT" altLang="pt-PT" sz="3600" i="1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pt-PT" alt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where </a:t>
                </a:r>
                <a:r>
                  <a:rPr lang="pt-PT" alt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pt-PT" altLang="pt-PT" sz="3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pt-PT" alt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-th object is represented by the dissimilarity vector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alt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PT" alt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pt-PT" altLang="pt-PT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PT" alt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values</a:t>
                </a:r>
                <a:r>
                  <a:rPr lang="pt-PT" altLang="pt-PT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.</a:t>
                </a:r>
                <a:endParaRPr lang="pt-PT" altLang="pt-PT" sz="3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618" y="8140470"/>
                <a:ext cx="9634062" cy="8377101"/>
              </a:xfrm>
              <a:prstGeom prst="rect">
                <a:avLst/>
              </a:prstGeom>
              <a:blipFill rotWithShape="1">
                <a:blip r:embed="rId11"/>
                <a:stretch>
                  <a:fillRect l="-1772" t="-1527" r="-259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39279" y="27507033"/>
            <a:ext cx="8259307" cy="76436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14300" cap="rnd" cmpd="sng">
            <a:solidFill>
              <a:schemeClr val="accent4">
                <a:lumMod val="75000"/>
                <a:alpha val="60000"/>
              </a:schemeClr>
            </a:solidFill>
          </a:ln>
          <a:effectLst>
            <a:outerShdw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108000" algn="ctr"/>
            <a:r>
              <a:rPr lang="pt-PT" sz="5400" dirty="0" smtClean="0">
                <a:solidFill>
                  <a:schemeClr val="tx1"/>
                </a:solidFill>
              </a:rPr>
              <a:t>Characterization</a:t>
            </a:r>
          </a:p>
          <a:p>
            <a:pPr marL="108000"/>
            <a:endParaRPr lang="pt-PT" sz="3600" dirty="0" smtClean="0">
              <a:solidFill>
                <a:schemeClr val="tx1"/>
              </a:solidFill>
            </a:endParaRPr>
          </a:p>
          <a:p>
            <a:pPr marL="108000">
              <a:buFont typeface="Wingdings" pitchFamily="2" charset="2"/>
              <a:buChar char="Ø"/>
            </a:pPr>
            <a:r>
              <a:rPr lang="pt-PT" sz="3600" dirty="0" smtClean="0">
                <a:solidFill>
                  <a:schemeClr val="tx1"/>
                </a:solidFill>
                <a:latin typeface="Calibri" pitchFamily="32" charset="0"/>
                <a:cs typeface="Arial" charset="0"/>
              </a:rPr>
              <a:t> Dissimilarity spaces have </a:t>
            </a:r>
            <a:r>
              <a:rPr lang="pt-PT" sz="3600" b="1" dirty="0" smtClean="0">
                <a:solidFill>
                  <a:schemeClr val="tx1"/>
                </a:solidFill>
                <a:latin typeface="Calibri" pitchFamily="32" charset="0"/>
                <a:cs typeface="Arial" charset="0"/>
              </a:rPr>
              <a:t>higher discriminant power</a:t>
            </a:r>
            <a:r>
              <a:rPr lang="pt-PT" sz="3600" dirty="0" smtClean="0">
                <a:solidFill>
                  <a:schemeClr val="tx1"/>
                </a:solidFill>
                <a:latin typeface="Calibri" pitchFamily="32" charset="0"/>
                <a:cs typeface="Arial" charset="0"/>
              </a:rPr>
              <a:t> of features in separating the classes.</a:t>
            </a:r>
            <a:endParaRPr lang="pt-PT" sz="3600" dirty="0">
              <a:solidFill>
                <a:schemeClr val="tx1"/>
              </a:solidFill>
              <a:latin typeface="Calibri" pitchFamily="32" charset="0"/>
              <a:cs typeface="Arial" charset="0"/>
            </a:endParaRPr>
          </a:p>
          <a:p>
            <a:pPr marL="108000">
              <a:buFont typeface="Wingdings" pitchFamily="2" charset="2"/>
              <a:buChar char="Ø"/>
            </a:pPr>
            <a:endParaRPr lang="pt-PT" sz="3600" dirty="0">
              <a:solidFill>
                <a:schemeClr val="tx1"/>
              </a:solidFill>
              <a:latin typeface="Calibri" pitchFamily="32" charset="0"/>
              <a:cs typeface="Arial" charset="0"/>
            </a:endParaRPr>
          </a:p>
          <a:p>
            <a:pPr marL="108000">
              <a:buFont typeface="Wingdings" pitchFamily="2" charset="2"/>
              <a:buChar char="Ø"/>
            </a:pPr>
            <a:r>
              <a:rPr lang="pt-PT" sz="3600" dirty="0">
                <a:solidFill>
                  <a:schemeClr val="tx1"/>
                </a:solidFill>
                <a:latin typeface="Calibri" pitchFamily="32" charset="0"/>
                <a:cs typeface="Arial" charset="0"/>
              </a:rPr>
              <a:t> </a:t>
            </a:r>
            <a:r>
              <a:rPr lang="pt-PT" sz="3600" dirty="0" smtClean="0">
                <a:solidFill>
                  <a:schemeClr val="tx1"/>
                </a:solidFill>
                <a:latin typeface="Calibri" pitchFamily="32" charset="0"/>
                <a:cs typeface="Arial" charset="0"/>
              </a:rPr>
              <a:t> Dissimilarity spaces have </a:t>
            </a:r>
            <a:r>
              <a:rPr lang="pt-PT" sz="3600" b="1" dirty="0" smtClean="0">
                <a:solidFill>
                  <a:schemeClr val="tx1"/>
                </a:solidFill>
                <a:latin typeface="Calibri" pitchFamily="32" charset="0"/>
                <a:cs typeface="Arial" charset="0"/>
              </a:rPr>
              <a:t>less overlap between the classes</a:t>
            </a:r>
            <a:r>
              <a:rPr lang="pt-PT" sz="3600" dirty="0" smtClean="0">
                <a:solidFill>
                  <a:schemeClr val="tx1"/>
                </a:solidFill>
                <a:latin typeface="Calibri" pitchFamily="32" charset="0"/>
                <a:cs typeface="Arial" charset="0"/>
              </a:rPr>
              <a:t>, which may facilitate the learner to separate the samples of different classes.</a:t>
            </a:r>
          </a:p>
          <a:p>
            <a:pPr marL="108000">
              <a:buFont typeface="Wingdings" pitchFamily="2" charset="2"/>
              <a:buChar char="Ø"/>
            </a:pPr>
            <a:endParaRPr lang="pt-PT" sz="3600" dirty="0">
              <a:solidFill>
                <a:schemeClr val="tx1"/>
              </a:solidFill>
              <a:latin typeface="Calibri" pitchFamily="32" charset="0"/>
              <a:cs typeface="Arial" charset="0"/>
            </a:endParaRPr>
          </a:p>
          <a:p>
            <a:pPr marL="108000">
              <a:buFont typeface="Wingdings" pitchFamily="2" charset="2"/>
              <a:buChar char="Ø"/>
            </a:pPr>
            <a:r>
              <a:rPr lang="pt-PT" sz="3600" dirty="0" smtClean="0">
                <a:solidFill>
                  <a:schemeClr val="tx1"/>
                </a:solidFill>
                <a:latin typeface="Calibri" pitchFamily="32" charset="0"/>
                <a:cs typeface="Arial" charset="0"/>
              </a:rPr>
              <a:t> Even if the classes are more separable, they are nonlinearly separable by 1-NN classifier.</a:t>
            </a:r>
            <a:endParaRPr lang="pt-PT" sz="3600" dirty="0">
              <a:solidFill>
                <a:schemeClr val="tx1"/>
              </a:solidFill>
              <a:latin typeface="Calibri" pitchFamily="32" charset="0"/>
              <a:cs typeface="Arial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870375" y="27761580"/>
            <a:ext cx="3990812" cy="3448001"/>
            <a:chOff x="-5819593" y="22868288"/>
            <a:chExt cx="6552728" cy="576064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530" t="-3591" r="-3539" b="-3087"/>
            <a:stretch/>
          </p:blipFill>
          <p:spPr>
            <a:xfrm>
              <a:off x="-5819593" y="22868288"/>
              <a:ext cx="6552728" cy="57606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 rot="21232167">
                  <a:off x="-5630765" y="23080950"/>
                  <a:ext cx="6225654" cy="5377395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effectLst/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pt-PT" altLang="pt-PT" sz="1800" dirty="0" smtClean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  <a:p>
                  <a:pPr algn="ctr"/>
                  <a:r>
                    <a:rPr lang="pt-PT" altLang="pt-PT" sz="36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Assume </a:t>
                  </a:r>
                  <a:r>
                    <a:rPr lang="pt-PT" altLang="pt-PT" sz="3600" dirty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that </a:t>
                  </a:r>
                  <a14:m>
                    <m:oMath xmlns:m="http://schemas.openxmlformats.org/officeDocument/2006/math">
                      <m:r>
                        <a:rPr lang="pt-PT" altLang="pt-PT" sz="3600">
                          <a:solidFill>
                            <a:schemeClr val="tx1"/>
                          </a:solidFill>
                          <a:latin typeface="Cambria Math"/>
                        </a:rPr>
                        <m:t>𝑹</m:t>
                      </m:r>
                      <m:r>
                        <a:rPr lang="pt-PT" altLang="pt-PT" sz="36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PT" altLang="pt-PT" sz="360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</m:oMath>
                  </a14:m>
                  <a:r>
                    <a:rPr lang="pt-PT" altLang="pt-PT" sz="3600" dirty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, meaning that all objects of </a:t>
                  </a:r>
                  <a14:m>
                    <m:oMath xmlns:m="http://schemas.openxmlformats.org/officeDocument/2006/math">
                      <m:r>
                        <a:rPr lang="pt-PT" altLang="pt-PT" sz="360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</m:oMath>
                  </a14:m>
                  <a:r>
                    <a:rPr lang="pt-PT" altLang="pt-PT" sz="3600" dirty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 are used as </a:t>
                  </a:r>
                  <a:r>
                    <a:rPr lang="pt-PT" altLang="pt-PT" sz="36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prototypes.</a:t>
                  </a:r>
                  <a:endParaRPr lang="pt-PT" altLang="pt-PT" sz="3600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2167">
                  <a:off x="-5630765" y="23080950"/>
                  <a:ext cx="6225654" cy="537739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19783737" y="35183560"/>
            <a:ext cx="7147306" cy="5668725"/>
            <a:chOff x="21890483" y="30963417"/>
            <a:chExt cx="7147306" cy="5668725"/>
          </a:xfrm>
        </p:grpSpPr>
        <p:pic>
          <p:nvPicPr>
            <p:cNvPr id="11" name="Picture 4" descr="D:\Helena\Box Sync\Artigos\2015-SIMBAD(a)\presentation\Feat_vs_Eucl_media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8658" y="30963417"/>
              <a:ext cx="6650948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1890483" y="34707833"/>
              <a:ext cx="7147306" cy="192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5125" indent="-365125">
                <a:buFont typeface="Arial" panose="020B0604020202020204" pitchFamily="34" charset="0"/>
                <a:buChar char="•"/>
              </a:pPr>
              <a:r>
                <a:rPr lang="pt-PT" sz="2800" dirty="0" smtClean="0">
                  <a:solidFill>
                    <a:schemeClr val="tx1"/>
                  </a:solidFill>
                </a:rPr>
                <a:t>25 datasets for Euclidean space</a:t>
              </a:r>
            </a:p>
            <a:p>
              <a:pPr marL="625475" lvl="1" indent="-260350">
                <a:buFont typeface="Arial" panose="020B0604020202020204" pitchFamily="34" charset="0"/>
                <a:buChar char="•"/>
              </a:pPr>
              <a:r>
                <a:rPr lang="pt-PT" sz="2800" dirty="0" smtClean="0">
                  <a:solidFill>
                    <a:schemeClr val="tx1"/>
                  </a:solidFill>
                </a:rPr>
                <a:t>Best </a:t>
              </a:r>
              <a:r>
                <a:rPr lang="pt-PT" sz="2800" dirty="0">
                  <a:solidFill>
                    <a:schemeClr val="tx1"/>
                  </a:solidFill>
                </a:rPr>
                <a:t>on average</a:t>
              </a:r>
              <a:r>
                <a:rPr lang="pt-PT" sz="2800" dirty="0" smtClean="0">
                  <a:solidFill>
                    <a:schemeClr val="tx1"/>
                  </a:solidFill>
                </a:rPr>
                <a:t> 11.8% than Feature space</a:t>
              </a:r>
            </a:p>
            <a:p>
              <a:pPr marL="365125" indent="-365125">
                <a:buFont typeface="Arial" panose="020B0604020202020204" pitchFamily="34" charset="0"/>
                <a:buChar char="•"/>
              </a:pPr>
              <a:endParaRPr lang="pt-PT" sz="1600" dirty="0" smtClean="0">
                <a:solidFill>
                  <a:schemeClr val="tx1"/>
                </a:solidFill>
              </a:endParaRPr>
            </a:p>
            <a:p>
              <a:pPr marL="365125" indent="-365125">
                <a:buFont typeface="Arial" panose="020B0604020202020204" pitchFamily="34" charset="0"/>
                <a:buChar char="•"/>
              </a:pPr>
              <a:r>
                <a:rPr lang="pt-PT" sz="2800" dirty="0" smtClean="0">
                  <a:solidFill>
                    <a:schemeClr val="tx1"/>
                  </a:solidFill>
                </a:rPr>
                <a:t>9 datasets for Feature space</a:t>
              </a:r>
            </a:p>
            <a:p>
              <a:pPr marL="625475" indent="-260350">
                <a:buFont typeface="Arial" panose="020B0604020202020204" pitchFamily="34" charset="0"/>
                <a:buChar char="•"/>
              </a:pPr>
              <a:r>
                <a:rPr lang="pt-PT" sz="2800" dirty="0" smtClean="0">
                  <a:solidFill>
                    <a:schemeClr val="tx1"/>
                  </a:solidFill>
                </a:rPr>
                <a:t>Best on average 2.6% than Euclidean space</a:t>
              </a:r>
              <a:endParaRPr lang="pt-PT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09684" y="35183560"/>
            <a:ext cx="7147306" cy="5668725"/>
            <a:chOff x="9937155" y="35150714"/>
            <a:chExt cx="7147306" cy="5668725"/>
          </a:xfrm>
        </p:grpSpPr>
        <p:pic>
          <p:nvPicPr>
            <p:cNvPr id="1031" name="Picture 7" descr="D:\Helena\Box Sync\Artigos\2015-SIMBAD(a)\presentation\Feat_vs_Dinc_media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8401" y="35150714"/>
              <a:ext cx="6650945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TextBox 136"/>
            <p:cNvSpPr txBox="1"/>
            <p:nvPr/>
          </p:nvSpPr>
          <p:spPr>
            <a:xfrm>
              <a:off x="9937155" y="38895130"/>
              <a:ext cx="7147306" cy="192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5125" indent="-365125">
                <a:buFont typeface="Arial" panose="020B0604020202020204" pitchFamily="34" charset="0"/>
                <a:buChar char="•"/>
              </a:pPr>
              <a:r>
                <a:rPr lang="pt-PT" sz="2800" dirty="0" smtClean="0">
                  <a:solidFill>
                    <a:schemeClr val="tx1"/>
                  </a:solidFill>
                </a:rPr>
                <a:t>28 datasets for Dinc space</a:t>
              </a:r>
            </a:p>
            <a:p>
              <a:pPr marL="625475" lvl="1" indent="-260350">
                <a:buFont typeface="Arial" panose="020B0604020202020204" pitchFamily="34" charset="0"/>
                <a:buChar char="•"/>
              </a:pPr>
              <a:r>
                <a:rPr lang="pt-PT" sz="2800" dirty="0" smtClean="0">
                  <a:solidFill>
                    <a:schemeClr val="tx1"/>
                  </a:solidFill>
                </a:rPr>
                <a:t>Best </a:t>
              </a:r>
              <a:r>
                <a:rPr lang="pt-PT" sz="2800" dirty="0">
                  <a:solidFill>
                    <a:schemeClr val="tx1"/>
                  </a:solidFill>
                </a:rPr>
                <a:t>on average</a:t>
              </a:r>
              <a:r>
                <a:rPr lang="pt-PT" sz="2800" dirty="0" smtClean="0">
                  <a:solidFill>
                    <a:schemeClr val="tx1"/>
                  </a:solidFill>
                </a:rPr>
                <a:t> 13.6% than Feature space</a:t>
              </a:r>
            </a:p>
            <a:p>
              <a:pPr marL="365125" indent="-365125">
                <a:buFont typeface="Arial" panose="020B0604020202020204" pitchFamily="34" charset="0"/>
                <a:buChar char="•"/>
              </a:pPr>
              <a:endParaRPr lang="pt-PT" sz="1600" dirty="0" smtClean="0">
                <a:solidFill>
                  <a:schemeClr val="tx1"/>
                </a:solidFill>
              </a:endParaRPr>
            </a:p>
            <a:p>
              <a:pPr marL="365125" indent="-365125">
                <a:buFont typeface="Arial" panose="020B0604020202020204" pitchFamily="34" charset="0"/>
                <a:buChar char="•"/>
              </a:pPr>
              <a:r>
                <a:rPr lang="pt-PT" sz="2800" dirty="0" smtClean="0">
                  <a:solidFill>
                    <a:schemeClr val="tx1"/>
                  </a:solidFill>
                </a:rPr>
                <a:t>6 datasets for Feature space</a:t>
              </a:r>
            </a:p>
            <a:p>
              <a:pPr marL="625475" indent="-260350">
                <a:buFont typeface="Arial" panose="020B0604020202020204" pitchFamily="34" charset="0"/>
                <a:buChar char="•"/>
              </a:pPr>
              <a:r>
                <a:rPr lang="pt-PT" sz="2800" dirty="0" smtClean="0">
                  <a:solidFill>
                    <a:schemeClr val="tx1"/>
                  </a:solidFill>
                </a:rPr>
                <a:t>Best on average 2.2% than Dinc space</a:t>
              </a:r>
              <a:endParaRPr lang="pt-PT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404297" y="31107433"/>
            <a:ext cx="11606866" cy="3600000"/>
            <a:chOff x="17412409" y="37243633"/>
            <a:chExt cx="11606866" cy="3600000"/>
          </a:xfrm>
        </p:grpSpPr>
        <p:pic>
          <p:nvPicPr>
            <p:cNvPr id="1030" name="Picture 6" descr="D:\Helena\Box Sync\Artigos\2015-SIMBAD(a)\presentation\Eucl_vs_Dinc_media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2409" y="37243633"/>
              <a:ext cx="6672365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24156782" y="37516145"/>
              <a:ext cx="4862493" cy="312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5125" indent="-365125">
                <a:buFont typeface="Arial" panose="020B0604020202020204" pitchFamily="34" charset="0"/>
                <a:buChar char="•"/>
              </a:pPr>
              <a:r>
                <a:rPr lang="pt-PT" sz="2800" dirty="0" smtClean="0">
                  <a:solidFill>
                    <a:schemeClr val="tx1"/>
                  </a:solidFill>
                </a:rPr>
                <a:t>8 datasets for Euclidean space</a:t>
              </a:r>
            </a:p>
            <a:p>
              <a:pPr marL="625475" lvl="1" indent="-260350">
                <a:buFont typeface="Arial" panose="020B0604020202020204" pitchFamily="34" charset="0"/>
                <a:buChar char="•"/>
              </a:pPr>
              <a:r>
                <a:rPr lang="pt-PT" sz="2800" dirty="0" smtClean="0">
                  <a:solidFill>
                    <a:schemeClr val="tx1"/>
                  </a:solidFill>
                </a:rPr>
                <a:t>Best </a:t>
              </a:r>
              <a:r>
                <a:rPr lang="pt-PT" sz="2800" dirty="0">
                  <a:solidFill>
                    <a:schemeClr val="tx1"/>
                  </a:solidFill>
                </a:rPr>
                <a:t>on average</a:t>
              </a:r>
              <a:r>
                <a:rPr lang="pt-PT" sz="2800" dirty="0" smtClean="0">
                  <a:solidFill>
                    <a:schemeClr val="tx1"/>
                  </a:solidFill>
                </a:rPr>
                <a:t> 4.0% than Dinc space</a:t>
              </a:r>
            </a:p>
            <a:p>
              <a:pPr marL="365125" indent="-365125">
                <a:buFont typeface="Arial" panose="020B0604020202020204" pitchFamily="34" charset="0"/>
                <a:buChar char="•"/>
              </a:pPr>
              <a:endParaRPr lang="pt-PT" sz="1600" dirty="0" smtClean="0">
                <a:solidFill>
                  <a:schemeClr val="tx1"/>
                </a:solidFill>
              </a:endParaRPr>
            </a:p>
            <a:p>
              <a:pPr marL="365125" indent="-365125">
                <a:buFont typeface="Arial" panose="020B0604020202020204" pitchFamily="34" charset="0"/>
                <a:buChar char="•"/>
              </a:pPr>
              <a:r>
                <a:rPr lang="pt-PT" sz="2800" dirty="0" smtClean="0">
                  <a:solidFill>
                    <a:schemeClr val="tx1"/>
                  </a:solidFill>
                </a:rPr>
                <a:t>18 datasets for Dinc space</a:t>
              </a:r>
            </a:p>
            <a:p>
              <a:pPr marL="625475" indent="-260350">
                <a:buFont typeface="Arial" panose="020B0604020202020204" pitchFamily="34" charset="0"/>
                <a:buChar char="•"/>
              </a:pPr>
              <a:r>
                <a:rPr lang="pt-PT" sz="2800" dirty="0" smtClean="0">
                  <a:solidFill>
                    <a:schemeClr val="tx1"/>
                  </a:solidFill>
                </a:rPr>
                <a:t>Best on average 7.1% than Euclidean space</a:t>
              </a:r>
              <a:endParaRPr lang="pt-PT" sz="28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933681" y="25070586"/>
                <a:ext cx="11027810" cy="171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The </a:t>
                </a:r>
                <a:r>
                  <a:rPr lang="pt-PT" altLang="pt-PT" sz="3600" b="1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dissimilarity increments</a:t>
                </a:r>
                <a:r>
                  <a:rPr lang="pt-PT" altLang="pt-PT" sz="3600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 between neighboring patterns is defined as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𝑖𝑛𝑐</m:t>
                          </m:r>
                        </m:sub>
                      </m:sSub>
                      <m:d>
                        <m:dPr>
                          <m:ctrlP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altLang="pt-PT" sz="36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altLang="pt-PT" sz="36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altLang="pt-PT" sz="36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</a:rPr>
                        <m:t>=|</m:t>
                      </m:r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altLang="pt-PT" sz="36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altLang="pt-PT" sz="36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altLang="pt-PT" sz="36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altLang="pt-PT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PT" altLang="pt-PT" sz="36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PT" altLang="pt-PT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PT" altLang="pt-PT" sz="3600" i="1">
                          <a:solidFill>
                            <a:prstClr val="black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81" y="25070586"/>
                <a:ext cx="11027810" cy="1716367"/>
              </a:xfrm>
              <a:prstGeom prst="rect">
                <a:avLst/>
              </a:prstGeom>
              <a:blipFill rotWithShape="1">
                <a:blip r:embed="rId17"/>
                <a:stretch>
                  <a:fillRect l="-1658" t="-747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entagon 18"/>
          <p:cNvSpPr/>
          <p:nvPr/>
        </p:nvSpPr>
        <p:spPr>
          <a:xfrm>
            <a:off x="1872259" y="39523381"/>
            <a:ext cx="7466062" cy="1539019"/>
          </a:xfrm>
          <a:prstGeom prst="homePlate">
            <a:avLst>
              <a:gd name="adj" fmla="val 3613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65125"/>
            <a:r>
              <a:rPr lang="en-US" sz="24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Datasets: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36 real-world datasets from the UCI</a:t>
            </a:r>
          </a:p>
          <a:p>
            <a:pPr marL="363538" indent="14351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Machine  Learning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repository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65125"/>
            <a:r>
              <a:rPr lang="en-US" sz="24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Evaluation: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Error rates of median-link, when</a:t>
            </a:r>
          </a:p>
          <a:p>
            <a:pPr marL="365125" indent="1692275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the true number of clusters is known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76810" y="31539481"/>
            <a:ext cx="4108817" cy="1638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+mn-lt"/>
                <a:cs typeface="+mn-cs"/>
              </a:rPr>
              <a:t>Experimental</a:t>
            </a:r>
          </a:p>
          <a:p>
            <a:pPr algn="ctr"/>
            <a:r>
              <a:rPr lang="en-US" sz="5400" dirty="0" smtClean="0">
                <a:solidFill>
                  <a:schemeClr val="tx1"/>
                </a:solidFill>
                <a:latin typeface="+mn-lt"/>
                <a:cs typeface="+mn-cs"/>
              </a:rPr>
              <a:t>results</a:t>
            </a:r>
            <a:endParaRPr lang="pt-PT" sz="54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5391</TotalTime>
  <Words>810</Words>
  <Application>Microsoft Office PowerPoint</Application>
  <PresentationFormat>Custom</PresentationFormat>
  <Paragraphs>112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Grid</vt:lpstr>
      <vt:lpstr>PowerPoint Presentation</vt:lpstr>
    </vt:vector>
  </TitlesOfParts>
  <Company>TKK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Helena Aidos</dc:creator>
  <cp:lastModifiedBy>Helena Aidos</cp:lastModifiedBy>
  <cp:revision>382</cp:revision>
  <dcterms:created xsi:type="dcterms:W3CDTF">2009-04-14T20:01:35Z</dcterms:created>
  <dcterms:modified xsi:type="dcterms:W3CDTF">2015-10-07T12:59:25Z</dcterms:modified>
</cp:coreProperties>
</file>