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9" r:id="rId3"/>
    <p:sldId id="260" r:id="rId4"/>
    <p:sldId id="295" r:id="rId5"/>
    <p:sldId id="263" r:id="rId6"/>
    <p:sldId id="296" r:id="rId7"/>
    <p:sldId id="275" r:id="rId8"/>
    <p:sldId id="301" r:id="rId9"/>
    <p:sldId id="262" r:id="rId10"/>
    <p:sldId id="297" r:id="rId11"/>
    <p:sldId id="279" r:id="rId12"/>
    <p:sldId id="261" r:id="rId13"/>
    <p:sldId id="298" r:id="rId14"/>
    <p:sldId id="299" r:id="rId15"/>
    <p:sldId id="300" r:id="rId16"/>
    <p:sldId id="302" r:id="rId17"/>
    <p:sldId id="303" r:id="rId18"/>
    <p:sldId id="304" r:id="rId19"/>
    <p:sldId id="305" r:id="rId20"/>
    <p:sldId id="278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7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Montserrat" panose="00000500000000000000" pitchFamily="2" charset="0"/>
      <p:regular r:id="rId52"/>
      <p:bold r:id="rId53"/>
      <p:italic r:id="rId54"/>
      <p:boldItalic r:id="rId55"/>
    </p:embeddedFont>
    <p:embeddedFont>
      <p:font typeface="Quicksand" panose="020B060402020202020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5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78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40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217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166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7979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207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5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13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41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</a:t>
            </a:r>
            <a:br>
              <a:rPr lang="en-US"/>
            </a:br>
            <a:r>
              <a:rPr lang="en-US"/>
              <a:t>2</a:t>
            </a:r>
            <a:endParaRPr/>
          </a:p>
        </p:txBody>
      </p:sp>
      <p:sp>
        <p:nvSpPr>
          <p:cNvPr id="2" name="Google Shape;71;p12">
            <a:extLst>
              <a:ext uri="{FF2B5EF4-FFF2-40B4-BE49-F238E27FC236}">
                <a16:creationId xmlns:a16="http://schemas.microsoft.com/office/drawing/2014/main" id="{2B9CC910-AFF9-C08C-020A-85B6CF141124}"/>
              </a:ext>
            </a:extLst>
          </p:cNvPr>
          <p:cNvSpPr txBox="1">
            <a:spLocks/>
          </p:cNvSpPr>
          <p:nvPr/>
        </p:nvSpPr>
        <p:spPr>
          <a:xfrm>
            <a:off x="4659375" y="3678938"/>
            <a:ext cx="34075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000"/>
              <a:t>Lê Hoài Thương - 21520474</a:t>
            </a:r>
          </a:p>
          <a:p>
            <a:r>
              <a:rPr lang="en-US" sz="2000" err="1"/>
              <a:t>Nguyễn</a:t>
            </a:r>
            <a:r>
              <a:rPr lang="en-US" sz="2000"/>
              <a:t> Hoàng </a:t>
            </a:r>
            <a:r>
              <a:rPr lang="en-US" sz="2000" err="1"/>
              <a:t>Hải</a:t>
            </a:r>
            <a:r>
              <a:rPr lang="en-US" sz="2000"/>
              <a:t> - 2152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 with bitmask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10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Job assignment problem</a:t>
            </a:r>
            <a:endParaRPr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Google Shape;344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65475" y="1026431"/>
                <a:ext cx="685800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SG" sz="2000">
                    <a:solidFill>
                      <a:schemeClr val="bg1"/>
                    </a:solidFill>
                  </a:rPr>
                  <a:t>There are N people and N tasks.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20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denotes how much a person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 will be receive doing job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.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SG" sz="2000">
                    <a:solidFill>
                      <a:schemeClr val="bg1"/>
                    </a:solidFill>
                  </a:rPr>
                  <a:t>Assign each task to a person with minimum total cost.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SG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4" name="Google Shape;344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65475" y="1026431"/>
                <a:ext cx="6858000" cy="3725700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A207D68B-1A7B-EDF3-8870-3D908F40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7445" y="2889281"/>
            <a:ext cx="1071563" cy="1071563"/>
          </a:xfrm>
          <a:prstGeom prst="rect">
            <a:avLst/>
          </a:prstGeom>
        </p:spPr>
      </p:pic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18CD4497-733D-44F0-B3A4-1CF734C99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5171" y="2889280"/>
            <a:ext cx="1071562" cy="10715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D7C055-C119-980D-411D-03E919EFA5CF}"/>
              </a:ext>
            </a:extLst>
          </p:cNvPr>
          <p:cNvSpPr/>
          <p:nvPr/>
        </p:nvSpPr>
        <p:spPr>
          <a:xfrm>
            <a:off x="3814763" y="3275044"/>
            <a:ext cx="1257680" cy="2611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91EDD-4C77-8D8D-FEC9-BAE9CD828979}"/>
                  </a:ext>
                </a:extLst>
              </p:cNvPr>
              <p:cNvSpPr txBox="1"/>
              <p:nvPr/>
            </p:nvSpPr>
            <p:spPr>
              <a:xfrm>
                <a:off x="3937835" y="2889280"/>
                <a:ext cx="1134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91EDD-4C77-8D8D-FEC9-BAE9CD828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35" y="2889280"/>
                <a:ext cx="1134608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BEFD7-B3A3-C640-B32B-CA53E8B820CE}"/>
                  </a:ext>
                </a:extLst>
              </p:cNvPr>
              <p:cNvSpPr txBox="1"/>
              <p:nvPr/>
            </p:nvSpPr>
            <p:spPr>
              <a:xfrm>
                <a:off x="2323105" y="3963180"/>
                <a:ext cx="1317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latin typeface="Quicksand" panose="020B0604020202020204" charset="0"/>
                  </a:rPr>
                  <a:t>person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BEFD7-B3A3-C640-B32B-CA53E8B82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105" y="3963180"/>
                <a:ext cx="1317485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2A867-2B27-33BE-94D8-BEFB8E81F43B}"/>
                  </a:ext>
                </a:extLst>
              </p:cNvPr>
              <p:cNvSpPr txBox="1"/>
              <p:nvPr/>
            </p:nvSpPr>
            <p:spPr>
              <a:xfrm>
                <a:off x="5635171" y="3963180"/>
                <a:ext cx="1134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latin typeface="Quicksand" panose="020B0604020202020204" charset="0"/>
                  </a:rPr>
                  <a:t>task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2A867-2B27-33BE-94D8-BEFB8E81F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171" y="3963180"/>
                <a:ext cx="1134608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</a:t>
            </a:r>
            <a:r>
              <a:rPr lang="en-US" sz="1800" err="1"/>
              <a:t>ive</a:t>
            </a:r>
            <a:r>
              <a:rPr lang="en-US" sz="1800"/>
              <a:t>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 all possible ways to assign jobs.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/>
              <a:t>Question: </a:t>
            </a:r>
          </a:p>
          <a:p>
            <a:pPr marL="342900" indent="-342900"/>
            <a:r>
              <a:rPr lang="en" sz="2400"/>
              <a:t>What is the complexity of this algorithm? </a:t>
            </a:r>
          </a:p>
          <a:p>
            <a:pPr marL="342900" indent="-342900"/>
            <a:r>
              <a:rPr lang="en" sz="2400"/>
              <a:t>Is there any way to solve this problem?</a:t>
            </a:r>
          </a:p>
          <a:p>
            <a:pPr marL="342900" indent="-342900"/>
            <a:r>
              <a:rPr lang="en" sz="2400"/>
              <a:t>How to decrease the complexity?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Can this problem be solved using dynamic programing?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39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Dynamic programing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err="1"/>
              <a:t>dp</a:t>
            </a:r>
            <a:r>
              <a:rPr lang="en-US" sz="1600"/>
              <a:t>[mask][n] : Lowest cost to assign first n people to n tasks ,with mask is the state assigned/not assigned of tasks.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Ex: </a:t>
            </a:r>
            <a:r>
              <a:rPr lang="en-US" sz="1600" err="1"/>
              <a:t>dp</a:t>
            </a:r>
            <a:r>
              <a:rPr lang="en-US" sz="1600"/>
              <a:t>[11000][2] : lowest cost to assign first 2 peoples with task 0 and task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3" name="Graphic 12" descr="Briefcase with solid fill">
            <a:extLst>
              <a:ext uri="{FF2B5EF4-FFF2-40B4-BE49-F238E27FC236}">
                <a16:creationId xmlns:a16="http://schemas.microsoft.com/office/drawing/2014/main" id="{F5D4C711-32A9-AEF9-11D2-4E14CC05A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8625" y="2573813"/>
            <a:ext cx="894217" cy="894217"/>
          </a:xfrm>
          <a:prstGeom prst="rect">
            <a:avLst/>
          </a:prstGeom>
        </p:spPr>
      </p:pic>
      <p:pic>
        <p:nvPicPr>
          <p:cNvPr id="16" name="Graphic 15" descr="Briefcase with solid fill">
            <a:extLst>
              <a:ext uri="{FF2B5EF4-FFF2-40B4-BE49-F238E27FC236}">
                <a16:creationId xmlns:a16="http://schemas.microsoft.com/office/drawing/2014/main" id="{74631D21-8376-2CC9-0ED8-2825FE615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418" y="2569687"/>
            <a:ext cx="894217" cy="894217"/>
          </a:xfrm>
          <a:prstGeom prst="rect">
            <a:avLst/>
          </a:prstGeom>
        </p:spPr>
      </p:pic>
      <p:pic>
        <p:nvPicPr>
          <p:cNvPr id="17" name="Graphic 16" descr="Briefcase with solid fill">
            <a:extLst>
              <a:ext uri="{FF2B5EF4-FFF2-40B4-BE49-F238E27FC236}">
                <a16:creationId xmlns:a16="http://schemas.microsoft.com/office/drawing/2014/main" id="{93344C83-BDF0-E45C-4B68-52C542B92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880" y="2557532"/>
            <a:ext cx="894217" cy="894217"/>
          </a:xfrm>
          <a:prstGeom prst="rect">
            <a:avLst/>
          </a:prstGeom>
        </p:spPr>
      </p:pic>
      <p:pic>
        <p:nvPicPr>
          <p:cNvPr id="18" name="Graphic 17" descr="Briefcase with solid fill">
            <a:extLst>
              <a:ext uri="{FF2B5EF4-FFF2-40B4-BE49-F238E27FC236}">
                <a16:creationId xmlns:a16="http://schemas.microsoft.com/office/drawing/2014/main" id="{D4D98CF5-CDAD-B7AD-9759-A49CCE7C7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2168" y="2557531"/>
            <a:ext cx="894217" cy="894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589427-4028-A896-3589-89629A73CCA3}"/>
              </a:ext>
            </a:extLst>
          </p:cNvPr>
          <p:cNvSpPr txBox="1"/>
          <p:nvPr/>
        </p:nvSpPr>
        <p:spPr>
          <a:xfrm>
            <a:off x="2404283" y="3562176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1</a:t>
            </a:r>
          </a:p>
        </p:txBody>
      </p:sp>
      <p:pic>
        <p:nvPicPr>
          <p:cNvPr id="24" name="Graphic 23" descr="Briefcase with solid fill">
            <a:extLst>
              <a:ext uri="{FF2B5EF4-FFF2-40B4-BE49-F238E27FC236}">
                <a16:creationId xmlns:a16="http://schemas.microsoft.com/office/drawing/2014/main" id="{C7488855-1AD0-1C6F-73E4-4CC337CAD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707" y="2549838"/>
            <a:ext cx="894217" cy="8942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916C65-29E3-AC92-AEA4-C8F2D6AD2924}"/>
              </a:ext>
            </a:extLst>
          </p:cNvPr>
          <p:cNvSpPr txBox="1"/>
          <p:nvPr/>
        </p:nvSpPr>
        <p:spPr>
          <a:xfrm>
            <a:off x="3421076" y="3558050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55840-366C-1262-765F-0DC1FA372472}"/>
              </a:ext>
            </a:extLst>
          </p:cNvPr>
          <p:cNvSpPr txBox="1"/>
          <p:nvPr/>
        </p:nvSpPr>
        <p:spPr>
          <a:xfrm>
            <a:off x="4437869" y="3562638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64C2A-0B7B-58A0-2C3D-2CC8647C33BD}"/>
              </a:ext>
            </a:extLst>
          </p:cNvPr>
          <p:cNvSpPr txBox="1"/>
          <p:nvPr/>
        </p:nvSpPr>
        <p:spPr>
          <a:xfrm>
            <a:off x="5454662" y="3558512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7BD14-1321-AB4A-1AB6-278E8B946A5E}"/>
              </a:ext>
            </a:extLst>
          </p:cNvPr>
          <p:cNvSpPr txBox="1"/>
          <p:nvPr/>
        </p:nvSpPr>
        <p:spPr>
          <a:xfrm>
            <a:off x="6300005" y="3538201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BBE6CC4-062C-0457-DC5B-0D2C45400978}"/>
              </a:ext>
            </a:extLst>
          </p:cNvPr>
          <p:cNvSpPr/>
          <p:nvPr/>
        </p:nvSpPr>
        <p:spPr>
          <a:xfrm>
            <a:off x="1928813" y="4207669"/>
            <a:ext cx="475470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ACDF9-19C4-3F7F-98C4-0A28554A296B}"/>
              </a:ext>
            </a:extLst>
          </p:cNvPr>
          <p:cNvSpPr txBox="1"/>
          <p:nvPr/>
        </p:nvSpPr>
        <p:spPr>
          <a:xfrm>
            <a:off x="3022842" y="4207669"/>
            <a:ext cx="295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</a:t>
            </a:r>
            <a:r>
              <a:rPr lang="en-US" dirty="0"/>
              <a:t>[mask|(1&lt;&lt;j)] = </a:t>
            </a:r>
          </a:p>
        </p:txBody>
      </p:sp>
    </p:spTree>
    <p:extLst>
      <p:ext uri="{BB962C8B-B14F-4D97-AF65-F5344CB8AC3E}">
        <p14:creationId xmlns:p14="http://schemas.microsoft.com/office/powerpoint/2010/main" val="369679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Dynamic programing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assign(N, cost):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for </a:t>
            </a:r>
            <a:r>
              <a:rPr lang="en-US" sz="1600" err="1"/>
              <a:t>i</a:t>
            </a:r>
            <a:r>
              <a:rPr lang="en-US" sz="1600"/>
              <a:t> = 0 to power(2,N)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</a:t>
            </a:r>
            <a:r>
              <a:rPr lang="en-US" sz="1600" err="1"/>
              <a:t>dp</a:t>
            </a:r>
            <a:r>
              <a:rPr lang="en-US" sz="1600"/>
              <a:t>[</a:t>
            </a:r>
            <a:r>
              <a:rPr lang="en-US" sz="1600" err="1"/>
              <a:t>i</a:t>
            </a:r>
            <a:r>
              <a:rPr lang="en-US" sz="1600"/>
              <a:t>] = INFINITY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</a:t>
            </a:r>
            <a:r>
              <a:rPr lang="en-US" sz="1600" err="1"/>
              <a:t>dp</a:t>
            </a:r>
            <a:r>
              <a:rPr lang="en-US" sz="1600"/>
              <a:t>[0] = 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for mask = 0 to power(2, 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x = </a:t>
            </a:r>
            <a:r>
              <a:rPr lang="en-US" sz="1600" err="1"/>
              <a:t>count_set_bits</a:t>
            </a:r>
            <a:r>
              <a:rPr lang="en-US" sz="1600"/>
              <a:t>(mask)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for j = 0 to 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    if </a:t>
            </a:r>
            <a:r>
              <a:rPr lang="en-US" sz="1600" err="1"/>
              <a:t>jth</a:t>
            </a:r>
            <a:r>
              <a:rPr lang="en-US" sz="1600"/>
              <a:t> bit is not set in </a:t>
            </a:r>
            <a:r>
              <a:rPr lang="en-US" sz="1600" err="1"/>
              <a:t>i</a:t>
            </a:r>
            <a:endParaRPr lang="en-US"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        </a:t>
            </a:r>
            <a:r>
              <a:rPr lang="en-US" sz="1600" err="1"/>
              <a:t>dp</a:t>
            </a:r>
            <a:r>
              <a:rPr lang="en-US" sz="1600"/>
              <a:t>[mask|(1&lt;&lt;j)] = min(</a:t>
            </a:r>
            <a:r>
              <a:rPr lang="en-US" sz="1600" err="1"/>
              <a:t>dp</a:t>
            </a:r>
            <a:r>
              <a:rPr lang="en-US" sz="1600"/>
              <a:t>[mask|(1&lt;&lt;j)], </a:t>
            </a:r>
            <a:r>
              <a:rPr lang="en-US" sz="1600" err="1"/>
              <a:t>dp</a:t>
            </a:r>
            <a:r>
              <a:rPr lang="en-US" sz="1600"/>
              <a:t>[mask]+cost[x][j])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return </a:t>
            </a:r>
            <a:r>
              <a:rPr lang="en-US" sz="1600" err="1"/>
              <a:t>dp</a:t>
            </a:r>
            <a:r>
              <a:rPr lang="en-US" sz="1600"/>
              <a:t>[power(2,N)-1]</a:t>
            </a:r>
            <a:endParaRPr sz="16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49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en-US" dirty="0" err="1"/>
              <a:t>techinique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19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Advanc</a:t>
            </a:r>
            <a:r>
              <a:rPr lang="en-US" dirty="0"/>
              <a:t>e </a:t>
            </a:r>
            <a:r>
              <a:rPr lang="en-US" dirty="0" err="1"/>
              <a:t>dp</a:t>
            </a:r>
            <a:r>
              <a:rPr lang="en-US" dirty="0"/>
              <a:t> technique</a:t>
            </a:r>
            <a:endParaRPr lang="en" sz="1800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400" dirty="0"/>
              <a:t>Convex Hull trick</a:t>
            </a:r>
          </a:p>
          <a:p>
            <a:pPr marL="342900" indent="-342900"/>
            <a:r>
              <a:rPr lang="en" sz="2400" dirty="0"/>
              <a:t>Knuth’s Optimization Problems</a:t>
            </a:r>
          </a:p>
          <a:p>
            <a:pPr marL="342900" indent="-342900"/>
            <a:r>
              <a:rPr lang="en" sz="2400" dirty="0"/>
              <a:t>Connected-Component Dp</a:t>
            </a:r>
          </a:p>
          <a:p>
            <a:pPr marL="342900" indent="-342900"/>
            <a:r>
              <a:rPr lang="en" sz="2400" dirty="0"/>
              <a:t>DP on Broken Profiles</a:t>
            </a:r>
          </a:p>
          <a:p>
            <a:pPr marL="342900" indent="-342900"/>
            <a:r>
              <a:rPr lang="en-US" sz="2400" dirty="0"/>
              <a:t>X</a:t>
            </a:r>
            <a:r>
              <a:rPr lang="en" sz="2400" dirty="0"/>
              <a:t> 2, + 1 trick</a:t>
            </a:r>
          </a:p>
          <a:p>
            <a:pPr marL="342900" indent="-342900"/>
            <a:r>
              <a:rPr lang="en" sz="2400" dirty="0"/>
              <a:t>Open close interval trick</a:t>
            </a:r>
          </a:p>
          <a:p>
            <a:pPr marL="342900" indent="-342900"/>
            <a:r>
              <a:rPr lang="en" sz="2400" dirty="0"/>
              <a:t>Change the object to dp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57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Disscusion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07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What </a:t>
            </a:r>
            <a:r>
              <a:rPr lang="en-US" dirty="0"/>
              <a:t>is the different between greedy and </a:t>
            </a:r>
            <a:r>
              <a:rPr lang="en-US" dirty="0" err="1"/>
              <a:t>dp</a:t>
            </a:r>
            <a:r>
              <a:rPr lang="en-US" dirty="0"/>
              <a:t>?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87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Remind of dynamic programing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Definication of dynamic programing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7247700" cy="20041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89,526,124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Excel or Google Sheets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33687" y="1083081"/>
            <a:ext cx="2603992" cy="2949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/>
              <a:t>Dynamic programing approach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400" i="1" dirty="0">
                <a:effectLst/>
                <a:latin typeface="Quicksand" panose="020B0604020202020204" charset="0"/>
              </a:rPr>
              <a:t>Dynamic programming is defined as a computer programming technique where an algorithmic problem is first broken down into sub-problems, the results are saved, and then the sub-problems are optimized to find the overall solution </a:t>
            </a:r>
            <a:endParaRPr lang="en-SG" sz="2400" dirty="0">
              <a:latin typeface="Quicksand" panose="020B0604020202020204" charset="0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lang="en" sz="2000" b="1">
                <a:solidFill>
                  <a:srgbClr val="FFFFFF"/>
                </a:solidFill>
              </a:rPr>
              <a:t>Quicksand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https://www.fontsquirrel.com/fonts/quicksand</a:t>
            </a:r>
            <a:endParaRPr sz="20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7824925" cy="366075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 idx="4294967295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4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Which problems can be solved using dynamic programming?</a:t>
            </a:r>
            <a:endParaRPr sz="2400" dirty="0">
              <a:solidFill>
                <a:schemeClr val="bg1"/>
              </a:solidFill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605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aphicFrame>
        <p:nvGraphicFramePr>
          <p:cNvPr id="645" name="Google Shape;645;p46"/>
          <p:cNvGraphicFramePr/>
          <p:nvPr/>
        </p:nvGraphicFramePr>
        <p:xfrm>
          <a:off x="946484" y="1146925"/>
          <a:ext cx="7446175" cy="3314625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8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WEDNESDAY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THURSDAY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FRIDAY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SATURDAY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09:00 - 09:45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10:00 - 10:45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11:00 - 11:45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12:00 - 13:15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13:30 - 14:15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14:30 - 15:15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15:30 - 16:15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8" name="Google Shape;1548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3" name="Google Shape;156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4" name="Google Shape;156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6" name="Google Shape;156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7" name="Google Shape;156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0" name="Google Shape;157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Optimal substructure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he optimal solution can be derived from the optimal solutions of its subproblems.</a:t>
            </a:r>
            <a:endParaRPr b="1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 that have these condition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69" y="1174117"/>
            <a:ext cx="341515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Overlapping subproblems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D1D5DB"/>
                </a:solidFill>
                <a:latin typeface="Söhne"/>
              </a:rPr>
              <a:t>S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ubproblems are solved multiple times.</a:t>
            </a:r>
            <a:endParaRPr b="1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2F610-38C5-2E08-6D9F-30AC6595F94E}"/>
              </a:ext>
            </a:extLst>
          </p:cNvPr>
          <p:cNvSpPr txBox="1"/>
          <p:nvPr/>
        </p:nvSpPr>
        <p:spPr>
          <a:xfrm>
            <a:off x="2253408" y="3236289"/>
            <a:ext cx="4836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000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Is it necessary to have </a:t>
            </a:r>
            <a:r>
              <a:rPr lang="en-SG" sz="2000" b="1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both </a:t>
            </a:r>
            <a:r>
              <a:rPr lang="en-SG" sz="2000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2 conditions for a problem to be solvable using DP?</a:t>
            </a:r>
            <a:endParaRPr lang="en-SG" sz="1600" i="1" dirty="0">
              <a:solidFill>
                <a:schemeClr val="accent1"/>
              </a:solidFill>
              <a:latin typeface="Quicksand" panose="020B0604020202020204" charset="0"/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DA6DC80-E4AF-D3EF-9028-1B205789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3079" y="3236289"/>
            <a:ext cx="810329" cy="87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 on tree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8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1340700" y="1128544"/>
            <a:ext cx="3231300" cy="3515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/>
              <a:t>VERTEX COVER</a:t>
            </a:r>
          </a:p>
          <a:p>
            <a:pPr marL="0" indent="0">
              <a:buNone/>
            </a:pPr>
            <a:r>
              <a:rPr lang="en-SG" sz="1800"/>
              <a:t>You are given an unweighted, undirected tree. Write a program to find a vertex set of minimum size in this tree such that each edge has as least one of its end-points in that set.</a:t>
            </a:r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D4EC9-1948-0847-45BF-DEAE8709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76" y="457136"/>
            <a:ext cx="2153056" cy="208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2039C-755D-E936-F6A1-857DB4AF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418" y="2665865"/>
            <a:ext cx="2643401" cy="1803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2261811"/>
            <a:ext cx="685573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INPUT</a:t>
            </a:r>
          </a:p>
          <a:p>
            <a:pPr marL="0" indent="0">
              <a:buNone/>
            </a:pPr>
            <a:r>
              <a:rPr lang="en-SG" sz="1800"/>
              <a:t>T</a:t>
            </a:r>
            <a:r>
              <a:rPr lang="en-SG" sz="1800" b="0" i="0">
                <a:effectLst/>
              </a:rPr>
              <a:t>he </a:t>
            </a:r>
            <a:r>
              <a:rPr lang="en-SG" sz="1800"/>
              <a:t>first line of the input file contains one integer N - number of nodes in </a:t>
            </a:r>
            <a:r>
              <a:rPr lang="en-SG" sz="1800" b="0" i="0">
                <a:effectLst/>
              </a:rPr>
              <a:t>the </a:t>
            </a:r>
            <a:r>
              <a:rPr lang="en-SG" sz="1800"/>
              <a:t>tree (0 &lt; N &lt;= 100000). Next N-1 lines contain N-1 edges </a:t>
            </a:r>
            <a:r>
              <a:rPr lang="en-SG" sz="1800" b="0" i="0">
                <a:effectLst/>
              </a:rPr>
              <a:t>of </a:t>
            </a:r>
            <a:r>
              <a:rPr lang="en-SG" sz="1800"/>
              <a:t>that tree - Each line contains a pair (u, v) means there is an edge between node u and node v (1 &lt;= </a:t>
            </a:r>
            <a:r>
              <a:rPr lang="en-SG" sz="1800" err="1"/>
              <a:t>u,v</a:t>
            </a:r>
            <a:r>
              <a:rPr lang="en-SG" sz="1800"/>
              <a:t> &lt;= N).</a:t>
            </a:r>
          </a:p>
          <a:p>
            <a:pPr marL="0" indent="0">
              <a:buNone/>
            </a:pPr>
            <a:endParaRPr lang="en" sz="1800" b="1">
              <a:cs typeface="Segoe UI"/>
            </a:endParaRPr>
          </a:p>
          <a:p>
            <a:pPr marL="0" indent="0">
              <a:buNone/>
            </a:pPr>
            <a:r>
              <a:rPr lang="en" sz="1800" b="1">
                <a:cs typeface="Segoe UI"/>
              </a:rPr>
              <a:t>OUTPUT</a:t>
            </a:r>
            <a:endParaRPr lang="en-US" sz="1800">
              <a:cs typeface="Segoe UI"/>
            </a:endParaRPr>
          </a:p>
          <a:p>
            <a:pPr marL="0" indent="0">
              <a:buNone/>
            </a:pPr>
            <a:r>
              <a:rPr lang="en-SG" sz="1800">
                <a:cs typeface="Segoe UI"/>
              </a:rPr>
              <a:t>Print number of nodes in the satisfied vertex set on one line.</a:t>
            </a:r>
            <a:endParaRPr lang="en-US"/>
          </a:p>
          <a:p>
            <a:pPr marL="0" indent="0">
              <a:buNone/>
            </a:pPr>
            <a:endParaRPr lang="en-SG" sz="180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163734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" b="1"/>
              <a:t>VERTEX COVER </a:t>
            </a:r>
            <a:endParaRPr lang="vi-VN" b="1"/>
          </a:p>
          <a:p>
            <a:pPr algn="just"/>
            <a:endParaRPr lang="en"/>
          </a:p>
          <a:p>
            <a:pPr algn="just"/>
            <a:r>
              <a:rPr lang="en"/>
              <a:t>You are given an unweighted, undirected tree. Write a program to find a vertex set of minimum size in this tree such that each edge has as least one of its end-points in that set.</a:t>
            </a:r>
            <a:endParaRPr lang="vi-VN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57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Can this problem be solved using dynamic programing?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1784</Words>
  <Application>Microsoft Office PowerPoint</Application>
  <PresentationFormat>On-screen Show (16:9)</PresentationFormat>
  <Paragraphs>408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Cambria Math</vt:lpstr>
      <vt:lpstr>Calibri</vt:lpstr>
      <vt:lpstr>Montserrat</vt:lpstr>
      <vt:lpstr>Söhne</vt:lpstr>
      <vt:lpstr>Quicksand</vt:lpstr>
      <vt:lpstr>Eleanor template</vt:lpstr>
      <vt:lpstr>Dynamic programing 2</vt:lpstr>
      <vt:lpstr>Remind of dynamic programing</vt:lpstr>
      <vt:lpstr>PowerPoint Presentation</vt:lpstr>
      <vt:lpstr>Question</vt:lpstr>
      <vt:lpstr>A problem that have these condition</vt:lpstr>
      <vt:lpstr>Dynamic programing on tree</vt:lpstr>
      <vt:lpstr>PowerPoint Presentation</vt:lpstr>
      <vt:lpstr>VERTEX COVER   You are given an unweighted, undirected tree. Write a program to find a vertex set of minimum size in this tree such that each edge has as least one of its end-points in that set.</vt:lpstr>
      <vt:lpstr>Question</vt:lpstr>
      <vt:lpstr>Dynamic programing with bitmask</vt:lpstr>
      <vt:lpstr>Job assignment problem</vt:lpstr>
      <vt:lpstr>Naive approach for job assignment problem</vt:lpstr>
      <vt:lpstr>Question</vt:lpstr>
      <vt:lpstr>Dynamic programing approach for job assignment problem</vt:lpstr>
      <vt:lpstr>Dynamic programing approach for job assignment problem</vt:lpstr>
      <vt:lpstr>Advanced dp techinique</vt:lpstr>
      <vt:lpstr>Advance dp technique</vt:lpstr>
      <vt:lpstr>Disscusion</vt:lpstr>
      <vt:lpstr>Question</vt:lpstr>
      <vt:lpstr>Thanks!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satsuki minamoto</dc:creator>
  <cp:lastModifiedBy>Lê Hoài Thương</cp:lastModifiedBy>
  <cp:revision>3</cp:revision>
  <dcterms:modified xsi:type="dcterms:W3CDTF">2023-05-29T16:25:39Z</dcterms:modified>
</cp:coreProperties>
</file>