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65" r:id="rId13"/>
    <p:sldId id="264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4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2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8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7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09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63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7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2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1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0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4880F6-A98D-462A-A3E6-0F7AFA35BA19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45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1;p1">
            <a:extLst>
              <a:ext uri="{FF2B5EF4-FFF2-40B4-BE49-F238E27FC236}">
                <a16:creationId xmlns:a16="http://schemas.microsoft.com/office/drawing/2014/main" id="{3D6183AD-1932-4D17-9FE7-FED154FD3E4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258" y="915447"/>
            <a:ext cx="838200" cy="838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5" name="Google Shape;92;p1">
            <a:extLst>
              <a:ext uri="{FF2B5EF4-FFF2-40B4-BE49-F238E27FC236}">
                <a16:creationId xmlns:a16="http://schemas.microsoft.com/office/drawing/2014/main" id="{1FF311AC-F9B7-416C-8711-77A1B2A3C6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31" y="915447"/>
            <a:ext cx="843879" cy="82700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7" name="Google Shape;90;p1">
            <a:extLst>
              <a:ext uri="{FF2B5EF4-FFF2-40B4-BE49-F238E27FC236}">
                <a16:creationId xmlns:a16="http://schemas.microsoft.com/office/drawing/2014/main" id="{DF4DD838-6FB5-48F2-95AB-E88447B075F9}"/>
              </a:ext>
            </a:extLst>
          </p:cNvPr>
          <p:cNvSpPr txBox="1"/>
          <p:nvPr/>
        </p:nvSpPr>
        <p:spPr>
          <a:xfrm>
            <a:off x="1022458" y="991298"/>
            <a:ext cx="6878973" cy="68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lang="en-GB" sz="2000" dirty="0">
                <a:solidFill>
                  <a:schemeClr val="bg1"/>
                </a:solidFill>
              </a:rPr>
              <a:t>University „</a:t>
            </a:r>
            <a:r>
              <a:rPr lang="en-GB" sz="2000" dirty="0" err="1">
                <a:solidFill>
                  <a:schemeClr val="bg1"/>
                </a:solidFill>
              </a:rPr>
              <a:t>Politehnica</a:t>
            </a:r>
            <a:r>
              <a:rPr lang="en-GB" sz="2000" dirty="0">
                <a:solidFill>
                  <a:schemeClr val="bg1"/>
                </a:solidFill>
              </a:rPr>
              <a:t>” of Bucharest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lang="en-US" sz="2000" dirty="0">
                <a:solidFill>
                  <a:schemeClr val="bg1"/>
                </a:solidFill>
              </a:rPr>
              <a:t>Faculty of Electronics, Telecommunications and Information Technology</a:t>
            </a:r>
            <a:endParaRPr lang="en-GB" sz="2000" b="0" i="0" u="none" strike="noStrike" cap="none" dirty="0">
              <a:solidFill>
                <a:schemeClr val="bg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88;p1">
            <a:extLst>
              <a:ext uri="{FF2B5EF4-FFF2-40B4-BE49-F238E27FC236}">
                <a16:creationId xmlns:a16="http://schemas.microsoft.com/office/drawing/2014/main" id="{D387E6BF-FA3B-42DF-8CDB-B419C38772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4212" y="2399251"/>
            <a:ext cx="7050438" cy="125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rbel"/>
              <a:buNone/>
            </a:pPr>
            <a:r>
              <a:rPr lang="en-US" sz="3200" dirty="0"/>
              <a:t>Parallel implementation of a Memcached system using CUDA architecture</a:t>
            </a:r>
            <a:endParaRPr sz="13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B7E28-3756-4838-9F0A-1B1E4EFB7E6C}"/>
              </a:ext>
            </a:extLst>
          </p:cNvPr>
          <p:cNvSpPr txBox="1"/>
          <p:nvPr/>
        </p:nvSpPr>
        <p:spPr>
          <a:xfrm>
            <a:off x="603358" y="4807711"/>
            <a:ext cx="3826599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solidFill>
                  <a:schemeClr val="bg1"/>
                </a:solidFill>
              </a:rPr>
              <a:t>Thesis advisor		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GB" dirty="0">
                <a:solidFill>
                  <a:schemeClr val="bg1"/>
                </a:solidFill>
              </a:rPr>
              <a:t>S.L. </a:t>
            </a:r>
            <a:r>
              <a:rPr lang="en-GB" dirty="0" err="1">
                <a:solidFill>
                  <a:schemeClr val="bg1"/>
                </a:solidFill>
              </a:rPr>
              <a:t>Dr.</a:t>
            </a:r>
            <a:r>
              <a:rPr lang="en-GB" dirty="0">
                <a:solidFill>
                  <a:schemeClr val="bg1"/>
                </a:solidFill>
              </a:rPr>
              <a:t> Ing. George Valentin STOICA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0B9E6-2FB8-4317-93C4-A5689708241C}"/>
              </a:ext>
            </a:extLst>
          </p:cNvPr>
          <p:cNvSpPr txBox="1"/>
          <p:nvPr/>
        </p:nvSpPr>
        <p:spPr>
          <a:xfrm>
            <a:off x="4918711" y="4807711"/>
            <a:ext cx="3826599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solidFill>
                  <a:schemeClr val="bg1"/>
                </a:solidFill>
              </a:rPr>
              <a:t>Student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GB" dirty="0" err="1">
                <a:solidFill>
                  <a:schemeClr val="bg1"/>
                </a:solidFill>
              </a:rPr>
              <a:t>Ionuț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Alexandru</a:t>
            </a:r>
            <a:r>
              <a:rPr lang="en-GB" dirty="0">
                <a:solidFill>
                  <a:schemeClr val="bg1"/>
                </a:solidFill>
              </a:rPr>
              <a:t> CUȚA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0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Bucket access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A4E596-C3ED-4782-88F1-39A2DDBD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262" y="806035"/>
            <a:ext cx="6900702" cy="1013887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/>
              <a:t>bucket can hold 8 entries </a:t>
            </a:r>
          </a:p>
          <a:p>
            <a:r>
              <a:rPr lang="en-GB" sz="1800" dirty="0"/>
              <a:t>a group of 8 threads is assigned for accessing a bucket</a:t>
            </a:r>
          </a:p>
          <a:p>
            <a:r>
              <a:rPr lang="en-GB" sz="1800" dirty="0"/>
              <a:t>signatures are used to identify the “location”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943CA-9F3C-4D8E-9F91-0D260C65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35" y="1934402"/>
            <a:ext cx="6389835" cy="2260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8630E-F83B-43BA-A523-05F8982606A9}"/>
              </a:ext>
            </a:extLst>
          </p:cNvPr>
          <p:cNvSpPr txBox="1"/>
          <p:nvPr/>
        </p:nvSpPr>
        <p:spPr>
          <a:xfrm>
            <a:off x="3715304" y="4615837"/>
            <a:ext cx="70936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warp_state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sz="2000" b="0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ballot_sync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ballot_mask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bucket_offset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== 0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9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Batching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D30992-5272-4924-819D-BF8175AF3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4947486"/>
          </a:xfrm>
        </p:spPr>
        <p:txBody>
          <a:bodyPr/>
          <a:lstStyle/>
          <a:p>
            <a:r>
              <a:rPr lang="en-GB" dirty="0"/>
              <a:t>Items are processed in parallel per batch</a:t>
            </a:r>
          </a:p>
          <a:p>
            <a:pPr lvl="1"/>
            <a:r>
              <a:rPr lang="en-GB" dirty="0"/>
              <a:t>Search: maximum 32k items</a:t>
            </a:r>
          </a:p>
          <a:p>
            <a:pPr lvl="1"/>
            <a:r>
              <a:rPr lang="en-GB" dirty="0"/>
              <a:t>Insert: maximum 512 items </a:t>
            </a:r>
          </a:p>
          <a:p>
            <a:pPr lvl="1"/>
            <a:endParaRPr lang="en-GB" dirty="0"/>
          </a:p>
          <a:p>
            <a:r>
              <a:rPr lang="en-GB" dirty="0"/>
              <a:t>GET = 99.8% of all accesses</a:t>
            </a:r>
          </a:p>
          <a:p>
            <a:pPr lvl="1"/>
            <a:endParaRPr lang="en-GB" dirty="0"/>
          </a:p>
          <a:p>
            <a:r>
              <a:rPr lang="en-GB" dirty="0"/>
              <a:t>Write conflict, assuming hash uniformity -&gt; 0.0032% </a:t>
            </a:r>
          </a:p>
        </p:txBody>
      </p:sp>
    </p:spTree>
    <p:extLst>
      <p:ext uri="{BB962C8B-B14F-4D97-AF65-F5344CB8AC3E}">
        <p14:creationId xmlns:p14="http://schemas.microsoft.com/office/powerpoint/2010/main" val="262721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CPU/GPU buffer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F443A-BDC5-4335-BFF5-345F9C389E1D}"/>
              </a:ext>
            </a:extLst>
          </p:cNvPr>
          <p:cNvSpPr txBox="1"/>
          <p:nvPr/>
        </p:nvSpPr>
        <p:spPr>
          <a:xfrm>
            <a:off x="3617652" y="2336942"/>
            <a:ext cx="44242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 struct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elem_buffer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   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key_search_t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key_search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key_insert_t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key_insert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key_delete_t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key_delete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*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  <a:p>
            <a:b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nr_search_keys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 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nr_insert_keys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nr_delete_keys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elem_buffer_t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1D252-4BA8-4558-924F-10B8C1EF36C7}"/>
              </a:ext>
            </a:extLst>
          </p:cNvPr>
          <p:cNvSpPr txBox="1"/>
          <p:nvPr/>
        </p:nvSpPr>
        <p:spPr>
          <a:xfrm>
            <a:off x="7908688" y="713171"/>
            <a:ext cx="46652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 struct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key_insert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hash_t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signature_t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location_t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key_insert_t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61BE843-134B-49B4-B77F-9CA2C8802855}"/>
              </a:ext>
            </a:extLst>
          </p:cNvPr>
          <p:cNvSpPr/>
          <p:nvPr/>
        </p:nvSpPr>
        <p:spPr>
          <a:xfrm rot="11971527">
            <a:off x="7913631" y="2429605"/>
            <a:ext cx="256445" cy="1053317"/>
          </a:xfrm>
          <a:prstGeom prst="downArrow">
            <a:avLst>
              <a:gd name="adj1" fmla="val 50000"/>
              <a:gd name="adj2" fmla="val 10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42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Computing the hash 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1328B-6293-484A-80D6-907A3CE85F64}"/>
              </a:ext>
            </a:extLst>
          </p:cNvPr>
          <p:cNvSpPr txBox="1"/>
          <p:nvPr/>
        </p:nvSpPr>
        <p:spPr>
          <a:xfrm>
            <a:off x="3811322" y="3725499"/>
            <a:ext cx="8124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uint64_t 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hash_result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hash_result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 *(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 (&amp;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ash_result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hash_result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..(rest of the char array)</a:t>
            </a:r>
            <a:endParaRPr lang="en-US" dirty="0">
              <a:solidFill>
                <a:schemeClr val="tx2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1BF2F14-8A83-4F5A-8B48-22A5FEBA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322" y="2575094"/>
            <a:ext cx="6900702" cy="1114813"/>
          </a:xfrm>
        </p:spPr>
        <p:txBody>
          <a:bodyPr/>
          <a:lstStyle/>
          <a:p>
            <a:r>
              <a:rPr lang="en-GB" dirty="0"/>
              <a:t>Example: filling hash values</a:t>
            </a:r>
          </a:p>
          <a:p>
            <a:pPr lvl="1"/>
            <a:r>
              <a:rPr lang="en-GB" dirty="0"/>
              <a:t>2 x 32bit hash values are generated using a 64-bit XOR hash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B5763-9B2F-4D6C-90F4-DB2BC3864313}"/>
              </a:ext>
            </a:extLst>
          </p:cNvPr>
          <p:cNvSpPr txBox="1"/>
          <p:nvPr/>
        </p:nvSpPr>
        <p:spPr>
          <a:xfrm>
            <a:off x="3811322" y="875142"/>
            <a:ext cx="78450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fill_insert_buffer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 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file_pointer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</a:p>
          <a:p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elem_buffer_t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 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cpu_buffer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slab_block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 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slab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21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Test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D87184-49A2-4AC9-96FA-6888FF85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352426"/>
            <a:ext cx="7315200" cy="4000500"/>
          </a:xfrm>
        </p:spPr>
        <p:txBody>
          <a:bodyPr/>
          <a:lstStyle/>
          <a:p>
            <a:r>
              <a:rPr lang="en-GB" dirty="0"/>
              <a:t>Input files are generated using a Python script</a:t>
            </a:r>
          </a:p>
          <a:p>
            <a:r>
              <a:rPr lang="en-GB" dirty="0"/>
              <a:t>Output file is generated by the application </a:t>
            </a:r>
          </a:p>
          <a:p>
            <a:r>
              <a:rPr lang="en-GB" dirty="0"/>
              <a:t>Another Python script is used to compare the results to the original input </a:t>
            </a:r>
          </a:p>
          <a:p>
            <a:endParaRPr lang="en-GB" dirty="0"/>
          </a:p>
          <a:p>
            <a:r>
              <a:rPr lang="en-GB" dirty="0"/>
              <a:t>Test setup of 32k items inserted + retrieved</a:t>
            </a:r>
          </a:p>
          <a:p>
            <a:pPr lvl="1"/>
            <a:r>
              <a:rPr lang="en-GB" dirty="0"/>
              <a:t>Less than 1% chance of failed write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9471D-C98F-4B8A-ADA8-362FF026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17" y="4057488"/>
            <a:ext cx="354379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5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F1B9C-2528-4B97-9DFB-2AE865B0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22" y="708430"/>
            <a:ext cx="7424860" cy="323980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8F14F3-61D9-4138-B582-8DC45D518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84300"/>
              </p:ext>
            </p:extLst>
          </p:nvPr>
        </p:nvGraphicFramePr>
        <p:xfrm>
          <a:off x="3871722" y="4143772"/>
          <a:ext cx="742486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72">
                  <a:extLst>
                    <a:ext uri="{9D8B030D-6E8A-4147-A177-3AD203B41FA5}">
                      <a16:colId xmlns:a16="http://schemas.microsoft.com/office/drawing/2014/main" val="229596837"/>
                    </a:ext>
                  </a:extLst>
                </a:gridCol>
                <a:gridCol w="1484972">
                  <a:extLst>
                    <a:ext uri="{9D8B030D-6E8A-4147-A177-3AD203B41FA5}">
                      <a16:colId xmlns:a16="http://schemas.microsoft.com/office/drawing/2014/main" val="2177823641"/>
                    </a:ext>
                  </a:extLst>
                </a:gridCol>
                <a:gridCol w="1484972">
                  <a:extLst>
                    <a:ext uri="{9D8B030D-6E8A-4147-A177-3AD203B41FA5}">
                      <a16:colId xmlns:a16="http://schemas.microsoft.com/office/drawing/2014/main" val="2284143292"/>
                    </a:ext>
                  </a:extLst>
                </a:gridCol>
                <a:gridCol w="1217412">
                  <a:extLst>
                    <a:ext uri="{9D8B030D-6E8A-4147-A177-3AD203B41FA5}">
                      <a16:colId xmlns:a16="http://schemas.microsoft.com/office/drawing/2014/main" val="521481303"/>
                    </a:ext>
                  </a:extLst>
                </a:gridCol>
                <a:gridCol w="1752532">
                  <a:extLst>
                    <a:ext uri="{9D8B030D-6E8A-4147-A177-3AD203B41FA5}">
                      <a16:colId xmlns:a16="http://schemas.microsoft.com/office/drawing/2014/main" val="313051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Kernel launches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(including CPU)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8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1.664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3.36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9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21.85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31.83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594544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0F74BA-1757-4FE0-91F3-9D89DE46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/>
          <a:p>
            <a:r>
              <a:rPr lang="en-GB" sz="2400" dirty="0"/>
              <a:t>NVVP (system level)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5086FE5F-3C24-4701-B111-B33B4964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722" y="5708953"/>
            <a:ext cx="7315200" cy="881234"/>
          </a:xfrm>
        </p:spPr>
        <p:txBody>
          <a:bodyPr/>
          <a:lstStyle/>
          <a:p>
            <a:r>
              <a:rPr lang="en-GB" dirty="0"/>
              <a:t>~3 million requests / second </a:t>
            </a:r>
          </a:p>
        </p:txBody>
      </p:sp>
    </p:spTree>
    <p:extLst>
      <p:ext uri="{BB962C8B-B14F-4D97-AF65-F5344CB8AC3E}">
        <p14:creationId xmlns:p14="http://schemas.microsoft.com/office/powerpoint/2010/main" val="280287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0F74BA-1757-4FE0-91F3-9D89DE46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/>
          <a:p>
            <a:r>
              <a:rPr lang="en-GB" sz="2400" dirty="0" err="1"/>
              <a:t>Nsight</a:t>
            </a:r>
            <a:r>
              <a:rPr lang="en-GB" sz="2400" dirty="0"/>
              <a:t> Compute</a:t>
            </a:r>
          </a:p>
          <a:p>
            <a:r>
              <a:rPr lang="en-GB" sz="2400" dirty="0"/>
              <a:t>Utilization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95FE7-E6BB-42B0-84BF-76CA2E578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04" y="1464260"/>
            <a:ext cx="7482572" cy="1170743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41C9FD4-6473-42A9-AD2A-F1CEC5B2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3190874"/>
            <a:ext cx="7315200" cy="2798445"/>
          </a:xfrm>
        </p:spPr>
        <p:txBody>
          <a:bodyPr/>
          <a:lstStyle/>
          <a:p>
            <a:r>
              <a:rPr lang="en-GB" dirty="0"/>
              <a:t>GPU SMs not fully used </a:t>
            </a:r>
          </a:p>
          <a:p>
            <a:r>
              <a:rPr lang="en-GB" dirty="0"/>
              <a:t>Increasing the batch size will add more latency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87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0F74BA-1757-4FE0-91F3-9D89DE46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/>
          <a:p>
            <a:r>
              <a:rPr lang="en-GB" sz="2400" dirty="0" err="1"/>
              <a:t>Nsight</a:t>
            </a:r>
            <a:r>
              <a:rPr lang="en-GB" sz="2400" dirty="0"/>
              <a:t> Compute</a:t>
            </a:r>
          </a:p>
          <a:p>
            <a:r>
              <a:rPr lang="en-GB" sz="2400" dirty="0"/>
              <a:t>Memory access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41C9FD4-6473-42A9-AD2A-F1CEC5B2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4924424"/>
            <a:ext cx="7315200" cy="1390651"/>
          </a:xfrm>
        </p:spPr>
        <p:txBody>
          <a:bodyPr/>
          <a:lstStyle/>
          <a:p>
            <a:r>
              <a:rPr lang="en-GB" dirty="0"/>
              <a:t>Traffic goes straight to global memory </a:t>
            </a:r>
          </a:p>
          <a:p>
            <a:r>
              <a:rPr lang="en-GB" dirty="0"/>
              <a:t>Average cache hits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4405A-1CCC-4A90-8C7A-4966BC2E6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495" y="744793"/>
            <a:ext cx="7293674" cy="39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0F74BA-1757-4FE0-91F3-9D89DE46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/>
          <a:p>
            <a:r>
              <a:rPr lang="en-GB" sz="2400" dirty="0" err="1"/>
              <a:t>Nsight</a:t>
            </a:r>
            <a:r>
              <a:rPr lang="en-GB" sz="2400" dirty="0"/>
              <a:t> Compute</a:t>
            </a:r>
          </a:p>
          <a:p>
            <a:r>
              <a:rPr lang="en-GB" sz="2400" dirty="0"/>
              <a:t>Scheduling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41C9FD4-6473-42A9-AD2A-F1CEC5B2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65" y="3143250"/>
            <a:ext cx="7315200" cy="1626278"/>
          </a:xfrm>
        </p:spPr>
        <p:txBody>
          <a:bodyPr/>
          <a:lstStyle/>
          <a:p>
            <a:r>
              <a:rPr lang="en-GB" dirty="0"/>
              <a:t>Active number of warps per scheduler is close to theoretical maximum</a:t>
            </a:r>
          </a:p>
          <a:p>
            <a:r>
              <a:rPr lang="en-GB" dirty="0"/>
              <a:t>Number of eligible warps per scheduler is low</a:t>
            </a:r>
          </a:p>
          <a:p>
            <a:pPr lvl="1"/>
            <a:r>
              <a:rPr lang="en-GB" dirty="0"/>
              <a:t>Thread stalling (__</a:t>
            </a:r>
            <a:r>
              <a:rPr lang="en-GB" dirty="0" err="1"/>
              <a:t>syncthreads</a:t>
            </a:r>
            <a:r>
              <a:rPr lang="en-GB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B2D0C-86F1-412F-A44D-7173538E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65" y="794709"/>
            <a:ext cx="7639735" cy="19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1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0F74BA-1757-4FE0-91F3-9D89DE46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/>
          <a:p>
            <a:r>
              <a:rPr lang="en-GB" sz="2400" dirty="0" err="1"/>
              <a:t>Nsight</a:t>
            </a:r>
            <a:r>
              <a:rPr lang="en-GB" sz="2400" dirty="0"/>
              <a:t> Compute</a:t>
            </a:r>
          </a:p>
          <a:p>
            <a:r>
              <a:rPr lang="en-GB" sz="2400" dirty="0"/>
              <a:t>Occupancy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41C9FD4-6473-42A9-AD2A-F1CEC5B2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65" y="3143250"/>
            <a:ext cx="7315200" cy="1626278"/>
          </a:xfrm>
        </p:spPr>
        <p:txBody>
          <a:bodyPr/>
          <a:lstStyle/>
          <a:p>
            <a:r>
              <a:rPr lang="en-GB" dirty="0"/>
              <a:t>Achieved occupancy is close to theoretical maximum – 95%</a:t>
            </a:r>
          </a:p>
          <a:p>
            <a:r>
              <a:rPr lang="en-GB" dirty="0"/>
              <a:t>Result: </a:t>
            </a:r>
          </a:p>
          <a:p>
            <a:pPr lvl="1"/>
            <a:r>
              <a:rPr lang="en-GB" dirty="0"/>
              <a:t>Workload is well balanced</a:t>
            </a:r>
          </a:p>
          <a:p>
            <a:pPr lvl="1"/>
            <a:r>
              <a:rPr lang="en-GB" dirty="0"/>
              <a:t>Threads are not active all the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266CE-322A-4B96-BE5C-7F07D637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65" y="1223878"/>
            <a:ext cx="756390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9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5397-795F-4453-8328-DB22258F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06D6-7B61-4B4A-9EB7-2CAEB8AC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Thesis objectives</a:t>
            </a:r>
          </a:p>
          <a:p>
            <a:r>
              <a:rPr lang="en-GB" dirty="0"/>
              <a:t>Previous attempts</a:t>
            </a:r>
          </a:p>
          <a:p>
            <a:r>
              <a:rPr lang="en-GB" dirty="0"/>
              <a:t>Short overview of theoretical concepts</a:t>
            </a:r>
          </a:p>
          <a:p>
            <a:r>
              <a:rPr lang="en-GB" dirty="0"/>
              <a:t>Initial concept</a:t>
            </a:r>
          </a:p>
          <a:p>
            <a:r>
              <a:rPr lang="en-GB" dirty="0"/>
              <a:t>Implementation</a:t>
            </a:r>
          </a:p>
          <a:p>
            <a:r>
              <a:rPr lang="en-GB" dirty="0"/>
              <a:t>Test &amp; results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77033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67058D-1AE6-471E-9360-BF3F06CA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03478-77E3-4AA6-B527-E2C43064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Pipeline </a:t>
            </a:r>
          </a:p>
          <a:p>
            <a:r>
              <a:rPr lang="en-GB" dirty="0"/>
              <a:t>Eliminate insert write collisions </a:t>
            </a:r>
          </a:p>
          <a:p>
            <a:r>
              <a:rPr lang="en-GB" dirty="0"/>
              <a:t>Network support</a:t>
            </a:r>
          </a:p>
          <a:p>
            <a:r>
              <a:rPr lang="en-GB" dirty="0"/>
              <a:t>Redesign the hash table to use shared memory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29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C0A0-EED6-4C4E-8231-67F8F9A1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15C2-1952-4BD4-88D0-7DFEC5F2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 goal met: exploring an alternative implementation of an In-memory Key-Value store</a:t>
            </a:r>
          </a:p>
          <a:p>
            <a:r>
              <a:rPr lang="en-GB" dirty="0"/>
              <a:t>Data integrity and performance have been analysed</a:t>
            </a:r>
          </a:p>
          <a:p>
            <a:r>
              <a:rPr lang="en-GB" dirty="0"/>
              <a:t>Advantages: </a:t>
            </a:r>
          </a:p>
          <a:p>
            <a:pPr lvl="1"/>
            <a:r>
              <a:rPr lang="en-GB" dirty="0"/>
              <a:t>High throughput</a:t>
            </a:r>
          </a:p>
          <a:p>
            <a:pPr lvl="1"/>
            <a:r>
              <a:rPr lang="en-GB" dirty="0"/>
              <a:t>Energy efficiency</a:t>
            </a:r>
          </a:p>
          <a:p>
            <a:r>
              <a:rPr lang="en-GB" dirty="0"/>
              <a:t>Disadvantages:</a:t>
            </a:r>
          </a:p>
          <a:p>
            <a:pPr lvl="1"/>
            <a:r>
              <a:rPr lang="en-GB" dirty="0"/>
              <a:t>Batching adds latency </a:t>
            </a:r>
          </a:p>
        </p:txBody>
      </p:sp>
    </p:spTree>
    <p:extLst>
      <p:ext uri="{BB962C8B-B14F-4D97-AF65-F5344CB8AC3E}">
        <p14:creationId xmlns:p14="http://schemas.microsoft.com/office/powerpoint/2010/main" val="7817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B08B-9655-442A-B47C-236C4586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4122-08E2-4253-8E17-6322AA75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Acceleration of server-side operations required by a Memcached system using CUDA interface </a:t>
            </a:r>
          </a:p>
          <a:p>
            <a:r>
              <a:rPr lang="en-GB" dirty="0"/>
              <a:t>Performance analysis </a:t>
            </a:r>
          </a:p>
        </p:txBody>
      </p:sp>
    </p:spTree>
    <p:extLst>
      <p:ext uri="{BB962C8B-B14F-4D97-AF65-F5344CB8AC3E}">
        <p14:creationId xmlns:p14="http://schemas.microsoft.com/office/powerpoint/2010/main" val="374876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94D6-CC7F-4452-B734-ECA060FF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4776-3866-4A38-AB6B-10528B5CB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MICA: lower latency and higher throughput using CPU multithreading </a:t>
            </a:r>
          </a:p>
          <a:p>
            <a:pPr lvl="1"/>
            <a:r>
              <a:rPr lang="en-GB" dirty="0"/>
              <a:t>Over 4x faster compared to base implementation</a:t>
            </a:r>
          </a:p>
          <a:p>
            <a:r>
              <a:rPr lang="en-GB" dirty="0" err="1"/>
              <a:t>LegUP</a:t>
            </a:r>
            <a:r>
              <a:rPr lang="en-GB" dirty="0"/>
              <a:t> (Xilinx): cloud-hosted FPGAs </a:t>
            </a:r>
          </a:p>
          <a:p>
            <a:pPr lvl="1"/>
            <a:r>
              <a:rPr lang="en-GB" dirty="0"/>
              <a:t>10x better throughput / cost</a:t>
            </a:r>
          </a:p>
          <a:p>
            <a:r>
              <a:rPr lang="en-GB" dirty="0"/>
              <a:t>GPU attempts: </a:t>
            </a:r>
          </a:p>
          <a:p>
            <a:pPr lvl="1"/>
            <a:r>
              <a:rPr lang="en-GB" dirty="0"/>
              <a:t>Same FPGA throughput with 80% increase in energy efficiency</a:t>
            </a:r>
          </a:p>
        </p:txBody>
      </p:sp>
    </p:spTree>
    <p:extLst>
      <p:ext uri="{BB962C8B-B14F-4D97-AF65-F5344CB8AC3E}">
        <p14:creationId xmlns:p14="http://schemas.microsoft.com/office/powerpoint/2010/main" val="429300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Short overview of theoretical concepts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Memcached system overview and commands</a:t>
            </a:r>
          </a:p>
        </p:txBody>
      </p:sp>
      <p:pic>
        <p:nvPicPr>
          <p:cNvPr id="1026" name="Picture 2" descr="Python + Memcached: Efficient Caching in Distributed Applications">
            <a:extLst>
              <a:ext uri="{FF2B5EF4-FFF2-40B4-BE49-F238E27FC236}">
                <a16:creationId xmlns:a16="http://schemas.microsoft.com/office/drawing/2014/main" id="{716E7547-E38C-4D01-8899-C8AFB2041D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64" y="760796"/>
            <a:ext cx="5980205" cy="27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6C1832-0FD8-434A-A9CC-DD05719226B1}"/>
              </a:ext>
            </a:extLst>
          </p:cNvPr>
          <p:cNvSpPr txBox="1">
            <a:spLocks/>
          </p:cNvSpPr>
          <p:nvPr/>
        </p:nvSpPr>
        <p:spPr>
          <a:xfrm>
            <a:off x="3869268" y="4208106"/>
            <a:ext cx="7315200" cy="1776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1F33B0-2A63-4503-8BD7-AB06357D2600}"/>
              </a:ext>
            </a:extLst>
          </p:cNvPr>
          <p:cNvSpPr txBox="1">
            <a:spLocks/>
          </p:cNvSpPr>
          <p:nvPr/>
        </p:nvSpPr>
        <p:spPr>
          <a:xfrm>
            <a:off x="3869266" y="3897297"/>
            <a:ext cx="7315200" cy="2199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Main database is used to store all data </a:t>
            </a:r>
          </a:p>
          <a:p>
            <a:r>
              <a:rPr lang="en-GB" dirty="0"/>
              <a:t>Memcached is used as a middle layer </a:t>
            </a:r>
          </a:p>
          <a:p>
            <a:r>
              <a:rPr lang="en-GB" dirty="0"/>
              <a:t>Commands: GET, SET, DELETE</a:t>
            </a:r>
          </a:p>
          <a:p>
            <a:r>
              <a:rPr lang="en-GB" dirty="0"/>
              <a:t>Data: pairs of key-value</a:t>
            </a:r>
          </a:p>
        </p:txBody>
      </p:sp>
    </p:spTree>
    <p:extLst>
      <p:ext uri="{BB962C8B-B14F-4D97-AF65-F5344CB8AC3E}">
        <p14:creationId xmlns:p14="http://schemas.microsoft.com/office/powerpoint/2010/main" val="111561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Short overview of theoretical concepts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Memcached server architecture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6C1832-0FD8-434A-A9CC-DD05719226B1}"/>
              </a:ext>
            </a:extLst>
          </p:cNvPr>
          <p:cNvSpPr txBox="1">
            <a:spLocks/>
          </p:cNvSpPr>
          <p:nvPr/>
        </p:nvSpPr>
        <p:spPr>
          <a:xfrm>
            <a:off x="3869268" y="4208106"/>
            <a:ext cx="7315200" cy="1776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F9D0-FD7E-40F3-BA48-C0258743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4947486"/>
          </a:xfrm>
        </p:spPr>
        <p:txBody>
          <a:bodyPr/>
          <a:lstStyle/>
          <a:p>
            <a:r>
              <a:rPr lang="en-GB" dirty="0"/>
              <a:t>Slab memory</a:t>
            </a:r>
          </a:p>
          <a:p>
            <a:pPr lvl="1"/>
            <a:r>
              <a:rPr lang="en-GB" dirty="0"/>
              <a:t>used to store the cache data items </a:t>
            </a:r>
          </a:p>
          <a:p>
            <a:r>
              <a:rPr lang="en-GB" dirty="0"/>
              <a:t>Hash table</a:t>
            </a:r>
          </a:p>
          <a:p>
            <a:pPr lvl="1"/>
            <a:r>
              <a:rPr lang="en-GB" dirty="0"/>
              <a:t>works as an index table </a:t>
            </a:r>
          </a:p>
          <a:p>
            <a:pPr lvl="1"/>
            <a:r>
              <a:rPr lang="en-GB" dirty="0"/>
              <a:t>used for quickly locating the data</a:t>
            </a:r>
          </a:p>
          <a:p>
            <a:r>
              <a:rPr lang="en-GB" dirty="0"/>
              <a:t>LRU Cache</a:t>
            </a:r>
          </a:p>
          <a:p>
            <a:pPr lvl="1"/>
            <a:r>
              <a:rPr lang="en-GB" dirty="0"/>
              <a:t>performs maintenance operations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94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Short overview of theoretical concepts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Parallel Cuckoo hash table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6C1832-0FD8-434A-A9CC-DD05719226B1}"/>
              </a:ext>
            </a:extLst>
          </p:cNvPr>
          <p:cNvSpPr txBox="1">
            <a:spLocks/>
          </p:cNvSpPr>
          <p:nvPr/>
        </p:nvSpPr>
        <p:spPr>
          <a:xfrm>
            <a:off x="3869268" y="4208106"/>
            <a:ext cx="7315200" cy="1776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F9D0-FD7E-40F3-BA48-C0258743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1438275"/>
            <a:ext cx="6900702" cy="1660032"/>
          </a:xfrm>
        </p:spPr>
        <p:txBody>
          <a:bodyPr/>
          <a:lstStyle/>
          <a:p>
            <a:r>
              <a:rPr lang="en-GB" dirty="0"/>
              <a:t>Hash table: associative array that uses hash functions to map keys to values </a:t>
            </a:r>
          </a:p>
          <a:p>
            <a:r>
              <a:rPr lang="en-GB" dirty="0"/>
              <a:t>Example: hash(“</a:t>
            </a:r>
            <a:r>
              <a:rPr lang="en-GB" dirty="0" err="1"/>
              <a:t>abc</a:t>
            </a:r>
            <a:r>
              <a:rPr lang="en-GB" dirty="0"/>
              <a:t>”) -&gt; 15 – index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F1C3E-47E7-4538-8267-4CB1FB67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693" y="3612692"/>
            <a:ext cx="1695687" cy="23720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D16715-3A41-417D-8685-FC34A4F3C473}"/>
              </a:ext>
            </a:extLst>
          </p:cNvPr>
          <p:cNvSpPr txBox="1">
            <a:spLocks/>
          </p:cNvSpPr>
          <p:nvPr/>
        </p:nvSpPr>
        <p:spPr>
          <a:xfrm>
            <a:off x="4017249" y="3320396"/>
            <a:ext cx="4157502" cy="2229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Cuckoo hashing</a:t>
            </a:r>
          </a:p>
          <a:p>
            <a:pPr lvl="1"/>
            <a:r>
              <a:rPr lang="en-GB" dirty="0"/>
              <a:t>uses N tables and N hash functions</a:t>
            </a:r>
          </a:p>
          <a:p>
            <a:pPr lvl="1"/>
            <a:r>
              <a:rPr lang="en-GB" dirty="0"/>
              <a:t>each key can be assigned to N different buckets</a:t>
            </a:r>
          </a:p>
        </p:txBody>
      </p:sp>
    </p:spTree>
    <p:extLst>
      <p:ext uri="{BB962C8B-B14F-4D97-AF65-F5344CB8AC3E}">
        <p14:creationId xmlns:p14="http://schemas.microsoft.com/office/powerpoint/2010/main" val="195871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Initial concept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EAAE9-3EEF-4703-A3FB-FB8EF22A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520" y="295892"/>
            <a:ext cx="5456810" cy="588864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364DFE9-3326-4F20-8FB6-2B72FAF2C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726" y="451522"/>
            <a:ext cx="2685897" cy="3392509"/>
          </a:xfrm>
        </p:spPr>
        <p:txBody>
          <a:bodyPr/>
          <a:lstStyle/>
          <a:p>
            <a:r>
              <a:rPr lang="en-GB" dirty="0"/>
              <a:t>SET (insert)  on CPU side: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GB" dirty="0"/>
              <a:t>Data is written to the slab memory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GB" dirty="0"/>
              <a:t>“location” descriptors are computed and written to the CPU buffer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GB" dirty="0"/>
              <a:t>Hash values are computed based on the keys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E6CB14-3559-4B72-A686-6259FF9010B3}"/>
              </a:ext>
            </a:extLst>
          </p:cNvPr>
          <p:cNvSpPr txBox="1">
            <a:spLocks/>
          </p:cNvSpPr>
          <p:nvPr/>
        </p:nvSpPr>
        <p:spPr>
          <a:xfrm>
            <a:off x="8655726" y="4252726"/>
            <a:ext cx="2685897" cy="3863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81F567F-8185-4024-9A2B-BDD5BD4A148C}"/>
              </a:ext>
            </a:extLst>
          </p:cNvPr>
          <p:cNvSpPr txBox="1">
            <a:spLocks/>
          </p:cNvSpPr>
          <p:nvPr/>
        </p:nvSpPr>
        <p:spPr>
          <a:xfrm>
            <a:off x="8655726" y="4027315"/>
            <a:ext cx="2685897" cy="2082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SET (insert)  on GPU side: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GB" dirty="0"/>
              <a:t>An empty bucket is found for each element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GB" dirty="0"/>
              <a:t>“location” is written along with an identifier</a:t>
            </a:r>
          </a:p>
        </p:txBody>
      </p:sp>
    </p:spTree>
    <p:extLst>
      <p:ext uri="{BB962C8B-B14F-4D97-AF65-F5344CB8AC3E}">
        <p14:creationId xmlns:p14="http://schemas.microsoft.com/office/powerpoint/2010/main" val="208500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Hash table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A4E596-C3ED-4782-88F1-39A2DDBD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1"/>
            <a:ext cx="6900702" cy="1270838"/>
          </a:xfrm>
        </p:spPr>
        <p:txBody>
          <a:bodyPr/>
          <a:lstStyle/>
          <a:p>
            <a:r>
              <a:rPr lang="en-GB" dirty="0"/>
              <a:t>30-bit address -&gt; 1GB total data </a:t>
            </a:r>
          </a:p>
          <a:p>
            <a:r>
              <a:rPr lang="en-GB" dirty="0"/>
              <a:t>formatted using a bucket structure  -&gt; 16 million buckets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8F4BD3-2867-4216-9431-F269206A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82" y="1809524"/>
            <a:ext cx="6314150" cy="2908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7CA85C-F80F-40A0-9405-E9A600083A14}"/>
              </a:ext>
            </a:extLst>
          </p:cNvPr>
          <p:cNvSpPr txBox="1"/>
          <p:nvPr/>
        </p:nvSpPr>
        <p:spPr>
          <a:xfrm>
            <a:off x="3657599" y="5342988"/>
            <a:ext cx="80520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</a:t>
            </a:r>
            <a:r>
              <a:rPr lang="en-US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 (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&amp; </a:t>
            </a:r>
            <a:r>
              <a:rPr lang="en-US" sz="2000" b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HASH_TABLE_MASK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  <a:p>
            <a:r>
              <a:rPr lang="en-US" sz="2000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bucket_t</a:t>
            </a:r>
            <a:r>
              <a:rPr lang="en-US" sz="20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&amp;(</a:t>
            </a:r>
            <a:r>
              <a:rPr lang="en-US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hash_map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</a:t>
            </a:r>
            <a:r>
              <a:rPr lang="en-US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7534769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341</TotalTime>
  <Words>920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Corbel</vt:lpstr>
      <vt:lpstr>Courier New</vt:lpstr>
      <vt:lpstr>Wingdings 2</vt:lpstr>
      <vt:lpstr>Frame</vt:lpstr>
      <vt:lpstr>Parallel implementation of a Memcached system using CUDA architecture</vt:lpstr>
      <vt:lpstr>Summary</vt:lpstr>
      <vt:lpstr>Thesis objectives </vt:lpstr>
      <vt:lpstr>Previous attempts</vt:lpstr>
      <vt:lpstr>Short overview of theoretical concepts </vt:lpstr>
      <vt:lpstr>Short overview of theoretical concepts </vt:lpstr>
      <vt:lpstr>Short overview of theoretical concepts </vt:lpstr>
      <vt:lpstr>Initial concept</vt:lpstr>
      <vt:lpstr>Implementation</vt:lpstr>
      <vt:lpstr>Implementation</vt:lpstr>
      <vt:lpstr>Implementation</vt:lpstr>
      <vt:lpstr>Implementation</vt:lpstr>
      <vt:lpstr>Implementation</vt:lpstr>
      <vt:lpstr>Test setup</vt:lpstr>
      <vt:lpstr>Performance</vt:lpstr>
      <vt:lpstr>Performance</vt:lpstr>
      <vt:lpstr>Performance</vt:lpstr>
      <vt:lpstr>Performance</vt:lpstr>
      <vt:lpstr>Performance</vt:lpstr>
      <vt:lpstr>Further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implementation of a Memcached system using CUDA architecture</dc:title>
  <dc:creator>Ionuț-Alexandru CUȚA (69385)</dc:creator>
  <cp:lastModifiedBy>Ionuț-Alexandru CUȚA (69385)</cp:lastModifiedBy>
  <cp:revision>35</cp:revision>
  <dcterms:created xsi:type="dcterms:W3CDTF">2021-07-01T14:18:47Z</dcterms:created>
  <dcterms:modified xsi:type="dcterms:W3CDTF">2021-07-02T04:29:44Z</dcterms:modified>
</cp:coreProperties>
</file>