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9" r:id="rId3"/>
    <p:sldId id="257" r:id="rId4"/>
    <p:sldId id="278" r:id="rId5"/>
    <p:sldId id="288" r:id="rId6"/>
    <p:sldId id="258" r:id="rId7"/>
    <p:sldId id="259" r:id="rId8"/>
    <p:sldId id="277" r:id="rId9"/>
    <p:sldId id="292" r:id="rId10"/>
    <p:sldId id="276" r:id="rId11"/>
    <p:sldId id="291" r:id="rId12"/>
    <p:sldId id="262" r:id="rId13"/>
    <p:sldId id="263" r:id="rId14"/>
    <p:sldId id="279" r:id="rId15"/>
    <p:sldId id="264" r:id="rId16"/>
    <p:sldId id="265" r:id="rId17"/>
    <p:sldId id="280" r:id="rId18"/>
    <p:sldId id="266" r:id="rId19"/>
    <p:sldId id="267" r:id="rId20"/>
    <p:sldId id="268" r:id="rId21"/>
    <p:sldId id="269" r:id="rId22"/>
    <p:sldId id="281" r:id="rId23"/>
    <p:sldId id="270" r:id="rId24"/>
    <p:sldId id="271" r:id="rId25"/>
    <p:sldId id="282" r:id="rId26"/>
    <p:sldId id="272" r:id="rId27"/>
    <p:sldId id="273" r:id="rId28"/>
    <p:sldId id="283" r:id="rId29"/>
    <p:sldId id="284" r:id="rId30"/>
    <p:sldId id="286" r:id="rId31"/>
    <p:sldId id="287" r:id="rId32"/>
    <p:sldId id="275" r:id="rId33"/>
    <p:sldId id="290" r:id="rId34"/>
  </p:sldIdLst>
  <p:sldSz cx="9144000" cy="6858000" type="screen4x3"/>
  <p:notesSz cx="6858000" cy="9144000"/>
  <p:embeddedFontLst>
    <p:embeddedFont>
      <p:font typeface="Oswald ExtraLight" pitchFamily="2" charset="77"/>
      <p:regular r:id="rId36"/>
      <p:bold r:id="rId37"/>
    </p:embeddedFont>
    <p:embeddedFont>
      <p:font typeface="Oswald" pitchFamily="2" charset="77"/>
      <p:regular r:id="rId38"/>
      <p:bold r:id="rId39"/>
    </p:embeddedFont>
    <p:embeddedFont>
      <p:font typeface="Oswald Light" pitchFamily="2" charset="7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86FE1-6EE2-458C-BD63-CB29C417C294}">
  <a:tblStyle styleId="{E2786FE1-6EE2-458C-BD63-CB29C417C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08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 comments: Include histograms and summary statistics.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649b5f8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Articles - 30 train: accurate/not -accurate ; lesser priority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-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freq / TfIdf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Yes/No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Politician - article - 30 - Yes / No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80-20 of the 30 -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90%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244 politicians - articles - 278 articles predict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Yes consider, No drop </a:t>
            </a:r>
            <a:endParaRPr i="1"/>
          </a:p>
        </p:txBody>
      </p:sp>
      <p:sp>
        <p:nvSpPr>
          <p:cNvPr id="133" name="Google Shape;133;g44649b5f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48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afb3b69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4afb3b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01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afb3b69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4afb3b6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afb3b69e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4afb3b6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3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afb3b69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4afb3b6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afb3b69e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question?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at 60,40 points to understand the features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How many opponents ; does that affect. 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entered into race late? data from wikipedia;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FF"/>
                </a:solidFill>
              </a:rPr>
              <a:t>Table of model/s : parameters for model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4afb3b69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794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afb3b69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4afb3b6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44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afb3b69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4afb3b6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597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02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086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235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afb3b69e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44afb3b69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85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3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51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21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49b5f8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4649b5f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84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sz="1600" b="1" i="0" u="none" strike="noStrike" cap="non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77848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Profiling using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Feature Engineering </a:t>
            </a:r>
            <a:endParaRPr sz="4800" b="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</a:t>
            </a:r>
            <a:endParaRPr sz="4800" b="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NLP</a:t>
            </a:r>
            <a:endParaRPr sz="48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43000" y="3784124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Chiranjeevi Mallavarapu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Ramya Mandava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/>
              <a:t>Sabitri KC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Master of Science in Data Science, SMU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i="1" dirty="0">
                <a:solidFill>
                  <a:srgbClr val="000000"/>
                </a:solidFill>
              </a:rPr>
              <a:t>Advisor</a:t>
            </a:r>
            <a:r>
              <a:rPr lang="en-US" i="1" dirty="0">
                <a:solidFill>
                  <a:srgbClr val="1155CC"/>
                </a:solidFill>
              </a:rPr>
              <a:t>: Ginger Holt, Facebook</a:t>
            </a:r>
            <a:endParaRPr i="1" dirty="0">
              <a:solidFill>
                <a:srgbClr val="1155CC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6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</a:t>
            </a:r>
            <a:endParaRPr b="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25" y="1464618"/>
            <a:ext cx="2939503" cy="2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25" y="1464625"/>
            <a:ext cx="2815239" cy="219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26" y="4021272"/>
            <a:ext cx="2815240" cy="222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1926" y="4021248"/>
            <a:ext cx="2815240" cy="222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ExtraLight"/>
                <a:ea typeface="Oswald ExtraLight"/>
                <a:cs typeface="Oswald ExtraLight"/>
                <a:sym typeface="Oswald ExtraLight"/>
              </a:rPr>
              <a:t>Feature Data Exploration </a:t>
            </a:r>
            <a:r>
              <a:rPr lang="en-US" sz="2400" b="0">
                <a:latin typeface="Oswald ExtraLight"/>
                <a:ea typeface="Oswald ExtraLight"/>
                <a:cs typeface="Oswald ExtraLight"/>
                <a:sym typeface="Oswald ExtraLight"/>
              </a:rPr>
              <a:t>[continued]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63" y="1493976"/>
            <a:ext cx="59254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1.0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Initial Data Exploration gave below features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on Wikipedia[</a:t>
            </a:r>
            <a:r>
              <a:rPr lang="en-US" sz="2800" dirty="0">
                <a:solidFill>
                  <a:schemeClr val="accent2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</a:t>
            </a:r>
            <a:r>
              <a:rPr lang="en-US" sz="2800" dirty="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FF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Random Forest - iteration 1.0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Model Parameters and Results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628600" y="2564650"/>
            <a:ext cx="41748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Train Test Split - 50/50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No Cross Validation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025200" y="2564650"/>
            <a:ext cx="34902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0.0941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0.278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0.53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0.5493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0.0355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rev1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25" y="1526475"/>
            <a:ext cx="4246400" cy="456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3127600" y="4399350"/>
            <a:ext cx="1115100" cy="52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15650" y="3547250"/>
            <a:ext cx="2498100" cy="17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Conclusions rev1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What next?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Address the prediction capping at 30%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Better Pearson’s correlation than 0.54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Add </a:t>
            </a:r>
            <a:r>
              <a:rPr lang="en-US" sz="3600" b="1" dirty="0">
                <a:latin typeface="Oswald"/>
                <a:ea typeface="Oswald"/>
                <a:cs typeface="Oswald"/>
                <a:sym typeface="Oswald"/>
              </a:rPr>
              <a:t>new Features</a:t>
            </a:r>
            <a:endParaRPr sz="36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 Engineering iteration 2.0</a:t>
            </a:r>
            <a:endParaRPr sz="4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28650" y="1810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Google Knowledge Graph[Google]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Present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on Wikipedia[Wikipedia]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Organizations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politician associated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part of [Google]</a:t>
            </a:r>
            <a:endParaRPr sz="2800" dirty="0">
              <a:solidFill>
                <a:srgbClr val="999999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Oswald ExtraLight"/>
              <a:buChar char="❏"/>
            </a:pP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Articles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 politician is mentioned [</a:t>
            </a:r>
            <a:r>
              <a:rPr lang="en-US" sz="2800" dirty="0" err="1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NewsAPI</a:t>
            </a:r>
            <a:r>
              <a:rPr lang="en-US" sz="2800" dirty="0">
                <a:solidFill>
                  <a:srgbClr val="999999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Party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affiliation (Democratic/Republican/Other) [</a:t>
            </a:r>
            <a:r>
              <a:rPr lang="en-US" sz="28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-406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 ExtraLight"/>
              <a:buChar char="❏"/>
            </a:pP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</a:t>
            </a: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opponents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 [</a:t>
            </a:r>
            <a:r>
              <a:rPr lang="en-US" sz="2800" dirty="0">
                <a:solidFill>
                  <a:srgbClr val="3C78D8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</a:t>
            </a:r>
            <a:r>
              <a:rPr lang="en-US" sz="2800" dirty="0">
                <a:latin typeface="Oswald ExtraLight"/>
                <a:ea typeface="Oswald ExtraLight"/>
                <a:cs typeface="Oswald ExtraLight"/>
                <a:sym typeface="Oswald ExtraLight"/>
              </a:rPr>
              <a:t>]</a:t>
            </a: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Introduction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election results is an important media topic. The election outcomes are in general determined based on sample telephone surveys, online polls and paper mailings.</a:t>
            </a:r>
          </a:p>
          <a:p>
            <a:pPr marL="25400" indent="0">
              <a:spcBef>
                <a:spcPct val="30000"/>
              </a:spcBef>
              <a:buNone/>
            </a:pPr>
            <a:endParaRPr lang="en-US" altLang="en-US" dirty="0">
              <a:solidFill>
                <a:srgbClr val="1155CC"/>
              </a:solidFill>
              <a:latin typeface="Oswald ExtraLight"/>
            </a:endParaRPr>
          </a:p>
          <a:p>
            <a:pPr marL="25400" indent="0" algn="ctr"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1155CC"/>
                </a:solidFill>
                <a:latin typeface="Oswald ExtraLight"/>
              </a:rPr>
              <a:t>Political parties spend considerable of their campaign budget on swing constituencies based on initial polls.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2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07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2  Parameters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197600" y="2498725"/>
            <a:ext cx="45099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0.39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 0.616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 0.75</a:t>
            </a:r>
            <a:b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18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 0.796 </a:t>
            </a: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0.0204 (reduced)</a:t>
            </a: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8033250" y="3436813"/>
            <a:ext cx="236400" cy="365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 rot="10800000">
            <a:off x="8033313" y="4107115"/>
            <a:ext cx="236283" cy="3650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28650" y="2621525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91440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 Predictions rev2</a:t>
            </a:r>
            <a:endParaRPr sz="40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88" y="1565850"/>
            <a:ext cx="4209463" cy="4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4818350" y="4005425"/>
            <a:ext cx="2290800" cy="190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72375" y="29937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rev1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5" name="Google Shape;195;p26"/>
          <p:cNvSpPr/>
          <p:nvPr/>
        </p:nvSpPr>
        <p:spPr>
          <a:xfrm rot="-2540945">
            <a:off x="3936431" y="3457517"/>
            <a:ext cx="2054788" cy="750058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38761D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9500"/>
            <a:ext cx="2643175" cy="28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72375" y="5505323"/>
            <a:ext cx="575400" cy="29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140413" y="5104950"/>
            <a:ext cx="1289400" cy="975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Additional Next Steps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196415" y="1691474"/>
            <a:ext cx="822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Oswald ExtraLight"/>
                <a:ea typeface="Oswald ExtraLight"/>
                <a:cs typeface="Oswald ExtraLight"/>
                <a:sym typeface="Oswald ExtraLight"/>
              </a:rPr>
              <a:t>Add additional Features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Wikipedia </a:t>
            </a:r>
            <a:r>
              <a:rPr lang="en-US" sz="2400" b="1" dirty="0">
                <a:latin typeface="Oswald"/>
                <a:ea typeface="Oswald"/>
                <a:cs typeface="Oswald"/>
                <a:sym typeface="Oswald"/>
              </a:rPr>
              <a:t>NLP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feature extraction (Term frequency/</a:t>
            </a:r>
            <a:r>
              <a:rPr lang="en-US" sz="2400" dirty="0" err="1">
                <a:latin typeface="Oswald ExtraLight"/>
                <a:ea typeface="Oswald ExtraLight"/>
                <a:cs typeface="Oswald ExtraLight"/>
                <a:sym typeface="Oswald ExtraLight"/>
              </a:rPr>
              <a:t>tf-idf</a:t>
            </a: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) for 103 profiles that include top performers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Education , Profession , DOB, sex</a:t>
            </a:r>
            <a:endParaRPr sz="2400" i="1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23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>
            <p:extLst>
              <p:ext uri="{D42A27DB-BD31-4B8C-83A1-F6EECF244321}">
                <p14:modId xmlns:p14="http://schemas.microsoft.com/office/powerpoint/2010/main" val="2299676123"/>
              </p:ext>
            </p:extLst>
          </p:nvPr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Feature Engineering - iteration 3.0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Wikipedia NLP feature extraction 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28649" y="1847988"/>
            <a:ext cx="81333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Top 10 features [TF] identified are: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28"/>
          <p:cNvGraphicFramePr/>
          <p:nvPr/>
        </p:nvGraphicFramePr>
        <p:xfrm>
          <a:off x="1075841" y="2780351"/>
          <a:ext cx="7239000" cy="2826491"/>
        </p:xfrm>
        <a:graphic>
          <a:graphicData uri="http://schemas.openxmlformats.org/drawingml/2006/table">
            <a:tbl>
              <a:tblPr>
                <a:noFill/>
                <a:tableStyleId>{E2786FE1-6EE2-458C-BD63-CB29C417C294}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Senate [552]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Senator [219]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Committee [273]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House [213] 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Act [246]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Election [211]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Bill [239]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Republicanword [200]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President [227]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Oswald Light"/>
                          <a:ea typeface="Oswald Light"/>
                          <a:cs typeface="Oswald Light"/>
                          <a:sym typeface="Oswald Light"/>
                        </a:rPr>
                        <a:t>congress [189]</a:t>
                      </a:r>
                      <a:endParaRPr sz="2400" dirty="0">
                        <a:latin typeface="Oswald Ligh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Random Forest 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Iteration 3 Parameter and Results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936575" y="2180350"/>
            <a:ext cx="37710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Out-of-bag R-2 score estimate: 0.529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R-2 score:0.408</a:t>
            </a:r>
            <a:endParaRPr sz="20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  <a:t>Test data Spearman correlation:0.705</a:t>
            </a:r>
            <a:br>
              <a:rPr lang="en-US" sz="2000" dirty="0">
                <a:latin typeface="Oswald ExtraLight"/>
                <a:ea typeface="Oswald ExtraLight"/>
                <a:cs typeface="Oswald ExtraLight"/>
                <a:sym typeface="Oswald ExtraLight"/>
              </a:rPr>
            </a:b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Test data Pearson correlation:0.709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Mean Squared Error 0.019 (reduced)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2000" dirty="0">
              <a:solidFill>
                <a:srgbClr val="FF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28650" y="2386150"/>
            <a:ext cx="3465300" cy="2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CV - splits - 5 (optimized)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swald ExtraLight"/>
                <a:ea typeface="Oswald ExtraLight"/>
                <a:cs typeface="Oswald ExtraLight"/>
                <a:sym typeface="Oswald ExtraLight"/>
              </a:rPr>
              <a:t>Number of estimators - 150</a:t>
            </a: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Model Predictions rev3[NLP]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1" y="3650698"/>
            <a:ext cx="2246675" cy="24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72375" y="3146100"/>
            <a:ext cx="1769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rev2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51" y="1690689"/>
            <a:ext cx="4020653" cy="436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0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Final Model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7050125" y="2202225"/>
            <a:ext cx="15693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0.709</a:t>
            </a: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960700" y="4434050"/>
            <a:ext cx="16845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Pearson correlation: 0.796</a:t>
            </a:r>
            <a:endParaRPr sz="2400">
              <a:solidFill>
                <a:srgbClr val="0000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00" y="1843226"/>
            <a:ext cx="4020526" cy="436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2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3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Ranking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A846B-12FF-D14B-B2F6-B345843C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25" y="1480457"/>
            <a:ext cx="5263949" cy="46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Feature Set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B47F61-E2D3-2945-B69F-6E3D8D3C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52108"/>
              </p:ext>
            </p:extLst>
          </p:nvPr>
        </p:nvGraphicFramePr>
        <p:xfrm>
          <a:off x="1538855" y="2494429"/>
          <a:ext cx="2743778" cy="1880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67">
                  <a:extLst>
                    <a:ext uri="{9D8B030D-6E8A-4147-A177-3AD203B41FA5}">
                      <a16:colId xmlns:a16="http://schemas.microsoft.com/office/drawing/2014/main" val="2927437563"/>
                    </a:ext>
                  </a:extLst>
                </a:gridCol>
                <a:gridCol w="1368411">
                  <a:extLst>
                    <a:ext uri="{9D8B030D-6E8A-4147-A177-3AD203B41FA5}">
                      <a16:colId xmlns:a16="http://schemas.microsoft.com/office/drawing/2014/main" val="1097680352"/>
                    </a:ext>
                  </a:extLst>
                </a:gridCol>
              </a:tblGrid>
              <a:tr h="5335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Google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Articles</a:t>
                      </a:r>
                      <a:endParaRPr lang="en-US"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57150"/>
                  </a:ext>
                </a:extLst>
              </a:tr>
              <a:tr h="594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Wiki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Opponents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91534"/>
                  </a:ext>
                </a:extLst>
              </a:tr>
              <a:tr h="37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Events</a:t>
                      </a:r>
                      <a:endParaRPr sz="1200" dirty="0"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</a:t>
                      </a: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4720"/>
                  </a:ext>
                </a:extLst>
              </a:tr>
              <a:tr h="37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wald Light"/>
                          <a:cs typeface="Arial" panose="020B0604020202020204" pitchFamily="34" charset="0"/>
                          <a:sym typeface="Oswald Light"/>
                        </a:rPr>
                        <a:t>No of Orgs</a:t>
                      </a:r>
                      <a:endParaRPr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swald Light"/>
                        <a:cs typeface="Arial" panose="020B0604020202020204" pitchFamily="34" charset="0"/>
                        <a:sym typeface="Oswald Light"/>
                      </a:endParaRPr>
                    </a:p>
                  </a:txBody>
                  <a:tcPr marL="45720" marR="45720" anchor="ctr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66896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5E6460-885A-F54D-BE93-F841ACBC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76882"/>
              </p:ext>
            </p:extLst>
          </p:nvPr>
        </p:nvGraphicFramePr>
        <p:xfrm>
          <a:off x="4930816" y="2494429"/>
          <a:ext cx="2887883" cy="243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952">
                  <a:extLst>
                    <a:ext uri="{9D8B030D-6E8A-4147-A177-3AD203B41FA5}">
                      <a16:colId xmlns:a16="http://schemas.microsoft.com/office/drawing/2014/main" val="3126364559"/>
                    </a:ext>
                  </a:extLst>
                </a:gridCol>
                <a:gridCol w="1439931">
                  <a:extLst>
                    <a:ext uri="{9D8B030D-6E8A-4147-A177-3AD203B41FA5}">
                      <a16:colId xmlns:a16="http://schemas.microsoft.com/office/drawing/2014/main" val="204739438"/>
                    </a:ext>
                  </a:extLst>
                </a:gridCol>
              </a:tblGrid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congress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president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9543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republicanword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bill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72285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election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act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70093"/>
                  </a:ext>
                </a:extLst>
              </a:tr>
              <a:tr h="48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house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committee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360797"/>
                  </a:ext>
                </a:extLst>
              </a:tr>
              <a:tr h="49666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senator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Oswald Light"/>
                          <a:cs typeface="Oswald Light"/>
                          <a:sym typeface="Oswald Light"/>
                        </a:rPr>
                        <a:t>senate</a:t>
                      </a:r>
                      <a:endParaRPr sz="1200" dirty="0">
                        <a:latin typeface="+mn-lt"/>
                        <a:ea typeface="Oswald Light"/>
                        <a:cs typeface="Oswald Light"/>
                        <a:sym typeface="Oswald Ligh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86003"/>
                  </a:ext>
                </a:extLst>
              </a:tr>
            </a:tbl>
          </a:graphicData>
        </a:graphic>
      </p:graphicFrame>
      <p:sp>
        <p:nvSpPr>
          <p:cNvPr id="8" name="Google Shape;236;p31">
            <a:extLst>
              <a:ext uri="{FF2B5EF4-FFF2-40B4-BE49-F238E27FC236}">
                <a16:creationId xmlns:a16="http://schemas.microsoft.com/office/drawing/2014/main" id="{D019CF87-FC7B-354B-8CCE-4F541197B1A9}"/>
              </a:ext>
            </a:extLst>
          </p:cNvPr>
          <p:cNvSpPr txBox="1">
            <a:spLocks/>
          </p:cNvSpPr>
          <p:nvPr/>
        </p:nvSpPr>
        <p:spPr>
          <a:xfrm>
            <a:off x="1538855" y="1540088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Features for all candidates</a:t>
            </a:r>
          </a:p>
        </p:txBody>
      </p:sp>
      <p:sp>
        <p:nvSpPr>
          <p:cNvPr id="9" name="Google Shape;236;p31">
            <a:extLst>
              <a:ext uri="{FF2B5EF4-FFF2-40B4-BE49-F238E27FC236}">
                <a16:creationId xmlns:a16="http://schemas.microsoft.com/office/drawing/2014/main" id="{D0B7CCF6-9255-D443-91C7-B31DE56401C1}"/>
              </a:ext>
            </a:extLst>
          </p:cNvPr>
          <p:cNvSpPr txBox="1">
            <a:spLocks/>
          </p:cNvSpPr>
          <p:nvPr/>
        </p:nvSpPr>
        <p:spPr>
          <a:xfrm>
            <a:off x="4930816" y="1690826"/>
            <a:ext cx="2743778" cy="42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sz="2000" b="0" u="sng" dirty="0">
                <a:latin typeface="Oswald Light"/>
                <a:ea typeface="Oswald Light"/>
                <a:cs typeface="Oswald Light"/>
                <a:sym typeface="Oswald Light"/>
              </a:rPr>
              <a:t>Additional Features for candidates with Wikipedia</a:t>
            </a:r>
          </a:p>
        </p:txBody>
      </p:sp>
    </p:spTree>
    <p:extLst>
      <p:ext uri="{BB962C8B-B14F-4D97-AF65-F5344CB8AC3E}">
        <p14:creationId xmlns:p14="http://schemas.microsoft.com/office/powerpoint/2010/main" val="15608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Ethics and Conclusions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30147" y="3240910"/>
            <a:ext cx="7485203" cy="24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Data sources that are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public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open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data are used(without needing any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entity’s authentication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)</a:t>
            </a:r>
          </a:p>
          <a:p>
            <a:pPr marL="5715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At no point, any data that has potential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legal implications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in future has been used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Model is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an ensemble of 2 feature sets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depending on whether a politician has a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Wikipedia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page or not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Having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Wikipedia presence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 also indicates that candidate is </a:t>
            </a:r>
            <a:r>
              <a:rPr lang="en-US" sz="2800" dirty="0">
                <a:solidFill>
                  <a:srgbClr val="FF0000"/>
                </a:solidFill>
                <a:latin typeface="Oswald ExtraLight"/>
                <a:sym typeface="Oswald ExtraLight"/>
              </a:rPr>
              <a:t>more likely to win </a:t>
            </a:r>
            <a:r>
              <a:rPr lang="en-US" sz="2800" dirty="0">
                <a:solidFill>
                  <a:srgbClr val="1155CC"/>
                </a:solidFill>
                <a:latin typeface="Oswald ExtraLight"/>
                <a:sym typeface="Oswald ExtraLight"/>
              </a:rPr>
              <a:t>than a candidate that doesn’t have Wikipedia presence</a:t>
            </a: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571500" lvl="0" indent="-457200">
              <a:lnSpc>
                <a:spcPct val="9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800" dirty="0">
              <a:solidFill>
                <a:srgbClr val="1155CC"/>
              </a:solidFill>
              <a:latin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9144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Future Applications</a:t>
            </a:r>
            <a:endParaRPr b="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80480" y="1942460"/>
            <a:ext cx="723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Future work : take user input to give 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recommendations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1155CC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Include 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NLP of article content 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FF0000"/>
              </a:solidFill>
              <a:latin typeface="Oswald ExtraLight"/>
            </a:endParaRP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Tweak the model</a:t>
            </a:r>
            <a:r>
              <a:rPr lang="en-US" altLang="en-US" sz="2800" dirty="0">
                <a:solidFill>
                  <a:srgbClr val="FF0000"/>
                </a:solidFill>
                <a:latin typeface="Oswald ExtraLight"/>
              </a:rPr>
              <a:t> for Presidential elections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100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Problem Statement</a:t>
            </a:r>
            <a:endParaRPr sz="40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outcome of elections are generally determined by media and political analysts based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upon voter  surveys and polls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are sometimes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biased or inaccurate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 </a:t>
            </a:r>
          </a:p>
          <a:p>
            <a:pPr marL="0" lvl="0" indent="0" algn="ctr">
              <a:buNone/>
            </a:pPr>
            <a:endParaRPr lang="en-US" sz="2800"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Voter opinion clarity</a:t>
            </a:r>
          </a:p>
          <a:p>
            <a:pPr indent="-457200"/>
            <a:r>
              <a:rPr lang="en-US" altLang="en-US" sz="2800" dirty="0">
                <a:solidFill>
                  <a:srgbClr val="1155CC"/>
                </a:solidFill>
                <a:latin typeface="Oswald ExtraLight"/>
              </a:rPr>
              <a:t>Participation during polling: Telephonic surveys are refused by one third of sample</a:t>
            </a:r>
          </a:p>
          <a:p>
            <a:pPr marL="0" lvl="0" indent="0" algn="ctr">
              <a:buNone/>
            </a:pP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4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2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0" dirty="0">
                <a:latin typeface="Oswald Light"/>
                <a:ea typeface="Oswald Light"/>
                <a:cs typeface="Oswald Light"/>
                <a:sym typeface="Oswald Light"/>
              </a:rPr>
              <a:t>Motivation</a:t>
            </a:r>
            <a:endParaRPr sz="40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2533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ctr">
              <a:buNone/>
            </a:pP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Political parties always look for better predicting the election outcomes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properly spend their campaign budgets in swing constituencies 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and also for TV, News media to </a:t>
            </a:r>
            <a:r>
              <a:rPr lang="en-US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 who is likely to win</a:t>
            </a:r>
            <a:r>
              <a:rPr lang="en-US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dirty="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Light"/>
                <a:cs typeface="Calibri" panose="020F0502020204030204" pitchFamily="34" charset="0"/>
                <a:sym typeface="Oswald Light"/>
              </a:rPr>
              <a:t>5</a:t>
            </a:fld>
            <a:endParaRPr sz="1200"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Light"/>
              <a:cs typeface="Calibri" panose="020F0502020204030204" pitchFamily="34" charset="0"/>
              <a:sym typeface="Oswal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5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Solution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466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endParaRPr sz="3600" dirty="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To collect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public data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about politicians that ran for US Senate in 2016, identify features to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predict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the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percentage of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-US" sz="3600" b="1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votes </a:t>
            </a:r>
            <a:r>
              <a:rPr lang="en-US" sz="3600" dirty="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 each candidate</a:t>
            </a:r>
            <a:r>
              <a:rPr lang="en-US" sz="3600" dirty="0">
                <a:solidFill>
                  <a:srgbClr val="1155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.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6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7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8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3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Oswald Light"/>
                <a:ea typeface="Oswald Light"/>
                <a:cs typeface="Oswald Light"/>
                <a:sym typeface="Oswald Light"/>
              </a:rPr>
              <a:t>Data Sources</a:t>
            </a:r>
            <a:endParaRPr b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Google Knowledge Graph API 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Wikipedia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News API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Open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Schematic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 + </a:t>
            </a:r>
            <a:r>
              <a:rPr lang="en-US" sz="3600" b="1" dirty="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Unstructured</a:t>
            </a:r>
            <a:r>
              <a:rPr lang="en-US" sz="3600" dirty="0">
                <a:solidFill>
                  <a:srgbClr val="741B47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Data</a:t>
            </a: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228600" marR="0" lvl="0" indent="-25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600" dirty="0">
              <a:solidFill>
                <a:srgbClr val="741B47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Oswald ExtraLight"/>
                <a:cs typeface="Calibri" panose="020F0502020204030204" pitchFamily="34" charset="0"/>
                <a:sym typeface="Oswald ExtraLight"/>
              </a:rPr>
              <a:t>9</a:t>
            </a:fld>
            <a:endParaRPr i="0" u="none" strike="noStrike" cap="none" dirty="0">
              <a:solidFill>
                <a:srgbClr val="002060"/>
              </a:solidFill>
              <a:latin typeface="Calibri" panose="020F0502020204030204" pitchFamily="34" charset="0"/>
              <a:ea typeface="Oswald ExtraLight"/>
              <a:cs typeface="Calibri" panose="020F0502020204030204" pitchFamily="34" charset="0"/>
              <a:sym typeface="Oswald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392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1224</Words>
  <Application>Microsoft Macintosh PowerPoint</Application>
  <PresentationFormat>On-screen Show (4:3)</PresentationFormat>
  <Paragraphs>321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Oswald ExtraLight</vt:lpstr>
      <vt:lpstr>Calibri</vt:lpstr>
      <vt:lpstr>Oswald</vt:lpstr>
      <vt:lpstr>Oswald Light</vt:lpstr>
      <vt:lpstr>Office Theme</vt:lpstr>
      <vt:lpstr>Political Profiling using  Feature Engineering  and NLP </vt:lpstr>
      <vt:lpstr>Introduction</vt:lpstr>
      <vt:lpstr>Problem Statement</vt:lpstr>
      <vt:lpstr>Problem Statement</vt:lpstr>
      <vt:lpstr>Motivation</vt:lpstr>
      <vt:lpstr>Solution</vt:lpstr>
      <vt:lpstr>Data Sources</vt:lpstr>
      <vt:lpstr>Data Sources</vt:lpstr>
      <vt:lpstr>Data Sources</vt:lpstr>
      <vt:lpstr>Feature Data Exploration</vt:lpstr>
      <vt:lpstr>Feature Data Exploration</vt:lpstr>
      <vt:lpstr>Feature Data Exploration [continued]</vt:lpstr>
      <vt:lpstr>Feature Engineering - iteration 1.0</vt:lpstr>
      <vt:lpstr>Feature Engineering - iteration 1.0</vt:lpstr>
      <vt:lpstr>Random Forest - iteration 1.0 Model Parameters and Results</vt:lpstr>
      <vt:lpstr>PowerPoint Presentation</vt:lpstr>
      <vt:lpstr>PowerPoint Presentation</vt:lpstr>
      <vt:lpstr>PowerPoint Presentation</vt:lpstr>
      <vt:lpstr>PowerPoint Presentation</vt:lpstr>
      <vt:lpstr>Random Forest  Iteration 2  Parameters and Results</vt:lpstr>
      <vt:lpstr>PowerPoint Presentation</vt:lpstr>
      <vt:lpstr>PowerPoint Presentation</vt:lpstr>
      <vt:lpstr>Additional Next Steps</vt:lpstr>
      <vt:lpstr>Feature Engineering - iteration 3.0 Wikipedia NLP feature extraction </vt:lpstr>
      <vt:lpstr>Feature Engineering - iteration 3.0 Wikipedia NLP feature extraction </vt:lpstr>
      <vt:lpstr>Random Forest  Iteration 3 Parameter and Results</vt:lpstr>
      <vt:lpstr>Model Predictions rev3[NLP]</vt:lpstr>
      <vt:lpstr>Model Predictions rev3[NLP]</vt:lpstr>
      <vt:lpstr>Final Model</vt:lpstr>
      <vt:lpstr>Feature Ranking</vt:lpstr>
      <vt:lpstr>Feature Set</vt:lpstr>
      <vt:lpstr>Ethics and Conclusions</vt:lpstr>
      <vt:lpstr>Future Applications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Profiling using  Feature Engineering  and NLP </dc:title>
  <cp:lastModifiedBy>Mallavarapu, Chiranjeevi</cp:lastModifiedBy>
  <cp:revision>27</cp:revision>
  <dcterms:modified xsi:type="dcterms:W3CDTF">2018-10-29T02:41:27Z</dcterms:modified>
</cp:coreProperties>
</file>