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9" r:id="rId3"/>
    <p:sldId id="257" r:id="rId4"/>
    <p:sldId id="278" r:id="rId5"/>
    <p:sldId id="288" r:id="rId6"/>
    <p:sldId id="258" r:id="rId7"/>
    <p:sldId id="259" r:id="rId8"/>
    <p:sldId id="277" r:id="rId9"/>
    <p:sldId id="292" r:id="rId10"/>
    <p:sldId id="276" r:id="rId11"/>
    <p:sldId id="291" r:id="rId12"/>
    <p:sldId id="262" r:id="rId13"/>
    <p:sldId id="263" r:id="rId14"/>
    <p:sldId id="279" r:id="rId15"/>
    <p:sldId id="264" r:id="rId16"/>
    <p:sldId id="265" r:id="rId17"/>
    <p:sldId id="280" r:id="rId18"/>
    <p:sldId id="266" r:id="rId19"/>
    <p:sldId id="267" r:id="rId20"/>
    <p:sldId id="268" r:id="rId21"/>
    <p:sldId id="269" r:id="rId22"/>
    <p:sldId id="281" r:id="rId23"/>
    <p:sldId id="270" r:id="rId24"/>
    <p:sldId id="271" r:id="rId25"/>
    <p:sldId id="282" r:id="rId26"/>
    <p:sldId id="272" r:id="rId27"/>
    <p:sldId id="273" r:id="rId28"/>
    <p:sldId id="283" r:id="rId29"/>
    <p:sldId id="284" r:id="rId30"/>
    <p:sldId id="286" r:id="rId31"/>
    <p:sldId id="287" r:id="rId32"/>
    <p:sldId id="275" r:id="rId33"/>
    <p:sldId id="290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swald" pitchFamily="2" charset="77"/>
      <p:regular r:id="rId40"/>
      <p:bold r:id="rId41"/>
    </p:embeddedFont>
    <p:embeddedFont>
      <p:font typeface="Oswald ExtraLight" pitchFamily="2" charset="77"/>
      <p:regular r:id="rId42"/>
      <p:bold r:id="rId43"/>
    </p:embeddedFont>
    <p:embeddedFont>
      <p:font typeface="Oswald Light" pitchFamily="2" charset="77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86FE1-6EE2-458C-BD63-CB29C417C294}">
  <a:tblStyle styleId="{E2786FE1-6EE2-458C-BD63-CB29C417C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8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649b5f8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Articles - 30 train: accurate/not -accurate ; lesser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-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freq / TfIdf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Yes/No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Politician - article - 30 - Yes / No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80-20 of the 30 -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90%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244 politicians - articles - 278 articles predict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Yes consider, No drop </a:t>
            </a:r>
            <a:endParaRPr i="1"/>
          </a:p>
        </p:txBody>
      </p:sp>
      <p:sp>
        <p:nvSpPr>
          <p:cNvPr id="133" name="Google Shape;133;g44649b5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8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fb3b69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4afb3b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01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fb3b69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4afb3b6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fb3b69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4afb3b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3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afb3b69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4afb3b6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794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afb3b69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4afb3b6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97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02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86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235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5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51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1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8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77848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Profiling using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Feature Engineering </a:t>
            </a:r>
            <a:endParaRPr sz="4800" b="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NLP</a:t>
            </a:r>
            <a:endParaRPr sz="4800" b="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78412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Chiranjeevi Mallavarapu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Ramya Mandava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Sabitri KC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>
                <a:solidFill>
                  <a:srgbClr val="C00000"/>
                </a:solidFill>
              </a:rPr>
              <a:t>Master of Science in Data Science, SMU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chemeClr val="tx1"/>
                </a:solidFill>
              </a:rPr>
              <a:t>Ginger Holt</a:t>
            </a:r>
            <a:r>
              <a:rPr lang="en-US" i="1" dirty="0">
                <a:solidFill>
                  <a:srgbClr val="1155CC"/>
                </a:solidFill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rgbClr val="1155CC"/>
                </a:solidFill>
              </a:rPr>
              <a:t>Facebook</a:t>
            </a:r>
            <a:endParaRPr i="1" dirty="0">
              <a:solidFill>
                <a:srgbClr val="1155CC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6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63" y="1493976"/>
            <a:ext cx="59254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 dirty="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Random Forest - iteration 1.0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Model Parameters and Results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00" y="2564650"/>
            <a:ext cx="41748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Train Test Split - 50/50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No Cross Validation</a:t>
            </a:r>
            <a:endParaRPr sz="20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25200" y="2564650"/>
            <a:ext cx="34902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0.0941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0.278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0.53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0.5493</a:t>
            </a:r>
            <a:endParaRPr sz="20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0.0355</a:t>
            </a:r>
            <a:endParaRPr sz="20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Conclusions rev1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What next?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Address the prediction capping at 30%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Better Pearson’s correlation than 0.54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 </a:t>
            </a:r>
            <a:r>
              <a:rPr lang="en-US" sz="3600" b="1" dirty="0">
                <a:latin typeface="Oswald"/>
                <a:ea typeface="Oswald"/>
                <a:cs typeface="Oswald"/>
                <a:sym typeface="Oswald"/>
              </a:rPr>
              <a:t>new Features</a:t>
            </a:r>
            <a:endParaRPr sz="36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 Engineering iteration 2.0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Wikipedia[Wikipedia]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Party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affiliation (Democratic/Republican/Other) [</a:t>
            </a:r>
            <a:r>
              <a:rPr lang="en-US" sz="28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opponents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[</a:t>
            </a:r>
            <a:r>
              <a:rPr lang="en-US" sz="2800" dirty="0">
                <a:solidFill>
                  <a:srgbClr val="3C78D8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Introduction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election results is an important media topic. The election outcomes are in general determined based on sample telephone surveys, online polls and paper mailings.</a:t>
            </a:r>
          </a:p>
          <a:p>
            <a:pPr marL="25400" indent="0">
              <a:spcBef>
                <a:spcPct val="30000"/>
              </a:spcBef>
              <a:buNone/>
            </a:pPr>
            <a:endParaRPr lang="en-US" altLang="en-US" dirty="0">
              <a:solidFill>
                <a:srgbClr val="1155CC"/>
              </a:solidFill>
              <a:latin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parties spend considerable of their campaign budget on swing constituencies based on initial polls.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2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0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2  Parameters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197600" y="2498725"/>
            <a:ext cx="45099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0.39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0.616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0.75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0.796 </a:t>
            </a:r>
            <a:endParaRPr sz="18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0.0204 (reduced)</a:t>
            </a:r>
            <a:endParaRPr sz="18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033250" y="3436813"/>
            <a:ext cx="236400" cy="36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10800000">
            <a:off x="8033313" y="4107115"/>
            <a:ext cx="236283" cy="3650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28650" y="2621525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Additional Next Steps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196415" y="1691474"/>
            <a:ext cx="822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Oswald ExtraLight"/>
                <a:ea typeface="Oswald ExtraLight"/>
                <a:cs typeface="Oswald ExtraLight"/>
                <a:sym typeface="Oswald ExtraLight"/>
              </a:rPr>
              <a:t>Add additional Features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Wikipedia </a:t>
            </a:r>
            <a:r>
              <a:rPr lang="en-US" sz="2400" b="1" dirty="0">
                <a:latin typeface="Oswald"/>
                <a:ea typeface="Oswald"/>
                <a:cs typeface="Oswald"/>
                <a:sym typeface="Oswald"/>
              </a:rPr>
              <a:t>NLP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feature extraction (Term frequency/</a:t>
            </a:r>
            <a:r>
              <a:rPr lang="en-US" sz="2400" dirty="0" err="1">
                <a:latin typeface="Oswald ExtraLight"/>
                <a:ea typeface="Oswald ExtraLight"/>
                <a:cs typeface="Oswald ExtraLight"/>
                <a:sym typeface="Oswald ExtraLight"/>
              </a:rPr>
              <a:t>tf-idf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) for 103 profiles that include top performers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Education , Profession , DOB, sex</a:t>
            </a:r>
            <a:endParaRPr sz="2400" i="1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23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2299676123"/>
              </p:ext>
            </p:extLst>
          </p:nvPr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3 Parameter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936575" y="2180350"/>
            <a:ext cx="3771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0.529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score:0.408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correlation:0.705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correlation:0.709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0.019 (reduced)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50" y="2386150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Final Model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7050125" y="2202225"/>
            <a:ext cx="1569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0.709</a:t>
            </a:r>
            <a:endParaRPr sz="2400" dirty="0">
              <a:solidFill>
                <a:srgbClr val="C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60700" y="4434050"/>
            <a:ext cx="16845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0.796</a:t>
            </a:r>
            <a:endParaRPr sz="2400">
              <a:solidFill>
                <a:srgbClr val="0000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00" y="1843226"/>
            <a:ext cx="4020526" cy="436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2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Determine the likelihood of a candidate to win an election. </a:t>
            </a:r>
          </a:p>
          <a:p>
            <a:pPr marL="0" indent="0" algn="ctr">
              <a:buNone/>
            </a:pPr>
            <a:endParaRPr lang="en-US" sz="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predicted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Ranking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A846B-12FF-D14B-B2F6-B345843C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25" y="1480457"/>
            <a:ext cx="5263949" cy="46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Set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B47F61-E2D3-2945-B69F-6E3D8D3C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67998"/>
              </p:ext>
            </p:extLst>
          </p:nvPr>
        </p:nvGraphicFramePr>
        <p:xfrm>
          <a:off x="1164921" y="2494429"/>
          <a:ext cx="3117712" cy="225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808">
                  <a:extLst>
                    <a:ext uri="{9D8B030D-6E8A-4147-A177-3AD203B41FA5}">
                      <a16:colId xmlns:a16="http://schemas.microsoft.com/office/drawing/2014/main" val="2927437563"/>
                    </a:ext>
                  </a:extLst>
                </a:gridCol>
                <a:gridCol w="1554904">
                  <a:extLst>
                    <a:ext uri="{9D8B030D-6E8A-4147-A177-3AD203B41FA5}">
                      <a16:colId xmlns:a16="http://schemas.microsoft.com/office/drawing/2014/main" val="1097680352"/>
                    </a:ext>
                  </a:extLst>
                </a:gridCol>
              </a:tblGrid>
              <a:tr h="635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Google</a:t>
                      </a:r>
                      <a:endParaRPr sz="1600" b="1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Articles</a:t>
                      </a:r>
                      <a:endParaRPr lang="en-US" sz="1600" b="1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57150"/>
                  </a:ext>
                </a:extLst>
              </a:tr>
              <a:tr h="5902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Wiki</a:t>
                      </a:r>
                      <a:endParaRPr sz="1600" b="1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Opponents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91534"/>
                  </a:ext>
                </a:extLst>
              </a:tr>
              <a:tr h="448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Events</a:t>
                      </a:r>
                      <a:endParaRPr sz="1600" b="1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4720"/>
                  </a:ext>
                </a:extLst>
              </a:tr>
              <a:tr h="5785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Orgs</a:t>
                      </a:r>
                      <a:endParaRPr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896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5E6460-885A-F54D-BE93-F841ACBC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4472"/>
              </p:ext>
            </p:extLst>
          </p:nvPr>
        </p:nvGraphicFramePr>
        <p:xfrm>
          <a:off x="4727139" y="2454530"/>
          <a:ext cx="3461622" cy="2866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135">
                  <a:extLst>
                    <a:ext uri="{9D8B030D-6E8A-4147-A177-3AD203B41FA5}">
                      <a16:colId xmlns:a16="http://schemas.microsoft.com/office/drawing/2014/main" val="3126364559"/>
                    </a:ext>
                  </a:extLst>
                </a:gridCol>
                <a:gridCol w="1678487">
                  <a:extLst>
                    <a:ext uri="{9D8B030D-6E8A-4147-A177-3AD203B41FA5}">
                      <a16:colId xmlns:a16="http://schemas.microsoft.com/office/drawing/2014/main" val="204739438"/>
                    </a:ext>
                  </a:extLst>
                </a:gridCol>
              </a:tblGrid>
              <a:tr h="570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congress</a:t>
                      </a:r>
                      <a:endParaRPr sz="1600" b="1" dirty="0">
                        <a:solidFill>
                          <a:schemeClr val="bg1"/>
                        </a:solidFill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president</a:t>
                      </a:r>
                      <a:endParaRPr sz="1600" b="1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9543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republicanword</a:t>
                      </a:r>
                      <a:endParaRPr sz="1600" b="1" dirty="0">
                        <a:solidFill>
                          <a:schemeClr val="bg1"/>
                        </a:solidFill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bill</a:t>
                      </a:r>
                      <a:endParaRPr sz="1600" b="1" dirty="0">
                        <a:solidFill>
                          <a:schemeClr val="bg1"/>
                        </a:solidFill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72285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election</a:t>
                      </a:r>
                      <a:endParaRPr sz="1600" b="1" dirty="0">
                        <a:solidFill>
                          <a:schemeClr val="bg1"/>
                        </a:solidFill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act</a:t>
                      </a:r>
                      <a:endParaRPr sz="1600" b="1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70093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house</a:t>
                      </a:r>
                      <a:endParaRPr sz="1600" b="1" dirty="0">
                        <a:solidFill>
                          <a:schemeClr val="bg1"/>
                        </a:solidFill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committee</a:t>
                      </a:r>
                      <a:endParaRPr sz="1600" b="1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60797"/>
                  </a:ext>
                </a:extLst>
              </a:tr>
              <a:tr h="58522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senator</a:t>
                      </a:r>
                      <a:endParaRPr sz="1600" b="1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senate</a:t>
                      </a:r>
                      <a:endParaRPr sz="1600" b="1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86003"/>
                  </a:ext>
                </a:extLst>
              </a:tr>
            </a:tbl>
          </a:graphicData>
        </a:graphic>
      </p:graphicFrame>
      <p:sp>
        <p:nvSpPr>
          <p:cNvPr id="8" name="Google Shape;236;p31">
            <a:extLst>
              <a:ext uri="{FF2B5EF4-FFF2-40B4-BE49-F238E27FC236}">
                <a16:creationId xmlns:a16="http://schemas.microsoft.com/office/drawing/2014/main" id="{D019CF87-FC7B-354B-8CCE-4F541197B1A9}"/>
              </a:ext>
            </a:extLst>
          </p:cNvPr>
          <p:cNvSpPr txBox="1">
            <a:spLocks/>
          </p:cNvSpPr>
          <p:nvPr/>
        </p:nvSpPr>
        <p:spPr>
          <a:xfrm>
            <a:off x="1538855" y="1540088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Features for all candidates</a:t>
            </a:r>
          </a:p>
        </p:txBody>
      </p:sp>
      <p:sp>
        <p:nvSpPr>
          <p:cNvPr id="9" name="Google Shape;236;p31">
            <a:extLst>
              <a:ext uri="{FF2B5EF4-FFF2-40B4-BE49-F238E27FC236}">
                <a16:creationId xmlns:a16="http://schemas.microsoft.com/office/drawing/2014/main" id="{D0B7CCF6-9255-D443-91C7-B31DE56401C1}"/>
              </a:ext>
            </a:extLst>
          </p:cNvPr>
          <p:cNvSpPr txBox="1">
            <a:spLocks/>
          </p:cNvSpPr>
          <p:nvPr/>
        </p:nvSpPr>
        <p:spPr>
          <a:xfrm>
            <a:off x="4930816" y="1690826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Additional Features for candidates with Wikipedia</a:t>
            </a:r>
          </a:p>
        </p:txBody>
      </p:sp>
    </p:spTree>
    <p:extLst>
      <p:ext uri="{BB962C8B-B14F-4D97-AF65-F5344CB8AC3E}">
        <p14:creationId xmlns:p14="http://schemas.microsoft.com/office/powerpoint/2010/main" val="15608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Ethics and Conclusions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30147" y="3240910"/>
            <a:ext cx="7485203" cy="24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Data sources that are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public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open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data are used(without needing any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entity’s authentication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)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At no point, any data that has potential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legal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implications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in future has been used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Model is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an ensemble of 2 feature sets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depending on whether a politician has a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Wikipedia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page or not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Having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Wikipedia presence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also indicates that candidate is </a:t>
            </a:r>
            <a:r>
              <a:rPr lang="en-US" sz="2800" dirty="0">
                <a:solidFill>
                  <a:srgbClr val="C00000"/>
                </a:solidFill>
                <a:latin typeface="Oswald ExtraLight"/>
                <a:sym typeface="Oswald ExtraLight"/>
              </a:rPr>
              <a:t>more likely to win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than a candidate that doesn’t have Wikipedia presence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Future Applications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80480" y="1942460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Future work : take user input to give </a:t>
            </a:r>
            <a:r>
              <a:rPr lang="en-US" altLang="en-US" sz="2800" dirty="0">
                <a:solidFill>
                  <a:srgbClr val="C00000"/>
                </a:solidFill>
                <a:latin typeface="Oswald ExtraLight"/>
              </a:rPr>
              <a:t>recommendations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1155CC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Include </a:t>
            </a:r>
            <a:r>
              <a:rPr lang="en-US" altLang="en-US" sz="2800" dirty="0">
                <a:solidFill>
                  <a:srgbClr val="C00000"/>
                </a:solidFill>
                <a:latin typeface="Oswald ExtraLight"/>
              </a:rPr>
              <a:t>NLP of article content 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0000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Tweak the model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Oswald ExtraLight"/>
              </a:rPr>
              <a:t>for Presidential elections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10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Determine the likelihood of a candidate to win an election.  </a:t>
            </a:r>
          </a:p>
          <a:p>
            <a:pPr marL="0" indent="0" algn="ctr">
              <a:buNone/>
            </a:pPr>
            <a:endParaRPr lang="en-US" sz="80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predicted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</a:p>
          <a:p>
            <a:pPr marL="0" lvl="0" indent="0" algn="ctr">
              <a:buNone/>
            </a:pPr>
            <a:endParaRPr lang="en-US" sz="80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Voter opinion clarity</a:t>
            </a: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Participation during polling: Telephonic surveys are refused by one third of sample</a:t>
            </a:r>
          </a:p>
          <a:p>
            <a:pPr marL="0" lvl="0" indent="0" algn="ctr">
              <a:buNone/>
            </a:pP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4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2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Motivation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parties always look for better predicting the election outcomes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properly spend their campaign budgets in swing constituencies 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 also for TV, News media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 who is likely to win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5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5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Solution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466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collect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public data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about politicians that ran for US Senate in 2016, identify features to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the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percentage of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votes </a:t>
            </a:r>
            <a:r>
              <a:rPr lang="en-US" sz="3600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each candidate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6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7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8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3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9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92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1243</Words>
  <Application>Microsoft Macintosh PowerPoint</Application>
  <PresentationFormat>On-screen Show (4:3)</PresentationFormat>
  <Paragraphs>324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Oswald</vt:lpstr>
      <vt:lpstr>Oswald Light</vt:lpstr>
      <vt:lpstr>Oswald ExtraLight</vt:lpstr>
      <vt:lpstr>Calibri</vt:lpstr>
      <vt:lpstr>Office Theme</vt:lpstr>
      <vt:lpstr>Political Profiling using  Feature Engineering  and NLP </vt:lpstr>
      <vt:lpstr>Introduction</vt:lpstr>
      <vt:lpstr>Problem Statement</vt:lpstr>
      <vt:lpstr>Problem Statement</vt:lpstr>
      <vt:lpstr>Motivation</vt:lpstr>
      <vt:lpstr>Solution</vt:lpstr>
      <vt:lpstr>Data Sources</vt:lpstr>
      <vt:lpstr>Data Sources</vt:lpstr>
      <vt:lpstr>Data Sources</vt:lpstr>
      <vt:lpstr>Feature Data Exploration</vt:lpstr>
      <vt:lpstr>Feature Data Exploration</vt:lpstr>
      <vt:lpstr>Feature Data Exploration [continued]</vt:lpstr>
      <vt:lpstr>Feature Engineering - iteration 1.0</vt:lpstr>
      <vt:lpstr>Feature Engineering - iteration 1.0</vt:lpstr>
      <vt:lpstr>Random Forest - iteration 1.0 Model Parameters and Results</vt:lpstr>
      <vt:lpstr>PowerPoint Presentation</vt:lpstr>
      <vt:lpstr>PowerPoint Presentation</vt:lpstr>
      <vt:lpstr>PowerPoint Presentation</vt:lpstr>
      <vt:lpstr>PowerPoint Presentation</vt:lpstr>
      <vt:lpstr>Random Forest  Iteration 2  Parameters and Results</vt:lpstr>
      <vt:lpstr>PowerPoint Presentation</vt:lpstr>
      <vt:lpstr>PowerPoint Presentation</vt:lpstr>
      <vt:lpstr>Additional Next Steps</vt:lpstr>
      <vt:lpstr>Feature Engineering - iteration 3.0 Wikipedia NLP feature extraction </vt:lpstr>
      <vt:lpstr>Feature Engineering - iteration 3.0 Wikipedia NLP feature extraction </vt:lpstr>
      <vt:lpstr>Random Forest  Iteration 3 Parameter and Results</vt:lpstr>
      <vt:lpstr>Model Predictions rev3[NLP]</vt:lpstr>
      <vt:lpstr>Model Predictions rev3[NLP]</vt:lpstr>
      <vt:lpstr>Final Model</vt:lpstr>
      <vt:lpstr>Feature Ranking</vt:lpstr>
      <vt:lpstr>Feature Set</vt:lpstr>
      <vt:lpstr>Ethics and Conclusions</vt:lpstr>
      <vt:lpstr>Future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Profiling using  Feature Engineering  and NLP </dc:title>
  <cp:lastModifiedBy>Daniel Engels</cp:lastModifiedBy>
  <cp:revision>31</cp:revision>
  <dcterms:modified xsi:type="dcterms:W3CDTF">2018-10-29T21:35:01Z</dcterms:modified>
</cp:coreProperties>
</file>