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89" r:id="rId3"/>
    <p:sldId id="257" r:id="rId4"/>
    <p:sldId id="278" r:id="rId5"/>
    <p:sldId id="288" r:id="rId6"/>
    <p:sldId id="258" r:id="rId7"/>
    <p:sldId id="259" r:id="rId8"/>
    <p:sldId id="277" r:id="rId9"/>
    <p:sldId id="276" r:id="rId10"/>
    <p:sldId id="291" r:id="rId11"/>
    <p:sldId id="262" r:id="rId12"/>
    <p:sldId id="263" r:id="rId13"/>
    <p:sldId id="279" r:id="rId14"/>
    <p:sldId id="264" r:id="rId15"/>
    <p:sldId id="265" r:id="rId16"/>
    <p:sldId id="280" r:id="rId17"/>
    <p:sldId id="266" r:id="rId18"/>
    <p:sldId id="267" r:id="rId19"/>
    <p:sldId id="268" r:id="rId20"/>
    <p:sldId id="269" r:id="rId21"/>
    <p:sldId id="281" r:id="rId22"/>
    <p:sldId id="270" r:id="rId23"/>
    <p:sldId id="271" r:id="rId24"/>
    <p:sldId id="282" r:id="rId25"/>
    <p:sldId id="272" r:id="rId26"/>
    <p:sldId id="273" r:id="rId27"/>
    <p:sldId id="283" r:id="rId28"/>
    <p:sldId id="284" r:id="rId29"/>
    <p:sldId id="286" r:id="rId30"/>
    <p:sldId id="287" r:id="rId31"/>
    <p:sldId id="275" r:id="rId32"/>
    <p:sldId id="285" r:id="rId33"/>
    <p:sldId id="290" r:id="rId34"/>
  </p:sldIdLst>
  <p:sldSz cx="9144000" cy="6858000" type="screen4x3"/>
  <p:notesSz cx="6858000" cy="9144000"/>
  <p:embeddedFontLst>
    <p:embeddedFont>
      <p:font typeface="Oswald ExtraLight" pitchFamily="2" charset="77"/>
      <p:regular r:id="rId36"/>
      <p:bold r:id="rId37"/>
    </p:embeddedFont>
    <p:embeddedFont>
      <p:font typeface="Oswald" pitchFamily="2" charset="77"/>
      <p:regular r:id="rId38"/>
      <p:bold r:id="rId39"/>
    </p:embeddedFont>
    <p:embeddedFont>
      <p:font typeface="Oswald Light" pitchFamily="2" charset="77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86FE1-6EE2-458C-BD63-CB29C417C294}">
  <a:tblStyle styleId="{E2786FE1-6EE2-458C-BD63-CB29C417C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 comments: Include histograms and summary statistics.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735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649b5f8e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Articles - 30 train: accurate/not -accurate ; lesser priority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NLTK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- article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freq / TfIdf 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- Yes/No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Politician - article - 30 - Yes / No 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80-20 of the 30 - 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90%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244 politicians - articles - 278 articles predict 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Yes consider, No drop </a:t>
            </a:r>
            <a:endParaRPr i="1"/>
          </a:p>
        </p:txBody>
      </p:sp>
      <p:sp>
        <p:nvSpPr>
          <p:cNvPr id="133" name="Google Shape;133;g44649b5f8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7481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4afb3b69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44afb3b6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019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4afb3b69e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44afb3b69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4afb3b69e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44afb3b69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4afb3b69e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44afb3b69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431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afb3b69e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44afb3b69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afb3b69e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44afb3b69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1794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afb3b69e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44afb3b69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afb3b69e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44afb3b69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44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4afb3b69e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4afb3b69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597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026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086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2354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afb3b69e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44afb3b69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afb3b69e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44afb3b69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35359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afb3b69e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44afb3b69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85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6358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51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649b5f8e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4649b5f8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649b5f8e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4649b5f8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421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 comments: Include histograms and summary statistics.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08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28650" y="6356350"/>
            <a:ext cx="1892128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257A1"/>
                </a:solidFill>
                <a:latin typeface="Calibri"/>
                <a:ea typeface="Calibri"/>
                <a:cs typeface="Calibri"/>
                <a:sym typeface="Calibri"/>
              </a:rPr>
              <a:t>DataScience</a:t>
            </a:r>
            <a:r>
              <a:rPr lang="en-US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1600" b="1" i="0" u="none" strike="noStrike" cap="none">
                <a:solidFill>
                  <a:srgbClr val="0257A1"/>
                </a:solidFill>
                <a:latin typeface="Calibri"/>
                <a:ea typeface="Calibri"/>
                <a:cs typeface="Calibri"/>
                <a:sym typeface="Calibri"/>
              </a:rPr>
              <a:t>SMU</a:t>
            </a:r>
            <a:endParaRPr sz="1600" b="1" i="0" u="none" strike="noStrike" cap="none">
              <a:solidFill>
                <a:srgbClr val="0257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17093" y="6295132"/>
            <a:ext cx="939114" cy="4875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1778488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Political Profiling using</a:t>
            </a:r>
            <a:endParaRPr sz="4800" b="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Feature Engineering </a:t>
            </a:r>
            <a:endParaRPr sz="4800" b="0"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and</a:t>
            </a:r>
            <a:endParaRPr sz="4800" b="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NLP</a:t>
            </a:r>
            <a:endParaRPr sz="4800" b="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43000" y="3784124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Chiranjeevi Mallavarapu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Ramya Mandava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Sabitri KC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dirty="0">
                <a:solidFill>
                  <a:srgbClr val="FF0000"/>
                </a:solidFill>
              </a:rPr>
              <a:t>Master of Science in Data Science, SMU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i="1" dirty="0">
                <a:solidFill>
                  <a:srgbClr val="000000"/>
                </a:solidFill>
              </a:rPr>
              <a:t>Advisor</a:t>
            </a:r>
            <a:r>
              <a:rPr lang="en-US" i="1" dirty="0">
                <a:solidFill>
                  <a:srgbClr val="1155CC"/>
                </a:solidFill>
              </a:rPr>
              <a:t>: Ginger Holt, Facebook</a:t>
            </a:r>
            <a:endParaRPr i="1" dirty="0">
              <a:solidFill>
                <a:srgbClr val="1155CC"/>
              </a:solidFill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ExtraLight"/>
                <a:ea typeface="Oswald ExtraLight"/>
                <a:cs typeface="Oswald ExtraLight"/>
                <a:sym typeface="Oswald ExtraLight"/>
              </a:rPr>
              <a:t>Feature Data Exploration</a:t>
            </a:r>
            <a:endParaRPr b="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925" y="1464618"/>
            <a:ext cx="2939503" cy="228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925" y="1464625"/>
            <a:ext cx="2815239" cy="2190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1926" y="4021272"/>
            <a:ext cx="2815240" cy="222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1926" y="4021248"/>
            <a:ext cx="2815240" cy="2229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342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ExtraLight"/>
                <a:ea typeface="Oswald ExtraLight"/>
                <a:cs typeface="Oswald ExtraLight"/>
                <a:sym typeface="Oswald ExtraLight"/>
              </a:rPr>
              <a:t>Feature Data Exploration </a:t>
            </a:r>
            <a:r>
              <a:rPr lang="en-US" sz="2400" b="0">
                <a:latin typeface="Oswald ExtraLight"/>
                <a:ea typeface="Oswald ExtraLight"/>
                <a:cs typeface="Oswald ExtraLight"/>
                <a:sym typeface="Oswald ExtraLight"/>
              </a:rPr>
              <a:t>[continued]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263" y="1493976"/>
            <a:ext cx="5925474" cy="48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Feature Engineering - iteration 1.0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Initial Data Exploration gave below features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 on Google Knowledge Graph[</a:t>
            </a:r>
            <a:r>
              <a:rPr lang="en-US" sz="280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 on Wikipedia[</a:t>
            </a:r>
            <a:r>
              <a:rPr lang="en-US" sz="2800">
                <a:solidFill>
                  <a:schemeClr val="accent2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Organizations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politician associated [</a:t>
            </a:r>
            <a:r>
              <a:rPr lang="en-US" sz="280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Events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part of [</a:t>
            </a:r>
            <a:r>
              <a:rPr lang="en-US" sz="280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Articles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mentioned [</a:t>
            </a:r>
            <a:r>
              <a:rPr lang="en-US" sz="2800">
                <a:solidFill>
                  <a:srgbClr val="FF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NewsAPI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Feature Engineering - iteration 1.0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Initial Data Exploration gave below features</a:t>
            </a: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 on Google Knowledge Graph[</a:t>
            </a:r>
            <a:r>
              <a:rPr lang="en-US" sz="2800" dirty="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 on Wikipedia[</a:t>
            </a:r>
            <a:r>
              <a:rPr lang="en-US" sz="2800" dirty="0">
                <a:solidFill>
                  <a:schemeClr val="accent2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Organizations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politician associated [</a:t>
            </a:r>
            <a:r>
              <a:rPr lang="en-US" sz="2800" dirty="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Events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part of [</a:t>
            </a:r>
            <a:r>
              <a:rPr lang="en-US" sz="2800" dirty="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Articles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mentioned [</a:t>
            </a:r>
            <a:r>
              <a:rPr lang="en-US" sz="2800" dirty="0" err="1">
                <a:solidFill>
                  <a:srgbClr val="FF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NewsAPI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109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Random Forest - iteration 1.0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Model Parameters and Results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628600" y="2564650"/>
            <a:ext cx="4174800" cy="23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Train Test Split - 50/50</a:t>
            </a: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No Cross Validation</a:t>
            </a: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Number of estimators - 150</a:t>
            </a: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5025200" y="2564650"/>
            <a:ext cx="3490200" cy="23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Out-of-bag R-2 score estimate: 0.0941</a:t>
            </a:r>
            <a:b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Test data R-2 score: 0.278</a:t>
            </a:r>
            <a:b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Test data Spearman correlation: 0.53</a:t>
            </a:r>
            <a:b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Test data Pearson correlation: 0.5493</a:t>
            </a: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Mean Squared Error 0.0355</a:t>
            </a: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Predictions rev1</a:t>
            </a:r>
            <a:endParaRPr sz="40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525" y="1526475"/>
            <a:ext cx="4246400" cy="456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3127600" y="4399350"/>
            <a:ext cx="1115100" cy="525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615650" y="3547250"/>
            <a:ext cx="2498100" cy="1743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Predictions rev1</a:t>
            </a:r>
            <a:endParaRPr sz="40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525" y="1526475"/>
            <a:ext cx="4246400" cy="456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3127600" y="4399350"/>
            <a:ext cx="1115100" cy="525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615650" y="3547250"/>
            <a:ext cx="2498100" cy="1743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02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Conclusions rev1</a:t>
            </a:r>
            <a:endParaRPr sz="4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628650" y="181085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What next?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Address the prediction capping at 30%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Better Pearson’s correlation than 0.54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Add </a:t>
            </a:r>
            <a:r>
              <a:rPr lang="en-US" sz="3600" b="1" dirty="0">
                <a:latin typeface="Oswald"/>
                <a:ea typeface="Oswald"/>
                <a:cs typeface="Oswald"/>
                <a:sym typeface="Oswald"/>
              </a:rPr>
              <a:t>new Features</a:t>
            </a:r>
            <a:endParaRPr sz="3600" b="1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Feature Engineering iteration 2.0</a:t>
            </a:r>
            <a:endParaRPr sz="4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628650" y="181085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 b="1" dirty="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on Google Knowledge Graph[Google]</a:t>
            </a:r>
            <a:endParaRPr sz="2800" dirty="0">
              <a:solidFill>
                <a:srgbClr val="999999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 b="1" dirty="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on Wikipedia[Wikipedia]</a:t>
            </a:r>
            <a:endParaRPr sz="2800" dirty="0">
              <a:solidFill>
                <a:srgbClr val="999999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Organizations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politician associated [Google]</a:t>
            </a:r>
            <a:endParaRPr sz="2800" dirty="0">
              <a:solidFill>
                <a:srgbClr val="999999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Events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part of [Google]</a:t>
            </a:r>
            <a:endParaRPr sz="2800" dirty="0">
              <a:solidFill>
                <a:srgbClr val="999999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Articles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mentioned [</a:t>
            </a:r>
            <a:r>
              <a:rPr lang="en-US" sz="2800" dirty="0" err="1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NewsAPI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Party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 affiliation (Democratic/Republican/Other) [</a:t>
            </a:r>
            <a:r>
              <a:rPr lang="en-US" sz="28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opponents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 [</a:t>
            </a:r>
            <a:r>
              <a:rPr lang="en-US" sz="2800" dirty="0">
                <a:solidFill>
                  <a:srgbClr val="3C78D8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Random Forest 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Iteration 2  Parameters and Results</a:t>
            </a:r>
            <a:endParaRPr sz="4000" b="0" i="0" u="none" strike="noStrike" cap="none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4197600" y="2498725"/>
            <a:ext cx="4509900" cy="2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  <a:t>Out-of-bag R-2 score estimate: 0.39</a:t>
            </a:r>
            <a:b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R-2 score: 0.616</a:t>
            </a: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Spearman correlation: 0.75</a:t>
            </a:r>
            <a:b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Pearson correlation: 0.796 </a:t>
            </a: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  <a:t>Mean Squared Error 0.0204 (reduced)</a:t>
            </a: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8033250" y="3436813"/>
            <a:ext cx="236400" cy="365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5"/>
          <p:cNvSpPr/>
          <p:nvPr/>
        </p:nvSpPr>
        <p:spPr>
          <a:xfrm rot="10800000">
            <a:off x="8033313" y="4107115"/>
            <a:ext cx="236283" cy="36507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628650" y="2621525"/>
            <a:ext cx="3465300" cy="2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swald ExtraLight"/>
                <a:ea typeface="Oswald ExtraLight"/>
                <a:cs typeface="Oswald ExtraLight"/>
                <a:sym typeface="Oswald ExtraLight"/>
              </a:rPr>
              <a:t>CV - splits - 5 (optimized)</a:t>
            </a: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swald ExtraLight"/>
                <a:ea typeface="Oswald ExtraLight"/>
                <a:cs typeface="Oswald ExtraLight"/>
                <a:sym typeface="Oswald ExtraLight"/>
              </a:rPr>
              <a:t>Number of estimators - 150</a:t>
            </a: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Introduction</a:t>
            </a:r>
            <a:endParaRPr sz="4000" b="0" i="0" u="none" strike="noStrike" cap="none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28650" y="12533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5400" indent="0" algn="ctr">
              <a:spcBef>
                <a:spcPct val="30000"/>
              </a:spcBef>
              <a:buNone/>
            </a:pPr>
            <a:r>
              <a:rPr lang="en-US" altLang="en-US" dirty="0">
                <a:solidFill>
                  <a:srgbClr val="1155CC"/>
                </a:solidFill>
                <a:latin typeface="Oswald ExtraLight"/>
              </a:rPr>
              <a:t>Political election results are important media topic discussed. The election outcomes generally are determined based on sample telephone surveys, online polls and paper mailings.</a:t>
            </a:r>
          </a:p>
          <a:p>
            <a:pPr marL="25400" indent="0">
              <a:spcBef>
                <a:spcPct val="30000"/>
              </a:spcBef>
              <a:buNone/>
            </a:pPr>
            <a:endParaRPr lang="en-US" altLang="en-US" dirty="0">
              <a:solidFill>
                <a:srgbClr val="1155CC"/>
              </a:solidFill>
              <a:latin typeface="Oswald ExtraLight"/>
            </a:endParaRPr>
          </a:p>
          <a:p>
            <a:pPr marL="25400" indent="0" algn="ctr">
              <a:spcBef>
                <a:spcPct val="30000"/>
              </a:spcBef>
              <a:buNone/>
            </a:pPr>
            <a:r>
              <a:rPr lang="en-US" altLang="en-US" dirty="0">
                <a:solidFill>
                  <a:srgbClr val="1155CC"/>
                </a:solidFill>
                <a:latin typeface="Oswald ExtraLight"/>
              </a:rPr>
              <a:t>Political parties spend most of their campaign budgets on swing constituencies based on initial polls.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Light"/>
                <a:cs typeface="Calibri" panose="020F0502020204030204" pitchFamily="34" charset="0"/>
                <a:sym typeface="Oswald Light"/>
              </a:rPr>
              <a:t>2</a:t>
            </a:fld>
            <a:endParaRPr sz="1200"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Light"/>
              <a:cs typeface="Calibri" panose="020F0502020204030204" pitchFamily="34" charset="0"/>
              <a:sym typeface="Oswald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0076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Predictions rev2</a:t>
            </a:r>
            <a:endParaRPr sz="40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388" y="1565850"/>
            <a:ext cx="4209463" cy="45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/>
          <p:nvPr/>
        </p:nvSpPr>
        <p:spPr>
          <a:xfrm>
            <a:off x="4818350" y="4005425"/>
            <a:ext cx="2290800" cy="1906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372375" y="2993700"/>
            <a:ext cx="17691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rev1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95" name="Google Shape;195;p26"/>
          <p:cNvSpPr/>
          <p:nvPr/>
        </p:nvSpPr>
        <p:spPr>
          <a:xfrm rot="-2540945">
            <a:off x="3936431" y="3457517"/>
            <a:ext cx="2054788" cy="750058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  <a:highlight>
                <a:srgbClr val="38761D"/>
              </a:highlight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59500"/>
            <a:ext cx="2643175" cy="28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>
            <a:off x="372375" y="5505323"/>
            <a:ext cx="575400" cy="29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1140413" y="5104950"/>
            <a:ext cx="1289400" cy="975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Predictions rev2</a:t>
            </a:r>
            <a:endParaRPr sz="40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388" y="1565850"/>
            <a:ext cx="4209463" cy="45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/>
          <p:nvPr/>
        </p:nvSpPr>
        <p:spPr>
          <a:xfrm>
            <a:off x="4818350" y="4005425"/>
            <a:ext cx="2290800" cy="1906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372375" y="2993700"/>
            <a:ext cx="17691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rev1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95" name="Google Shape;195;p26"/>
          <p:cNvSpPr/>
          <p:nvPr/>
        </p:nvSpPr>
        <p:spPr>
          <a:xfrm rot="-2540945">
            <a:off x="3936431" y="3457517"/>
            <a:ext cx="2054788" cy="750058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  <a:highlight>
                <a:srgbClr val="38761D"/>
              </a:highlight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59500"/>
            <a:ext cx="2643175" cy="28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>
            <a:off x="372375" y="5505323"/>
            <a:ext cx="575400" cy="29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1140413" y="5104950"/>
            <a:ext cx="1289400" cy="975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75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Additional Next Steps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1"/>
          </p:nvPr>
        </p:nvSpPr>
        <p:spPr>
          <a:xfrm>
            <a:off x="775150" y="1751050"/>
            <a:ext cx="82299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Oswald ExtraLight"/>
                <a:ea typeface="Oswald ExtraLight"/>
                <a:cs typeface="Oswald ExtraLight"/>
                <a:sym typeface="Oswald ExtraLight"/>
              </a:rPr>
              <a:t>Add additional Features</a:t>
            </a:r>
          </a:p>
          <a:p>
            <a:pPr marL="45720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Oswald ExtraLight"/>
                <a:ea typeface="Oswald ExtraLight"/>
                <a:cs typeface="Oswald ExtraLight"/>
                <a:sym typeface="Oswald ExtraLight"/>
              </a:rPr>
              <a:t>Wikipedia </a:t>
            </a:r>
            <a:r>
              <a:rPr lang="en-US" sz="2400" b="1" dirty="0">
                <a:latin typeface="Oswald"/>
                <a:ea typeface="Oswald"/>
                <a:cs typeface="Oswald"/>
                <a:sym typeface="Oswald"/>
              </a:rPr>
              <a:t>NLP</a:t>
            </a:r>
            <a:r>
              <a:rPr lang="en-US" sz="2400" dirty="0">
                <a:latin typeface="Oswald ExtraLight"/>
                <a:ea typeface="Oswald ExtraLight"/>
                <a:cs typeface="Oswald ExtraLight"/>
                <a:sym typeface="Oswald ExtraLight"/>
              </a:rPr>
              <a:t> feature extraction (Word </a:t>
            </a:r>
            <a:r>
              <a:rPr lang="en-US" sz="2400" dirty="0" err="1">
                <a:latin typeface="Oswald ExtraLight"/>
                <a:ea typeface="Oswald ExtraLight"/>
                <a:cs typeface="Oswald ExtraLight"/>
                <a:sym typeface="Oswald ExtraLight"/>
              </a:rPr>
              <a:t>freq</a:t>
            </a:r>
            <a:r>
              <a:rPr lang="en-US" sz="2400" dirty="0">
                <a:latin typeface="Oswald ExtraLight"/>
                <a:ea typeface="Oswald ExtraLight"/>
                <a:cs typeface="Oswald ExtraLight"/>
                <a:sym typeface="Oswald ExtraLight"/>
              </a:rPr>
              <a:t>/</a:t>
            </a:r>
            <a:r>
              <a:rPr lang="en-US" sz="2400" dirty="0" err="1">
                <a:latin typeface="Oswald ExtraLight"/>
                <a:ea typeface="Oswald ExtraLight"/>
                <a:cs typeface="Oswald ExtraLight"/>
                <a:sym typeface="Oswald ExtraLight"/>
              </a:rPr>
              <a:t>tf-idf</a:t>
            </a:r>
            <a:r>
              <a:rPr lang="en-US" sz="2400" dirty="0">
                <a:latin typeface="Oswald ExtraLight"/>
                <a:ea typeface="Oswald ExtraLight"/>
                <a:cs typeface="Oswald ExtraLight"/>
                <a:sym typeface="Oswald ExtraLight"/>
              </a:rPr>
              <a:t>) for 103 profiles that include top performers </a:t>
            </a:r>
            <a:endParaRPr sz="24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137160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i="1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137160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 Education , Profession , DOB, sex</a:t>
            </a:r>
            <a:endParaRPr sz="2400" i="1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ExtraLight"/>
                <a:cs typeface="Calibri" panose="020F0502020204030204" pitchFamily="34" charset="0"/>
                <a:sym typeface="Oswald ExtraLight"/>
              </a:rPr>
              <a:t>22</a:t>
            </a:fld>
            <a:endParaRPr sz="1200"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ExtraLight"/>
              <a:cs typeface="Calibri" panose="020F0502020204030204" pitchFamily="34" charset="0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Feature Engineering - iteration 3.0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Wikipedia NLP feature extraction 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628649" y="1847988"/>
            <a:ext cx="8133385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Top 10 features [TF] identified are: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2" name="Google Shape;212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" name="Google Shape;213;p28"/>
          <p:cNvGraphicFramePr/>
          <p:nvPr>
            <p:extLst>
              <p:ext uri="{D42A27DB-BD31-4B8C-83A1-F6EECF244321}">
                <p14:modId xmlns:p14="http://schemas.microsoft.com/office/powerpoint/2010/main" val="2299676123"/>
              </p:ext>
            </p:extLst>
          </p:nvPr>
        </p:nvGraphicFramePr>
        <p:xfrm>
          <a:off x="1075841" y="2780351"/>
          <a:ext cx="7239000" cy="2826491"/>
        </p:xfrm>
        <a:graphic>
          <a:graphicData uri="http://schemas.openxmlformats.org/drawingml/2006/table">
            <a:tbl>
              <a:tblPr>
                <a:noFill/>
                <a:tableStyleId>{E2786FE1-6EE2-458C-BD63-CB29C417C294}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Senate [552]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Senator [219]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Committee [273]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House [213] 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Act [246]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Election [211]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Bill [239]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Republicanword [200]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President [227]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congress [189]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Feature Engineering - iteration 3.0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Wikipedia NLP feature extraction 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628649" y="1847988"/>
            <a:ext cx="8133385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Top 10 features [TF] identified are: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2" name="Google Shape;212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" name="Google Shape;213;p28"/>
          <p:cNvGraphicFramePr/>
          <p:nvPr/>
        </p:nvGraphicFramePr>
        <p:xfrm>
          <a:off x="1075841" y="2780351"/>
          <a:ext cx="7239000" cy="2826491"/>
        </p:xfrm>
        <a:graphic>
          <a:graphicData uri="http://schemas.openxmlformats.org/drawingml/2006/table">
            <a:tbl>
              <a:tblPr>
                <a:noFill/>
                <a:tableStyleId>{E2786FE1-6EE2-458C-BD63-CB29C417C294}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Senate [552]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Senator [219]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Committee [273]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House [213] 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Act [246]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Election [211]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Bill [239]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Republicanword [200]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President [227]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congress [189]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8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Random Forest 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Iteration 3 Parameter and Results</a:t>
            </a:r>
            <a:endParaRPr sz="4000" b="0" i="0" u="none" strike="noStrike" cap="none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4936575" y="2180350"/>
            <a:ext cx="3771000" cy="26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Out-of-bag R-2 score estimate: 0.529</a:t>
            </a: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Test data R-2 score:0.408</a:t>
            </a: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Test data Spearman correlation:0.705</a:t>
            </a:r>
            <a:b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Test data Pearson correlation:0.709</a:t>
            </a: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Mean Squared Error 0.019 (reduced)</a:t>
            </a: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628650" y="2386150"/>
            <a:ext cx="3465300" cy="2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swald ExtraLight"/>
                <a:ea typeface="Oswald ExtraLight"/>
                <a:cs typeface="Oswald ExtraLight"/>
                <a:sym typeface="Oswald ExtraLight"/>
              </a:rPr>
              <a:t>CV - splits - 5 (optimized)</a:t>
            </a: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swald ExtraLight"/>
                <a:ea typeface="Oswald ExtraLight"/>
                <a:cs typeface="Oswald ExtraLight"/>
                <a:sym typeface="Oswald ExtraLight"/>
              </a:rPr>
              <a:t>Number of estimators - 150</a:t>
            </a: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Model Predictions rev3[NLP]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27" name="Google Shape;227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51" y="3650698"/>
            <a:ext cx="2246675" cy="24400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372375" y="3146100"/>
            <a:ext cx="17691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rev2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051" y="1690689"/>
            <a:ext cx="4020653" cy="436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Model Predictions rev3[NLP]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27" name="Google Shape;227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51" y="3650698"/>
            <a:ext cx="2246675" cy="24400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372375" y="3146100"/>
            <a:ext cx="17691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rev2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051" y="1690689"/>
            <a:ext cx="4020653" cy="4360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4069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Final Model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7050125" y="2202225"/>
            <a:ext cx="1569300" cy="19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Pearson correlation: 0.709</a:t>
            </a:r>
            <a:endParaRPr sz="24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960700" y="4434050"/>
            <a:ext cx="1684500" cy="21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Pearson correlation: 0.796</a:t>
            </a:r>
            <a:endParaRPr sz="2400">
              <a:solidFill>
                <a:srgbClr val="0000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600" y="1843226"/>
            <a:ext cx="4020526" cy="4360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824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Feature Ranking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A846B-12FF-D14B-B2F6-B345843C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025" y="1480457"/>
            <a:ext cx="5263949" cy="465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0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Problem Statement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28650" y="12533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The outcome of elections are generally determined by media and political analysts based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upon voter surveys and polls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which are sometimes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biased or inaccurate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. </a:t>
            </a:r>
            <a:endParaRPr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Light"/>
                <a:cs typeface="Calibri" panose="020F0502020204030204" pitchFamily="34" charset="0"/>
                <a:sym typeface="Oswald Light"/>
              </a:rPr>
              <a:t>3</a:t>
            </a:fld>
            <a:endParaRPr sz="1200"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Light"/>
              <a:cs typeface="Calibri" panose="020F0502020204030204" pitchFamily="34" charset="0"/>
              <a:sym typeface="Oswald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Feature Set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B47F61-E2D3-2945-B69F-6E3D8D3C1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252108"/>
              </p:ext>
            </p:extLst>
          </p:nvPr>
        </p:nvGraphicFramePr>
        <p:xfrm>
          <a:off x="1538855" y="2494429"/>
          <a:ext cx="2743778" cy="1880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367">
                  <a:extLst>
                    <a:ext uri="{9D8B030D-6E8A-4147-A177-3AD203B41FA5}">
                      <a16:colId xmlns:a16="http://schemas.microsoft.com/office/drawing/2014/main" val="2927437563"/>
                    </a:ext>
                  </a:extLst>
                </a:gridCol>
                <a:gridCol w="1368411">
                  <a:extLst>
                    <a:ext uri="{9D8B030D-6E8A-4147-A177-3AD203B41FA5}">
                      <a16:colId xmlns:a16="http://schemas.microsoft.com/office/drawing/2014/main" val="1097680352"/>
                    </a:ext>
                  </a:extLst>
                </a:gridCol>
              </a:tblGrid>
              <a:tr h="5335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ea typeface="Oswald Light"/>
                          <a:cs typeface="Arial" panose="020B0604020202020204" pitchFamily="34" charset="0"/>
                          <a:sym typeface="Oswald Light"/>
                        </a:rPr>
                        <a:t>Google</a:t>
                      </a:r>
                      <a:endParaRPr sz="1200" dirty="0">
                        <a:latin typeface="Arial" panose="020B0604020202020204" pitchFamily="34" charset="0"/>
                        <a:ea typeface="Oswald Light"/>
                        <a:cs typeface="Arial" panose="020B0604020202020204" pitchFamily="34" charset="0"/>
                        <a:sym typeface="Oswald Ligh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Oswald Light"/>
                          <a:cs typeface="Arial" panose="020B0604020202020204" pitchFamily="34" charset="0"/>
                          <a:sym typeface="Oswald Light"/>
                        </a:rPr>
                        <a:t>No of Articles</a:t>
                      </a:r>
                      <a:endParaRPr lang="en-US" sz="1200" dirty="0">
                        <a:latin typeface="Arial" panose="020B0604020202020204" pitchFamily="34" charset="0"/>
                        <a:ea typeface="Oswald Light"/>
                        <a:cs typeface="Arial" panose="020B0604020202020204" pitchFamily="34" charset="0"/>
                        <a:sym typeface="Oswald Ligh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57150"/>
                  </a:ext>
                </a:extLst>
              </a:tr>
              <a:tr h="5940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ea typeface="Oswald Light"/>
                          <a:cs typeface="Arial" panose="020B0604020202020204" pitchFamily="34" charset="0"/>
                          <a:sym typeface="Oswald Light"/>
                        </a:rPr>
                        <a:t>Wiki</a:t>
                      </a:r>
                      <a:endParaRPr sz="1200" dirty="0">
                        <a:latin typeface="Arial" panose="020B0604020202020204" pitchFamily="34" charset="0"/>
                        <a:ea typeface="Oswald Light"/>
                        <a:cs typeface="Arial" panose="020B0604020202020204" pitchFamily="34" charset="0"/>
                        <a:sym typeface="Oswald Ligh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of Opponents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91534"/>
                  </a:ext>
                </a:extLst>
              </a:tr>
              <a:tr h="3766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ea typeface="Oswald Light"/>
                          <a:cs typeface="Arial" panose="020B0604020202020204" pitchFamily="34" charset="0"/>
                          <a:sym typeface="Oswald Light"/>
                        </a:rPr>
                        <a:t>No of Events</a:t>
                      </a:r>
                      <a:endParaRPr sz="1200" dirty="0">
                        <a:latin typeface="Arial" panose="020B0604020202020204" pitchFamily="34" charset="0"/>
                        <a:ea typeface="Oswald Light"/>
                        <a:cs typeface="Arial" panose="020B0604020202020204" pitchFamily="34" charset="0"/>
                        <a:sym typeface="Oswald Ligh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Party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764720"/>
                  </a:ext>
                </a:extLst>
              </a:tr>
              <a:tr h="3766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wald Light"/>
                          <a:cs typeface="Arial" panose="020B0604020202020204" pitchFamily="34" charset="0"/>
                          <a:sym typeface="Oswald Light"/>
                        </a:rPr>
                        <a:t>No of Orgs</a:t>
                      </a:r>
                      <a:endParaRPr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Oswald Light"/>
                        <a:cs typeface="Arial" panose="020B0604020202020204" pitchFamily="34" charset="0"/>
                        <a:sym typeface="Oswald Light"/>
                      </a:endParaRPr>
                    </a:p>
                  </a:txBody>
                  <a:tcPr marL="45720" marR="45720" anchor="ctr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668968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5E6460-885A-F54D-BE93-F841ACBC6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976882"/>
              </p:ext>
            </p:extLst>
          </p:nvPr>
        </p:nvGraphicFramePr>
        <p:xfrm>
          <a:off x="4930816" y="2494429"/>
          <a:ext cx="2887883" cy="243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952">
                  <a:extLst>
                    <a:ext uri="{9D8B030D-6E8A-4147-A177-3AD203B41FA5}">
                      <a16:colId xmlns:a16="http://schemas.microsoft.com/office/drawing/2014/main" val="3126364559"/>
                    </a:ext>
                  </a:extLst>
                </a:gridCol>
                <a:gridCol w="1439931">
                  <a:extLst>
                    <a:ext uri="{9D8B030D-6E8A-4147-A177-3AD203B41FA5}">
                      <a16:colId xmlns:a16="http://schemas.microsoft.com/office/drawing/2014/main" val="204739438"/>
                    </a:ext>
                  </a:extLst>
                </a:gridCol>
              </a:tblGrid>
              <a:tr h="484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congress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president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89543"/>
                  </a:ext>
                </a:extLst>
              </a:tr>
              <a:tr h="484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republicanword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bill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72285"/>
                  </a:ext>
                </a:extLst>
              </a:tr>
              <a:tr h="484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election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act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70093"/>
                  </a:ext>
                </a:extLst>
              </a:tr>
              <a:tr h="484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house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committee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360797"/>
                  </a:ext>
                </a:extLst>
              </a:tr>
              <a:tr h="49666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senator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senate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886003"/>
                  </a:ext>
                </a:extLst>
              </a:tr>
            </a:tbl>
          </a:graphicData>
        </a:graphic>
      </p:graphicFrame>
      <p:sp>
        <p:nvSpPr>
          <p:cNvPr id="8" name="Google Shape;236;p31">
            <a:extLst>
              <a:ext uri="{FF2B5EF4-FFF2-40B4-BE49-F238E27FC236}">
                <a16:creationId xmlns:a16="http://schemas.microsoft.com/office/drawing/2014/main" id="{D019CF87-FC7B-354B-8CCE-4F541197B1A9}"/>
              </a:ext>
            </a:extLst>
          </p:cNvPr>
          <p:cNvSpPr txBox="1">
            <a:spLocks/>
          </p:cNvSpPr>
          <p:nvPr/>
        </p:nvSpPr>
        <p:spPr>
          <a:xfrm>
            <a:off x="1538855" y="1540088"/>
            <a:ext cx="2743778" cy="42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n-US" sz="2000" b="0" u="sng" dirty="0">
                <a:latin typeface="Oswald Light"/>
                <a:ea typeface="Oswald Light"/>
                <a:cs typeface="Oswald Light"/>
                <a:sym typeface="Oswald Light"/>
              </a:rPr>
              <a:t>Features for all candidates</a:t>
            </a:r>
          </a:p>
        </p:txBody>
      </p:sp>
      <p:sp>
        <p:nvSpPr>
          <p:cNvPr id="9" name="Google Shape;236;p31">
            <a:extLst>
              <a:ext uri="{FF2B5EF4-FFF2-40B4-BE49-F238E27FC236}">
                <a16:creationId xmlns:a16="http://schemas.microsoft.com/office/drawing/2014/main" id="{D0B7CCF6-9255-D443-91C7-B31DE56401C1}"/>
              </a:ext>
            </a:extLst>
          </p:cNvPr>
          <p:cNvSpPr txBox="1">
            <a:spLocks/>
          </p:cNvSpPr>
          <p:nvPr/>
        </p:nvSpPr>
        <p:spPr>
          <a:xfrm>
            <a:off x="4930816" y="1690826"/>
            <a:ext cx="2743778" cy="42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n-US" sz="2000" b="0" u="sng" dirty="0">
                <a:latin typeface="Oswald Light"/>
                <a:ea typeface="Oswald Light"/>
                <a:cs typeface="Oswald Light"/>
                <a:sym typeface="Oswald Light"/>
              </a:rPr>
              <a:t>Additional Features for candidates with Wikipedia</a:t>
            </a:r>
          </a:p>
        </p:txBody>
      </p:sp>
    </p:spTree>
    <p:extLst>
      <p:ext uri="{BB962C8B-B14F-4D97-AF65-F5344CB8AC3E}">
        <p14:creationId xmlns:p14="http://schemas.microsoft.com/office/powerpoint/2010/main" val="156088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Ethics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45" name="Google Shape;245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1277250" y="1815138"/>
            <a:ext cx="7238100" cy="25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Data sources that are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public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open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 data are used(without needing any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entity’s authentication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)</a:t>
            </a:r>
          </a:p>
          <a:p>
            <a:pPr marL="5715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2800" dirty="0">
              <a:solidFill>
                <a:srgbClr val="1155CC"/>
              </a:solidFill>
              <a:latin typeface="Oswald ExtraLight"/>
              <a:sym typeface="Oswald ExtraLight"/>
            </a:endParaRPr>
          </a:p>
          <a:p>
            <a:pPr marL="571500" lvl="0" indent="-457200">
              <a:lnSpc>
                <a:spcPct val="9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At no point, any data that has potential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legal implications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 in future has been used</a:t>
            </a:r>
            <a:endParaRPr sz="2800" dirty="0">
              <a:solidFill>
                <a:srgbClr val="1155CC"/>
              </a:solidFill>
              <a:latin typeface="Oswald ExtraLight"/>
              <a:sym typeface="Oswald ExtraLight"/>
            </a:endParaRPr>
          </a:p>
          <a:p>
            <a:pPr marL="9144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9144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Conclusion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45" name="Google Shape;245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1277250" y="1977184"/>
            <a:ext cx="7238100" cy="25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 dirty="0">
              <a:solidFill>
                <a:srgbClr val="1155CC"/>
              </a:solidFill>
              <a:latin typeface="Oswald ExtraLight"/>
              <a:sym typeface="Oswald ExtraLight"/>
            </a:endParaRPr>
          </a:p>
          <a:p>
            <a:pPr marL="5715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Model is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an ensemble of 2 feature sets 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depending on whether a politician has a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Wikipedia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 page or not</a:t>
            </a:r>
          </a:p>
          <a:p>
            <a:pPr marL="5715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2800" dirty="0">
              <a:solidFill>
                <a:srgbClr val="1155CC"/>
              </a:solidFill>
              <a:latin typeface="Oswald ExtraLight"/>
              <a:sym typeface="Oswald ExtraLight"/>
            </a:endParaRPr>
          </a:p>
          <a:p>
            <a:pPr marL="5715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Having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Wikipedia presence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 also indicates that candidate is more likely to win than a candidate that doesn’t have Wikipedia presence</a:t>
            </a:r>
          </a:p>
          <a:p>
            <a:pPr marL="5715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2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95215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Future Applications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45" name="Google Shape;245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1277250" y="1398450"/>
            <a:ext cx="7238100" cy="25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1155CC"/>
                </a:solidFill>
                <a:latin typeface="Oswald ExtraLight"/>
              </a:rPr>
              <a:t>Future work : take user input to give </a:t>
            </a:r>
            <a:r>
              <a:rPr lang="en-US" altLang="en-US" sz="2800" dirty="0">
                <a:solidFill>
                  <a:srgbClr val="FF0000"/>
                </a:solidFill>
                <a:latin typeface="Oswald ExtraLight"/>
              </a:rPr>
              <a:t>recommendations</a:t>
            </a: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1155CC"/>
              </a:solidFill>
              <a:latin typeface="Oswald ExtraLight"/>
            </a:endParaRP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1155CC"/>
                </a:solidFill>
                <a:latin typeface="Oswald ExtraLight"/>
              </a:rPr>
              <a:t>Include </a:t>
            </a:r>
            <a:r>
              <a:rPr lang="en-US" altLang="en-US" sz="2800" dirty="0">
                <a:solidFill>
                  <a:srgbClr val="FF0000"/>
                </a:solidFill>
                <a:latin typeface="Oswald ExtraLight"/>
              </a:rPr>
              <a:t>NLP of article content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71006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Problem Statement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28650" y="12533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>
              <a:buNone/>
            </a:pP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The outcome of elections are generally determined by media and political analysts based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upon voter  surveys and polls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which are sometimes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biased or inaccurate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. </a:t>
            </a:r>
          </a:p>
          <a:p>
            <a:pPr marL="0" lvl="0" indent="0" algn="ctr">
              <a:buNone/>
            </a:pPr>
            <a:endParaRPr lang="en-US" sz="2800"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457200"/>
            <a:r>
              <a:rPr lang="en-US" altLang="en-US" sz="2800" dirty="0">
                <a:solidFill>
                  <a:srgbClr val="1155CC"/>
                </a:solidFill>
                <a:latin typeface="Oswald ExtraLight"/>
              </a:rPr>
              <a:t>Voter opinion clarity</a:t>
            </a:r>
          </a:p>
          <a:p>
            <a:pPr indent="-457200"/>
            <a:r>
              <a:rPr lang="en-US" altLang="en-US" sz="2800" dirty="0">
                <a:solidFill>
                  <a:srgbClr val="1155CC"/>
                </a:solidFill>
                <a:latin typeface="Oswald ExtraLight"/>
              </a:rPr>
              <a:t>Participation during polling: Telephonic surveys are refused by one third of sample</a:t>
            </a:r>
          </a:p>
          <a:p>
            <a:pPr marL="0" lvl="0" indent="0" algn="ctr">
              <a:buNone/>
            </a:pPr>
            <a:endParaRPr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Light"/>
                <a:cs typeface="Calibri" panose="020F0502020204030204" pitchFamily="34" charset="0"/>
                <a:sym typeface="Oswald Light"/>
              </a:rPr>
              <a:t>4</a:t>
            </a:fld>
            <a:endParaRPr sz="1200"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Light"/>
              <a:cs typeface="Calibri" panose="020F0502020204030204" pitchFamily="34" charset="0"/>
              <a:sym typeface="Oswald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9296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Motivation</a:t>
            </a:r>
            <a:endParaRPr sz="4000" b="0" i="0" u="none" strike="noStrike" cap="none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28650" y="12533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>
              <a:buNone/>
            </a:pP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Political parties always look for better predicting the election outcomes to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properly spend their campaign budgets in swing constituencies 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and also for TV, News media to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predict who is likely to win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.</a:t>
            </a:r>
            <a:endParaRPr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Light"/>
                <a:cs typeface="Calibri" panose="020F0502020204030204" pitchFamily="34" charset="0"/>
                <a:sym typeface="Oswald Light"/>
              </a:rPr>
              <a:t>5</a:t>
            </a:fld>
            <a:endParaRPr sz="1200"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Light"/>
              <a:cs typeface="Calibri" panose="020F0502020204030204" pitchFamily="34" charset="0"/>
              <a:sym typeface="Oswald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554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Solution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28650" y="14667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To collect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open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public data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about politicians that ran for US Senate in 2016, identify features to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predict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the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percentage of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votes </a:t>
            </a:r>
            <a:r>
              <a:rPr lang="en-US" sz="3600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for each candidate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.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ExtraLight"/>
                <a:cs typeface="Calibri" panose="020F0502020204030204" pitchFamily="34" charset="0"/>
                <a:sym typeface="Oswald ExtraLight"/>
              </a:rPr>
              <a:t>6</a:t>
            </a:fld>
            <a:endParaRPr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ExtraLight"/>
              <a:cs typeface="Calibri" panose="020F0502020204030204" pitchFamily="34" charset="0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Data Sources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628650" y="16908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 Knowledge Graph API 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Open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Schematic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Unstructured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ExtraLight"/>
                <a:cs typeface="Calibri" panose="020F0502020204030204" pitchFamily="34" charset="0"/>
                <a:sym typeface="Oswald ExtraLight"/>
              </a:rPr>
              <a:t>7</a:t>
            </a:fld>
            <a:endParaRPr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ExtraLight"/>
              <a:cs typeface="Calibri" panose="020F0502020204030204" pitchFamily="34" charset="0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Data Sources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628650" y="16908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 Knowledge Graph API 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Open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Schematic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Unstructured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ExtraLight"/>
                <a:cs typeface="Calibri" panose="020F0502020204030204" pitchFamily="34" charset="0"/>
                <a:sym typeface="Oswald ExtraLight"/>
              </a:rPr>
              <a:t>8</a:t>
            </a:fld>
            <a:endParaRPr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ExtraLight"/>
              <a:cs typeface="Calibri" panose="020F0502020204030204" pitchFamily="34" charset="0"/>
              <a:sym typeface="Oswald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13177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ExtraLight"/>
                <a:ea typeface="Oswald ExtraLight"/>
                <a:cs typeface="Oswald ExtraLight"/>
                <a:sym typeface="Oswald ExtraLight"/>
              </a:rPr>
              <a:t>Feature Data Exploration</a:t>
            </a:r>
            <a:endParaRPr b="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925" y="1464618"/>
            <a:ext cx="2939503" cy="228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925" y="1464625"/>
            <a:ext cx="2815239" cy="2190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1926" y="4021272"/>
            <a:ext cx="2815240" cy="222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1926" y="4021248"/>
            <a:ext cx="2815240" cy="2229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268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1197</Words>
  <Application>Microsoft Macintosh PowerPoint</Application>
  <PresentationFormat>On-screen Show (4:3)</PresentationFormat>
  <Paragraphs>312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Oswald ExtraLight</vt:lpstr>
      <vt:lpstr>Calibri</vt:lpstr>
      <vt:lpstr>Oswald</vt:lpstr>
      <vt:lpstr>Oswald Light</vt:lpstr>
      <vt:lpstr>Office Theme</vt:lpstr>
      <vt:lpstr>Political Profiling using  Feature Engineering  and NLP </vt:lpstr>
      <vt:lpstr>Introduction</vt:lpstr>
      <vt:lpstr>Problem Statement</vt:lpstr>
      <vt:lpstr>Problem Statement</vt:lpstr>
      <vt:lpstr>Motivation</vt:lpstr>
      <vt:lpstr>Solution</vt:lpstr>
      <vt:lpstr>Data Sources</vt:lpstr>
      <vt:lpstr>Data Sources</vt:lpstr>
      <vt:lpstr>Feature Data Exploration</vt:lpstr>
      <vt:lpstr>Feature Data Exploration</vt:lpstr>
      <vt:lpstr>Feature Data Exploration [continued]</vt:lpstr>
      <vt:lpstr>Feature Engineering - iteration 1.0</vt:lpstr>
      <vt:lpstr>Feature Engineering - iteration 1.0</vt:lpstr>
      <vt:lpstr>Random Forest - iteration 1.0 Model Parameters and Results</vt:lpstr>
      <vt:lpstr>PowerPoint Presentation</vt:lpstr>
      <vt:lpstr>PowerPoint Presentation</vt:lpstr>
      <vt:lpstr>PowerPoint Presentation</vt:lpstr>
      <vt:lpstr>PowerPoint Presentation</vt:lpstr>
      <vt:lpstr>Random Forest  Iteration 2  Parameters and Results</vt:lpstr>
      <vt:lpstr>PowerPoint Presentation</vt:lpstr>
      <vt:lpstr>PowerPoint Presentation</vt:lpstr>
      <vt:lpstr>Additional Next Steps</vt:lpstr>
      <vt:lpstr>Feature Engineering - iteration 3.0 Wikipedia NLP feature extraction </vt:lpstr>
      <vt:lpstr>Feature Engineering - iteration 3.0 Wikipedia NLP feature extraction </vt:lpstr>
      <vt:lpstr>Random Forest  Iteration 3 Parameter and Results</vt:lpstr>
      <vt:lpstr>Model Predictions rev3[NLP]</vt:lpstr>
      <vt:lpstr>Model Predictions rev3[NLP]</vt:lpstr>
      <vt:lpstr>Final Model</vt:lpstr>
      <vt:lpstr>Feature Ranking</vt:lpstr>
      <vt:lpstr>Feature Set</vt:lpstr>
      <vt:lpstr>Ethics</vt:lpstr>
      <vt:lpstr>Conclusion</vt:lpstr>
      <vt:lpstr>Future Applications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Profiling using  Feature Engineering  and NLP </dc:title>
  <cp:lastModifiedBy>Mallavarapu, Chiranjeevi</cp:lastModifiedBy>
  <cp:revision>19</cp:revision>
  <dcterms:modified xsi:type="dcterms:W3CDTF">2018-10-26T05:04:52Z</dcterms:modified>
</cp:coreProperties>
</file>