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embeddedFontLst>
    <p:embeddedFont>
      <p:font typeface="Oswald ExtraLight" pitchFamily="2" charset="77"/>
      <p:regular r:id="rId24"/>
      <p:bold r:id="rId25"/>
    </p:embeddedFont>
    <p:embeddedFont>
      <p:font typeface="Oswald" pitchFamily="2" charset="77"/>
      <p:regular r:id="rId26"/>
      <p:bold r:id="rId27"/>
    </p:embeddedFont>
    <p:embeddedFont>
      <p:font typeface="Oswald Light" pitchFamily="2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86FE1-6EE2-458C-BD63-CB29C417C294}">
  <a:tblStyle styleId="{E2786FE1-6EE2-458C-BD63-CB29C417C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afb3b69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4afb3b6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afb3b69e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4afb3b6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afb3b69e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4afb3b6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afb3b69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4afb3b69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afb3b69e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4afb3b6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afb3b69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4afb3b6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08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649b5f8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Articles - 30 train: accurate/not -accurate ; lesser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NLTK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- article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freq / TfIdf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- Yes/No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Politician - article - 30 - Yes / No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80-20 of the 30 -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90%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244 politicians - articles - 278 articles predict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Yes consider, No drop </a:t>
            </a:r>
            <a:endParaRPr i="1"/>
          </a:p>
        </p:txBody>
      </p:sp>
      <p:sp>
        <p:nvSpPr>
          <p:cNvPr id="133" name="Google Shape;133;g44649b5f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28650" y="6356350"/>
            <a:ext cx="189212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DataScience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SMU</a:t>
            </a:r>
            <a:endParaRPr sz="1600" b="1" i="0" u="none" strike="noStrike" cap="none">
              <a:solidFill>
                <a:srgbClr val="0257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7093" y="6295132"/>
            <a:ext cx="939114" cy="487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177848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Profiling using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Feature Engineering </a:t>
            </a:r>
            <a:endParaRPr sz="4800" b="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NLP</a:t>
            </a:r>
            <a:endParaRPr sz="48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43000" y="3784124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Chiranjeevi Mallavarapu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Ramya Mandava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Sabitri KC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Master of Science in Data Science, SMU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 dirty="0">
                <a:solidFill>
                  <a:srgbClr val="000000"/>
                </a:solidFill>
              </a:rPr>
              <a:t>Advisor</a:t>
            </a:r>
            <a:r>
              <a:rPr lang="en-US" i="1" dirty="0">
                <a:solidFill>
                  <a:srgbClr val="1155CC"/>
                </a:solidFill>
              </a:rPr>
              <a:t>: Ginger Holt, Facebook</a:t>
            </a:r>
            <a:endParaRPr i="1" dirty="0">
              <a:solidFill>
                <a:srgbClr val="1155CC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Random Forest - iteration 1.0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Model Parameters and Results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628600" y="2564650"/>
            <a:ext cx="41748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Train Test Split - 50/50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No Cross Validation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025200" y="2564650"/>
            <a:ext cx="34902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0.0941</a:t>
            </a:r>
            <a:b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0.278</a:t>
            </a:r>
            <a:b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0.53</a:t>
            </a:r>
            <a:b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0.5493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0.0355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Conclusions rev1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What next?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Address the prediction capping at 30%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Better Pearson’s correlation than 0.54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 </a:t>
            </a:r>
            <a:r>
              <a:rPr lang="en-US" sz="3600" b="1" dirty="0">
                <a:latin typeface="Oswald"/>
                <a:ea typeface="Oswald"/>
                <a:cs typeface="Oswald"/>
                <a:sym typeface="Oswald"/>
              </a:rPr>
              <a:t>new Features</a:t>
            </a:r>
            <a:endParaRPr sz="3600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 Engineering iteration 2.0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Graph[Google]</a:t>
            </a:r>
            <a:endParaRPr sz="280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Wikipedia[Wikipedia]</a:t>
            </a:r>
            <a:endParaRPr sz="280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[Google]</a:t>
            </a:r>
            <a:endParaRPr sz="280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[Google]</a:t>
            </a:r>
            <a:endParaRPr sz="280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[NewsAPI]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Party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affiliation (Democratic/Republican/Other) [</a:t>
            </a:r>
            <a:r>
              <a:rPr lang="en-US" sz="280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opponents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[</a:t>
            </a:r>
            <a:r>
              <a:rPr lang="en-US" sz="2800">
                <a:solidFill>
                  <a:srgbClr val="3C78D8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2  Parameters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197600" y="2498725"/>
            <a:ext cx="45099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0.39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0.616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0.75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0.796 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0.0204 (reduced)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033250" y="3436813"/>
            <a:ext cx="236400" cy="365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 rot="10800000">
            <a:off x="8033313" y="4107115"/>
            <a:ext cx="236283" cy="36507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28650" y="2621525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Additional Next Steps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775150" y="1751050"/>
            <a:ext cx="82299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 ExtraLight"/>
                <a:ea typeface="Oswald ExtraLight"/>
                <a:cs typeface="Oswald ExtraLight"/>
                <a:sym typeface="Oswald ExtraLight"/>
              </a:rPr>
              <a:t>Wikipedia </a:t>
            </a:r>
            <a:r>
              <a:rPr lang="en-US" sz="2400" b="1">
                <a:latin typeface="Oswald"/>
                <a:ea typeface="Oswald"/>
                <a:cs typeface="Oswald"/>
                <a:sym typeface="Oswald"/>
              </a:rPr>
              <a:t>NLP</a:t>
            </a:r>
            <a:r>
              <a:rPr lang="en-US" sz="2400">
                <a:latin typeface="Oswald ExtraLight"/>
                <a:ea typeface="Oswald ExtraLight"/>
                <a:cs typeface="Oswald ExtraLight"/>
                <a:sym typeface="Oswald ExtraLight"/>
              </a:rPr>
              <a:t> feature extraction (Word freq/tf-idf) for 103 profiles that include top performers </a:t>
            </a:r>
            <a:endParaRPr sz="24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137160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Oswald ExtraLight"/>
                <a:ea typeface="Oswald ExtraLight"/>
                <a:cs typeface="Oswald ExtraLight"/>
                <a:sym typeface="Oswald ExtraLight"/>
              </a:rPr>
              <a:t>Wikipedia Education , Profession , DOB, sex</a:t>
            </a:r>
            <a:endParaRPr sz="2400" i="1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16</a:t>
            </a:fld>
            <a:endParaRPr sz="1200" i="0" u="none" strike="noStrike" cap="none">
              <a:solidFill>
                <a:srgbClr val="00206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>
            <p:extLst>
              <p:ext uri="{D42A27DB-BD31-4B8C-83A1-F6EECF244321}">
                <p14:modId xmlns:p14="http://schemas.microsoft.com/office/powerpoint/2010/main" val="2299676123"/>
              </p:ext>
            </p:extLst>
          </p:nvPr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3 Parameter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4936575" y="2180350"/>
            <a:ext cx="3771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0.529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score:0.408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correlation:0.705</a:t>
            </a:r>
            <a:b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correlation:0.709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0.019 (reduced)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628650" y="2386150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determined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 It poses problem for political parties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properly spend their campaign budgets 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 also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 who is likely to win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Oswald Light"/>
                <a:ea typeface="Oswald Light"/>
                <a:cs typeface="Oswald Light"/>
                <a:sym typeface="Oswald Light"/>
              </a:rPr>
              <a:t>2</a:t>
            </a:fld>
            <a:endParaRPr sz="1200" i="0" u="none" strike="noStrike" cap="none">
              <a:solidFill>
                <a:srgbClr val="00206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Final Model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7050125" y="2202225"/>
            <a:ext cx="15693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0.709</a:t>
            </a: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960700" y="4434050"/>
            <a:ext cx="1684500" cy="2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0.796</a:t>
            </a:r>
            <a:endParaRPr sz="2400">
              <a:solidFill>
                <a:srgbClr val="0000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600" y="1843226"/>
            <a:ext cx="4020526" cy="43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Ethics &amp; Conclusion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277250" y="1398450"/>
            <a:ext cx="72381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ExtraLight"/>
              <a:buChar char="-"/>
            </a:pPr>
            <a:r>
              <a:rPr lang="en-US" sz="1800" dirty="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Data sources that are public and open data are used(without needing any entity’s authentication)</a:t>
            </a: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ExtraLight"/>
              <a:buChar char="-"/>
            </a:pPr>
            <a:r>
              <a:rPr lang="en-US" sz="1800" dirty="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At no point, any data that has potential legal implications in future has been used</a:t>
            </a: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ExtraLight"/>
              <a:buChar char="-"/>
            </a:pPr>
            <a:r>
              <a:rPr lang="en-US" sz="1800" dirty="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Model is an ensemble of 2 feature sets depending on whether a politician has a Wikipedia page or not</a:t>
            </a: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ExtraLight"/>
              <a:buChar char="-"/>
            </a:pPr>
            <a:r>
              <a:rPr lang="en-US" sz="1800" dirty="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Having Wikipedia presence also indicates that candidate is more likely to win than a candidate that doesn’t have Wikipedia presence </a:t>
            </a: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ExtraLight"/>
              <a:buChar char="-"/>
            </a:pPr>
            <a:r>
              <a:rPr lang="en-US" sz="1800" dirty="0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Below are the final set of features</a:t>
            </a: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aphicFrame>
        <p:nvGraphicFramePr>
          <p:cNvPr id="247" name="Google Shape;247;p32"/>
          <p:cNvGraphicFramePr/>
          <p:nvPr>
            <p:extLst>
              <p:ext uri="{D42A27DB-BD31-4B8C-83A1-F6EECF244321}">
                <p14:modId xmlns:p14="http://schemas.microsoft.com/office/powerpoint/2010/main" val="555542032"/>
              </p:ext>
            </p:extLst>
          </p:nvPr>
        </p:nvGraphicFramePr>
        <p:xfrm>
          <a:off x="4735550" y="4242125"/>
          <a:ext cx="3366450" cy="2008466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168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</a:t>
                      </a:r>
                      <a:endParaRPr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</a:t>
                      </a:r>
                      <a:endParaRPr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</a:t>
                      </a:r>
                      <a:endParaRPr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</a:t>
                      </a:r>
                      <a:endParaRPr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8" name="Google Shape;248;p32"/>
          <p:cNvGraphicFramePr/>
          <p:nvPr>
            <p:extLst>
              <p:ext uri="{D42A27DB-BD31-4B8C-83A1-F6EECF244321}">
                <p14:modId xmlns:p14="http://schemas.microsoft.com/office/powerpoint/2010/main" val="1795974797"/>
              </p:ext>
            </p:extLst>
          </p:nvPr>
        </p:nvGraphicFramePr>
        <p:xfrm>
          <a:off x="1809600" y="4242125"/>
          <a:ext cx="1271325" cy="1993306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127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Google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Wiki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No of Events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No of Orgs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No of Articles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9" name="Google Shape;249;p32"/>
          <p:cNvGraphicFramePr/>
          <p:nvPr>
            <p:extLst>
              <p:ext uri="{D42A27DB-BD31-4B8C-83A1-F6EECF244321}">
                <p14:modId xmlns:p14="http://schemas.microsoft.com/office/powerpoint/2010/main" val="1088228398"/>
              </p:ext>
            </p:extLst>
          </p:nvPr>
        </p:nvGraphicFramePr>
        <p:xfrm>
          <a:off x="3080925" y="4242125"/>
          <a:ext cx="1271325" cy="946660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127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No of Opponents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Party</a:t>
                      </a:r>
                      <a:endParaRPr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0" name="Google Shape;250;p32"/>
          <p:cNvSpPr txBox="1"/>
          <p:nvPr/>
        </p:nvSpPr>
        <p:spPr>
          <a:xfrm>
            <a:off x="5548475" y="3654954"/>
            <a:ext cx="174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NLP features   Wikipedia </a:t>
            </a:r>
            <a:r>
              <a:rPr lang="en-US" b="1" u="sng" dirty="0" err="1"/>
              <a:t>tf-idf</a:t>
            </a:r>
            <a:endParaRPr b="1" u="sng" dirty="0"/>
          </a:p>
        </p:txBody>
      </p:sp>
      <p:sp>
        <p:nvSpPr>
          <p:cNvPr id="251" name="Google Shape;251;p32"/>
          <p:cNvSpPr txBox="1"/>
          <p:nvPr/>
        </p:nvSpPr>
        <p:spPr>
          <a:xfrm>
            <a:off x="2236675" y="3842775"/>
            <a:ext cx="174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Non NLP features</a:t>
            </a:r>
            <a:endParaRPr b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Solution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28650" y="14667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To collect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public data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about politicians that ran for US Senate in 2016, identify features to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the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percentage of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votes </a:t>
            </a:r>
            <a:r>
              <a:rPr lang="en-US" sz="3600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 each candidate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600" i="0" u="none" strike="noStrike" cap="none">
                <a:solidFill>
                  <a:srgbClr val="00206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3</a:t>
            </a:fld>
            <a:endParaRPr sz="3600" i="0" u="none" strike="noStrike" cap="none">
              <a:solidFill>
                <a:srgbClr val="00206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600" i="0" u="none" strike="noStrike" cap="none">
                <a:solidFill>
                  <a:srgbClr val="00206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4</a:t>
            </a:fld>
            <a:endParaRPr sz="3600" i="0" u="none" strike="noStrike" cap="none">
              <a:solidFill>
                <a:srgbClr val="00206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28663" y="1130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sz="4000" b="0" i="0" u="none" strike="noStrike" cap="none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75" y="1160000"/>
            <a:ext cx="5337125" cy="37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050" y="4577275"/>
            <a:ext cx="6144025" cy="2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 </a:t>
            </a:r>
            <a:r>
              <a:rPr lang="en-US" sz="2400" b="0">
                <a:latin typeface="Oswald ExtraLight"/>
                <a:ea typeface="Oswald ExtraLight"/>
                <a:cs typeface="Oswald ExtraLight"/>
                <a:sym typeface="Oswald ExtraLight"/>
              </a:rPr>
              <a:t>[continued]</a:t>
            </a:r>
            <a:endParaRPr b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3057450" cy="247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928200" cy="23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5" y="4021272"/>
            <a:ext cx="2928201" cy="240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5" y="4021247"/>
            <a:ext cx="2928201" cy="2409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68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 </a:t>
            </a:r>
            <a:r>
              <a:rPr lang="en-US" sz="2400" b="0">
                <a:latin typeface="Oswald ExtraLight"/>
                <a:ea typeface="Oswald ExtraLight"/>
                <a:cs typeface="Oswald ExtraLight"/>
                <a:sym typeface="Oswald ExtraLight"/>
              </a:rPr>
              <a:t>[continued]</a:t>
            </a:r>
            <a:endParaRPr b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3057450" cy="247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928200" cy="23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5" y="4021272"/>
            <a:ext cx="2928201" cy="240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5" y="4021247"/>
            <a:ext cx="2928201" cy="240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 </a:t>
            </a:r>
            <a:r>
              <a:rPr lang="en-US" sz="2400" b="0">
                <a:latin typeface="Oswald ExtraLight"/>
                <a:ea typeface="Oswald ExtraLight"/>
                <a:cs typeface="Oswald ExtraLight"/>
                <a:sym typeface="Oswald ExtraLight"/>
              </a:rPr>
              <a:t>[continued]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63" y="1493976"/>
            <a:ext cx="5925474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852</Words>
  <Application>Microsoft Macintosh PowerPoint</Application>
  <PresentationFormat>On-screen Show (4:3)</PresentationFormat>
  <Paragraphs>220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Oswald ExtraLight</vt:lpstr>
      <vt:lpstr>Calibri</vt:lpstr>
      <vt:lpstr>Oswald</vt:lpstr>
      <vt:lpstr>Oswald Light</vt:lpstr>
      <vt:lpstr>Office Theme</vt:lpstr>
      <vt:lpstr>Political Profiling using  Feature Engineering  and NLP </vt:lpstr>
      <vt:lpstr>Problem Statement</vt:lpstr>
      <vt:lpstr>Solution</vt:lpstr>
      <vt:lpstr>Data Sources</vt:lpstr>
      <vt:lpstr>Feature Data Exploration</vt:lpstr>
      <vt:lpstr>Feature Data Exploration [continued]</vt:lpstr>
      <vt:lpstr>Feature Data Exploration [continued]</vt:lpstr>
      <vt:lpstr>Feature Data Exploration [continued]</vt:lpstr>
      <vt:lpstr>Feature Engineering - iteration 1.0</vt:lpstr>
      <vt:lpstr>Random Forest - iteration 1.0 Model Parameters and Results</vt:lpstr>
      <vt:lpstr>PowerPoint Presentation</vt:lpstr>
      <vt:lpstr>PowerPoint Presentation</vt:lpstr>
      <vt:lpstr>PowerPoint Presentation</vt:lpstr>
      <vt:lpstr>Random Forest  Iteration 2  Parameters and Results</vt:lpstr>
      <vt:lpstr>PowerPoint Presentation</vt:lpstr>
      <vt:lpstr>Additional Next Steps</vt:lpstr>
      <vt:lpstr>Feature Engineering - iteration 3.0 Wikipedia NLP feature extraction </vt:lpstr>
      <vt:lpstr>Random Forest  Iteration 3 Parameter and Results</vt:lpstr>
      <vt:lpstr>Model Predictions rev3[NLP]</vt:lpstr>
      <vt:lpstr>Final Model</vt:lpstr>
      <vt:lpstr>Ethics &amp; Conclusion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Profiling using  Feature Engineering  and NLP </dc:title>
  <cp:lastModifiedBy>Mallavarapu, Chiranjeevi</cp:lastModifiedBy>
  <cp:revision>10</cp:revision>
  <dcterms:modified xsi:type="dcterms:W3CDTF">2018-10-25T05:14:55Z</dcterms:modified>
</cp:coreProperties>
</file>