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/>
    <p:restoredTop sz="94643"/>
  </p:normalViewPr>
  <p:slideViewPr>
    <p:cSldViewPr snapToGrid="0" snapToObjects="1">
      <p:cViewPr varScale="1">
        <p:scale>
          <a:sx n="178" d="100"/>
          <a:sy n="178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5723-D790-8A42-AE23-57B1441BAEF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07118-EC64-8E49-B476-7B8AF94C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07118-EC64-8E49-B476-7B8AF94CB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dirty="0" err="1"/>
              <a:t>AdTracking</a:t>
            </a:r>
            <a:r>
              <a:rPr lang="en-US" dirty="0"/>
              <a:t> Fraud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ML </a:t>
            </a:r>
            <a:r>
              <a:rPr lang="mr-IN" dirty="0"/>
              <a:t>–</a:t>
            </a:r>
            <a:r>
              <a:rPr lang="en-US" dirty="0"/>
              <a:t> Final Project</a:t>
            </a:r>
          </a:p>
          <a:p>
            <a:r>
              <a:rPr lang="en-US" dirty="0"/>
              <a:t>Chiranjeevi Mallavarapu</a:t>
            </a:r>
          </a:p>
          <a:p>
            <a:r>
              <a:rPr lang="en-US" dirty="0"/>
              <a:t>MSDS </a:t>
            </a:r>
            <a:r>
              <a:rPr lang="mr-IN" dirty="0"/>
              <a:t>–</a:t>
            </a:r>
            <a:r>
              <a:rPr lang="en-US" dirty="0"/>
              <a:t> SMU</a:t>
            </a:r>
          </a:p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6453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vs 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69" y="165100"/>
            <a:ext cx="6413500" cy="66929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C4EA931-D767-F049-9901-5EAAC2585E27}"/>
              </a:ext>
            </a:extLst>
          </p:cNvPr>
          <p:cNvSpPr/>
          <p:nvPr/>
        </p:nvSpPr>
        <p:spPr>
          <a:xfrm>
            <a:off x="9336924" y="557408"/>
            <a:ext cx="1909045" cy="614959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32F627-62E2-F14B-91D0-B737278F8C09}"/>
              </a:ext>
            </a:extLst>
          </p:cNvPr>
          <p:cNvSpPr/>
          <p:nvPr/>
        </p:nvSpPr>
        <p:spPr>
          <a:xfrm>
            <a:off x="4261703" y="871537"/>
            <a:ext cx="7555031" cy="1580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PRECISION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BE7CE-9D12-5745-A867-B8C1DC4F406D}"/>
              </a:ext>
            </a:extLst>
          </p:cNvPr>
          <p:cNvSpPr/>
          <p:nvPr/>
        </p:nvSpPr>
        <p:spPr>
          <a:xfrm>
            <a:off x="9622631" y="4979194"/>
            <a:ext cx="1335882" cy="1364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25998B-4AF2-B54A-ABEC-DEC152125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0872" y="1960475"/>
            <a:ext cx="6269591" cy="2947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CNN with the architecture mentioned resulted a satisfying model that has an accuracy of 74% and Precision of 66% and Recall of 92%. In this use case, as it is more important to catch fraudulent clicks a 92% recall is a great performance. This model can be implemented on ad stack within any DSP (e.g. </a:t>
            </a:r>
            <a:r>
              <a:rPr lang="en-US" dirty="0" err="1"/>
              <a:t>tradedesk</a:t>
            </a:r>
            <a:r>
              <a:rPr lang="en-US" dirty="0"/>
              <a:t>) to filter all fraudulent clicks. </a:t>
            </a:r>
          </a:p>
        </p:txBody>
      </p:sp>
    </p:spTree>
    <p:extLst>
      <p:ext uri="{BB962C8B-B14F-4D97-AF65-F5344CB8AC3E}">
        <p14:creationId xmlns:p14="http://schemas.microsoft.com/office/powerpoint/2010/main" val="241894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E43B-F0BB-DC49-8774-B62BC73C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13D0-8718-C349-861A-2B1DD3FE2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0872" y="1960475"/>
            <a:ext cx="6269591" cy="2947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features can be further engineered to get a better accuracy / precision in addition to a good recall. I propose to include below additional features as a part of dataset and rerun the model to get better prediction</a:t>
            </a:r>
          </a:p>
          <a:p>
            <a:endParaRPr lang="en-US" dirty="0"/>
          </a:p>
          <a:p>
            <a:pPr lvl="1"/>
            <a:r>
              <a:rPr lang="en-US" dirty="0"/>
              <a:t>Geo location of the IP</a:t>
            </a:r>
          </a:p>
          <a:p>
            <a:pPr lvl="1"/>
            <a:r>
              <a:rPr lang="en-US" dirty="0"/>
              <a:t>Indicate any IP </a:t>
            </a:r>
            <a:r>
              <a:rPr lang="en-US" dirty="0" err="1"/>
              <a:t>repititions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Day/Time of the fraud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Device+OS</a:t>
            </a:r>
            <a:r>
              <a:rPr lang="en-US" dirty="0"/>
              <a:t> combination</a:t>
            </a:r>
          </a:p>
        </p:txBody>
      </p:sp>
    </p:spTree>
    <p:extLst>
      <p:ext uri="{BB962C8B-B14F-4D97-AF65-F5344CB8AC3E}">
        <p14:creationId xmlns:p14="http://schemas.microsoft.com/office/powerpoint/2010/main" val="351483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E43B-F0BB-DC49-8774-B62BC73C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13D0-8718-C349-861A-2B1DD3FE2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0872" y="2832013"/>
            <a:ext cx="6269591" cy="854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0751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768753" cy="5248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is Fraud in Ad world? </a:t>
            </a:r>
          </a:p>
          <a:p>
            <a:endParaRPr lang="en-US" sz="2400" dirty="0"/>
          </a:p>
          <a:p>
            <a:r>
              <a:rPr lang="en-US" sz="2400" b="1" dirty="0"/>
              <a:t>Click fraud </a:t>
            </a:r>
            <a:r>
              <a:rPr lang="en-US" sz="2400" dirty="0"/>
              <a:t>can happen at high volume</a:t>
            </a:r>
          </a:p>
          <a:p>
            <a:r>
              <a:rPr lang="en-US" sz="2400" dirty="0"/>
              <a:t>Companies end up paying for misleading click data and thus </a:t>
            </a:r>
            <a:r>
              <a:rPr lang="en-US" sz="2400" b="1" dirty="0"/>
              <a:t>wasted money</a:t>
            </a:r>
          </a:p>
          <a:p>
            <a:r>
              <a:rPr lang="en-US" sz="2400" b="1" dirty="0"/>
              <a:t>World total population 7.7 Billion : Total mobile cell phones in use 7 billion</a:t>
            </a:r>
          </a:p>
          <a:p>
            <a:r>
              <a:rPr lang="en-US" sz="2400" b="1" dirty="0"/>
              <a:t>Source : </a:t>
            </a:r>
            <a:r>
              <a:rPr lang="en-US" sz="2400" b="1" dirty="0" err="1">
                <a:solidFill>
                  <a:srgbClr val="FF0000"/>
                </a:solidFill>
              </a:rPr>
              <a:t>TalkingData</a:t>
            </a:r>
            <a:r>
              <a:rPr lang="en-US" sz="2400" b="1" dirty="0">
                <a:solidFill>
                  <a:srgbClr val="FF0000"/>
                </a:solidFill>
              </a:rPr>
              <a:t> (a </a:t>
            </a:r>
            <a:r>
              <a:rPr lang="en-US" sz="2400" b="1" dirty="0" err="1">
                <a:solidFill>
                  <a:srgbClr val="FF0000"/>
                </a:solidFill>
              </a:rPr>
              <a:t>kaggle</a:t>
            </a:r>
            <a:r>
              <a:rPr lang="en-US" sz="2400" b="1" dirty="0">
                <a:solidFill>
                  <a:srgbClr val="FF0000"/>
                </a:solidFill>
              </a:rPr>
              <a:t> dataset) </a:t>
            </a:r>
            <a:r>
              <a:rPr lang="en-US" sz="2400" b="1" dirty="0"/>
              <a:t>: 70% China’s mobile devices : 3 billion clicks/day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129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is done today?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768753" cy="5248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Understanding the current methodology:</a:t>
            </a:r>
          </a:p>
          <a:p>
            <a:endParaRPr lang="en-US" sz="2400" dirty="0"/>
          </a:p>
          <a:p>
            <a:r>
              <a:rPr lang="en-US" sz="2400" dirty="0"/>
              <a:t>Journey of a user’s click across their portfolio</a:t>
            </a:r>
          </a:p>
          <a:p>
            <a:r>
              <a:rPr lang="en-US" sz="2400" dirty="0"/>
              <a:t>Flag IPs that produce lot of clicks that doesn't install apps</a:t>
            </a:r>
          </a:p>
          <a:p>
            <a:endParaRPr lang="en-US" sz="2400" b="1" dirty="0"/>
          </a:p>
          <a:p>
            <a:r>
              <a:rPr lang="en-US" sz="2400" b="1" dirty="0"/>
              <a:t>In this project we will use ML techniques to predict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96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5"/>
            <a:ext cx="6768753" cy="59515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700" dirty="0"/>
              <a:t>What data do we have?</a:t>
            </a:r>
          </a:p>
          <a:p>
            <a:pPr marL="0" indent="0" fontAlgn="base">
              <a:buNone/>
            </a:pPr>
            <a:endParaRPr lang="en-US" sz="3800" dirty="0"/>
          </a:p>
          <a:p>
            <a:pPr marL="0" indent="0" fontAlgn="base">
              <a:buNone/>
            </a:pPr>
            <a:r>
              <a:rPr lang="en-US" sz="3800" dirty="0"/>
              <a:t>Our training dataset consists of 100,000 rows of data. Each row of the training data contains a click record, with the following features.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ip</a:t>
            </a:r>
            <a:r>
              <a:rPr lang="en-US" sz="3600" dirty="0"/>
              <a:t>: </a:t>
            </a:r>
            <a:r>
              <a:rPr lang="en-US" sz="3600" dirty="0" err="1"/>
              <a:t>ip</a:t>
            </a:r>
            <a:r>
              <a:rPr lang="en-US" sz="3600" dirty="0"/>
              <a:t> address of click.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</a:rPr>
              <a:t>app</a:t>
            </a:r>
            <a:r>
              <a:rPr lang="en-US" sz="3600" dirty="0"/>
              <a:t>: app id for marketing.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</a:rPr>
              <a:t>device</a:t>
            </a:r>
            <a:r>
              <a:rPr lang="en-US" sz="3600" dirty="0"/>
              <a:t>: device type id of user mobile phone (e.g., </a:t>
            </a:r>
            <a:r>
              <a:rPr lang="en-US" sz="3600" dirty="0" err="1"/>
              <a:t>iphone</a:t>
            </a:r>
            <a:r>
              <a:rPr lang="en-US" sz="3600" dirty="0"/>
              <a:t> 6 plus, </a:t>
            </a:r>
            <a:r>
              <a:rPr lang="en-US" sz="3600" dirty="0" err="1"/>
              <a:t>iphone</a:t>
            </a:r>
            <a:r>
              <a:rPr lang="en-US" sz="3600" dirty="0"/>
              <a:t> 7, </a:t>
            </a:r>
            <a:r>
              <a:rPr lang="en-US" sz="3600" dirty="0" err="1"/>
              <a:t>huawei</a:t>
            </a:r>
            <a:r>
              <a:rPr lang="en-US" sz="3600" dirty="0"/>
              <a:t> mate 7, etc.)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os</a:t>
            </a:r>
            <a:r>
              <a:rPr lang="en-US" sz="3600" dirty="0"/>
              <a:t>: </a:t>
            </a:r>
            <a:r>
              <a:rPr lang="en-US" sz="3600" dirty="0" err="1"/>
              <a:t>os</a:t>
            </a:r>
            <a:r>
              <a:rPr lang="en-US" sz="3600" dirty="0"/>
              <a:t> version id of user mobile phone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</a:rPr>
              <a:t>channel</a:t>
            </a:r>
            <a:r>
              <a:rPr lang="en-US" sz="3600" dirty="0"/>
              <a:t>: channel id of mobile ad publisher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click_time</a:t>
            </a:r>
            <a:r>
              <a:rPr lang="en-US" sz="3600" dirty="0"/>
              <a:t>: timestamp of click (UTC)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attributed_time</a:t>
            </a:r>
            <a:r>
              <a:rPr lang="en-US" sz="3600" dirty="0"/>
              <a:t>: if user download the app for after clicking an ad, this is the time of the app download</a:t>
            </a:r>
          </a:p>
          <a:p>
            <a:pPr fontAlgn="base"/>
            <a:r>
              <a:rPr lang="en-US" sz="3600" b="1" dirty="0" err="1">
                <a:solidFill>
                  <a:srgbClr val="FF0000"/>
                </a:solidFill>
              </a:rPr>
              <a:t>is_attributed</a:t>
            </a:r>
            <a:r>
              <a:rPr lang="en-US" sz="3600" b="1" dirty="0"/>
              <a:t>: indicating the app was downloaded</a:t>
            </a:r>
          </a:p>
          <a:p>
            <a:pPr fontAlgn="base"/>
            <a:r>
              <a:rPr lang="en-US" sz="3600" b="1" dirty="0">
                <a:solidFill>
                  <a:srgbClr val="FF0000"/>
                </a:solidFill>
              </a:rPr>
              <a:t>response</a:t>
            </a:r>
            <a:r>
              <a:rPr lang="en-US" sz="3600" b="1" dirty="0"/>
              <a:t> : Derived from </a:t>
            </a:r>
            <a:r>
              <a:rPr lang="en-US" sz="3600" b="1" dirty="0" err="1"/>
              <a:t>is_attributed</a:t>
            </a:r>
            <a:r>
              <a:rPr lang="en-US" sz="3600" b="1"/>
              <a:t> - 1 </a:t>
            </a:r>
            <a:r>
              <a:rPr lang="en-US" sz="3600" b="1" dirty="0"/>
              <a:t>if fraud , 0 if genuine click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87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93" y="2109017"/>
            <a:ext cx="3731589" cy="3053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82" y="2109017"/>
            <a:ext cx="3330403" cy="305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426" y="2109017"/>
            <a:ext cx="3526065" cy="305375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7729" y="4159045"/>
            <a:ext cx="1401097" cy="648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21784" y="4183624"/>
            <a:ext cx="1548581" cy="648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7607" y="4159045"/>
            <a:ext cx="1597742" cy="648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2532" y="5516175"/>
            <a:ext cx="4567084" cy="988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Clearly certain apps/devices/OS are always used for fraud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396" y="2467155"/>
            <a:ext cx="7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Fraud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803" y="43234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Geunine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17988" y="822393"/>
            <a:ext cx="5873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Data Exploration</a:t>
            </a:r>
          </a:p>
        </p:txBody>
      </p: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3673640" y="4712941"/>
            <a:ext cx="2822434" cy="80323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8" idx="0"/>
          </p:cNvCxnSpPr>
          <p:nvPr/>
        </p:nvCxnSpPr>
        <p:spPr>
          <a:xfrm flipH="1">
            <a:off x="6496074" y="4832553"/>
            <a:ext cx="1" cy="6836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8" idx="0"/>
          </p:cNvCxnSpPr>
          <p:nvPr/>
        </p:nvCxnSpPr>
        <p:spPr>
          <a:xfrm flipH="1">
            <a:off x="6496074" y="4807974"/>
            <a:ext cx="3330404" cy="70820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53751" y="2836487"/>
            <a:ext cx="0" cy="13225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96074" y="2836487"/>
            <a:ext cx="0" cy="13471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0"/>
          </p:cNvCxnSpPr>
          <p:nvPr/>
        </p:nvCxnSpPr>
        <p:spPr>
          <a:xfrm flipV="1">
            <a:off x="9826478" y="2836487"/>
            <a:ext cx="352692" cy="13225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1DF4C-4777-AC44-9A9C-204DC7E453FF}"/>
              </a:ext>
            </a:extLst>
          </p:cNvPr>
          <p:cNvSpPr/>
          <p:nvPr/>
        </p:nvSpPr>
        <p:spPr>
          <a:xfrm>
            <a:off x="901083" y="5412167"/>
            <a:ext cx="2884872" cy="988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Imbalanced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B471BE-F393-EB40-A36A-45A4EBA30FA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43519" y="4807974"/>
            <a:ext cx="709976" cy="6041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3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97" y="2973273"/>
            <a:ext cx="3501197" cy="1223298"/>
          </a:xfrm>
        </p:spPr>
        <p:txBody>
          <a:bodyPr/>
          <a:lstStyle/>
          <a:p>
            <a:r>
              <a:rPr lang="en-US" dirty="0"/>
              <a:t>First Neural Network </a:t>
            </a:r>
            <a:br>
              <a:rPr lang="en-US" dirty="0"/>
            </a:br>
            <a:r>
              <a:rPr lang="en-US" dirty="0"/>
              <a:t>Dense/Fully Connected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467386" y="817083"/>
            <a:ext cx="5149970" cy="4054415"/>
            <a:chOff x="5167222" y="431321"/>
            <a:chExt cx="6788989" cy="6291786"/>
          </a:xfrm>
        </p:grpSpPr>
        <p:sp>
          <p:nvSpPr>
            <p:cNvPr id="44" name="Rectangle 43"/>
            <p:cNvSpPr/>
            <p:nvPr/>
          </p:nvSpPr>
          <p:spPr>
            <a:xfrm>
              <a:off x="5167222" y="117319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67222" y="132559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67222" y="153981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67222" y="166777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67222" y="182017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67222" y="203439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43268" y="308825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39842" y="117319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39842" y="132559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39842" y="153981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39842" y="166777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39842" y="182017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39842" y="203439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75423" y="311253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037963" y="117319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37963" y="132559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037963" y="153981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037963" y="166777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037963" y="182017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037963" y="203439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73544" y="311253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536084" y="117319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536084" y="132559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536084" y="153981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536084" y="166777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536084" y="182017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536084" y="203439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871665" y="311253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36084" y="394802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536084" y="410042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536084" y="431464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536084" y="444260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536084" y="459500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536084" y="480922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71665" y="58873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31203" y="394802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631203" y="410042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66784" y="58873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539841" y="2186798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019561" y="2166668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37963" y="2377851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36084" y="2214832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6219645" y="431321"/>
              <a:ext cx="4563374" cy="31055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/>
            <p:cNvSpPr/>
            <p:nvPr/>
          </p:nvSpPr>
          <p:spPr>
            <a:xfrm rot="5400000">
              <a:off x="9694811" y="2829626"/>
              <a:ext cx="4218483" cy="30431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Arrow 92"/>
            <p:cNvSpPr/>
            <p:nvPr/>
          </p:nvSpPr>
          <p:spPr>
            <a:xfrm rot="10800000">
              <a:off x="6880838" y="6418791"/>
              <a:ext cx="4218483" cy="30431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503653" y="5296619"/>
            <a:ext cx="237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 =</a:t>
            </a:r>
            <a:r>
              <a:rPr lang="mr-IN" dirty="0"/>
              <a:t> 78.70%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80B07-073B-0B4B-9A34-66651AE37896}"/>
              </a:ext>
            </a:extLst>
          </p:cNvPr>
          <p:cNvSpPr/>
          <p:nvPr/>
        </p:nvSpPr>
        <p:spPr>
          <a:xfrm>
            <a:off x="4957763" y="1101405"/>
            <a:ext cx="1266729" cy="14703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SMOTEENN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Balance Data</a:t>
            </a:r>
          </a:p>
        </p:txBody>
      </p:sp>
    </p:spTree>
    <p:extLst>
      <p:ext uri="{BB962C8B-B14F-4D97-AF65-F5344CB8AC3E}">
        <p14:creationId xmlns:p14="http://schemas.microsoft.com/office/powerpoint/2010/main" val="4237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79" y="4034581"/>
            <a:ext cx="3501197" cy="1223298"/>
          </a:xfrm>
        </p:spPr>
        <p:txBody>
          <a:bodyPr/>
          <a:lstStyle/>
          <a:p>
            <a:r>
              <a:rPr lang="en-US" dirty="0"/>
              <a:t>Second Neural Network </a:t>
            </a:r>
            <a:br>
              <a:rPr lang="en-US" dirty="0"/>
            </a:br>
            <a:r>
              <a:rPr lang="en-US" dirty="0"/>
              <a:t>CNN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80/20 split</a:t>
            </a:r>
            <a:br>
              <a:rPr lang="en-US" sz="2400" dirty="0"/>
            </a:br>
            <a:r>
              <a:rPr lang="en-US" sz="2400" dirty="0"/>
              <a:t>batch size 20,000</a:t>
            </a:r>
            <a:br>
              <a:rPr lang="en-US" sz="2400" dirty="0"/>
            </a:br>
            <a:r>
              <a:rPr lang="en-US" sz="2400" dirty="0"/>
              <a:t>Epochs 100</a:t>
            </a:r>
            <a:br>
              <a:rPr lang="en-US" dirty="0"/>
            </a:b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77682" y="108229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177682" y="1216025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77682" y="1404001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77682" y="1516282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77682" y="1650010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77682" y="1837986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30829" y="4057550"/>
            <a:ext cx="1137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 </a:t>
            </a:r>
          </a:p>
          <a:p>
            <a:r>
              <a:rPr lang="en-US" dirty="0"/>
              <a:t>16 layers </a:t>
            </a:r>
          </a:p>
          <a:p>
            <a:r>
              <a:rPr lang="en-US" dirty="0"/>
              <a:t>3 dim filters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90058" y="108229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90058" y="1216025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90058" y="1404001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0058" y="1516282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90058" y="1650010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90058" y="1837986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268746" y="4060227"/>
            <a:ext cx="12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 </a:t>
            </a:r>
          </a:p>
          <a:p>
            <a:r>
              <a:rPr lang="en-US" dirty="0"/>
              <a:t>64 layers</a:t>
            </a:r>
          </a:p>
          <a:p>
            <a:r>
              <a:rPr lang="en-US" dirty="0"/>
              <a:t>3 dim filters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04141" y="108229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04141" y="1216025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504141" y="1404001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504141" y="1516282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04141" y="1650010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504141" y="1837986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718223" y="108229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718223" y="1216025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718223" y="1404001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718223" y="1516282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718223" y="1650010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718223" y="1837986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90057" y="1971714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489227" y="1954050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718223" y="1996313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6030569" y="431321"/>
            <a:ext cx="3698174" cy="27250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89226" y="4057551"/>
            <a:ext cx="134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 </a:t>
            </a:r>
          </a:p>
          <a:p>
            <a:r>
              <a:rPr lang="en-US" dirty="0"/>
              <a:t>16 layers</a:t>
            </a:r>
          </a:p>
          <a:p>
            <a:r>
              <a:rPr lang="en-US" dirty="0"/>
              <a:t>3 dim 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518" y="4060909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Dense</a:t>
            </a:r>
          </a:p>
          <a:p>
            <a:r>
              <a:rPr lang="en-US" dirty="0"/>
              <a:t>25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01968" y="1883810"/>
            <a:ext cx="325971" cy="321704"/>
          </a:xfrm>
          <a:prstGeom prst="round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639119" y="2168227"/>
            <a:ext cx="291465" cy="281333"/>
          </a:xfrm>
          <a:prstGeom prst="roundRect">
            <a:avLst/>
          </a:pr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732943" y="2190598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304777" y="1972974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304777" y="2106701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304777" y="2294677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304777" y="240695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304777" y="2540686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04777" y="2728662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304776" y="2862390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425035" y="3065891"/>
            <a:ext cx="291465" cy="281333"/>
          </a:xfrm>
          <a:prstGeom prst="roundRect">
            <a:avLst/>
          </a:prstGeom>
          <a:pattFill prst="pct2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895933" y="1065868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913852" y="1216025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913852" y="4057550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28435" y="5611746"/>
            <a:ext cx="2287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 = 73.66</a:t>
            </a:r>
            <a:r>
              <a:rPr lang="mr-IN" dirty="0"/>
              <a:t>%</a:t>
            </a:r>
            <a:endParaRPr lang="en-US" dirty="0"/>
          </a:p>
          <a:p>
            <a:r>
              <a:rPr lang="en-US" dirty="0"/>
              <a:t>Precision = 66.39%</a:t>
            </a:r>
          </a:p>
          <a:p>
            <a:r>
              <a:rPr lang="en-US" dirty="0">
                <a:solidFill>
                  <a:srgbClr val="FF0000"/>
                </a:solidFill>
              </a:rPr>
              <a:t>Recall = 91.72%</a:t>
            </a:r>
          </a:p>
        </p:txBody>
      </p:sp>
    </p:spTree>
    <p:extLst>
      <p:ext uri="{BB962C8B-B14F-4D97-AF65-F5344CB8AC3E}">
        <p14:creationId xmlns:p14="http://schemas.microsoft.com/office/powerpoint/2010/main" val="12041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8EBCA-623C-DC44-9B1E-34A52CC0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07" y="1514475"/>
            <a:ext cx="6829023" cy="35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/ Recall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10822" y="2829464"/>
            <a:ext cx="17253" cy="93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599" y="303695"/>
            <a:ext cx="7379777" cy="53199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0321102" y="1639019"/>
            <a:ext cx="1" cy="165627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0780" y="5657671"/>
            <a:ext cx="8595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Recall of 91%* and a precision of 66% gives the best accuracy/F1 score</a:t>
            </a:r>
          </a:p>
          <a:p>
            <a:endParaRPr lang="en-US" dirty="0"/>
          </a:p>
          <a:p>
            <a:r>
              <a:rPr lang="en-US" dirty="0"/>
              <a:t>*A Recall of 91% is really important in this case as it tells how good can </a:t>
            </a:r>
          </a:p>
          <a:p>
            <a:r>
              <a:rPr lang="en-US" dirty="0"/>
              <a:t>we catch fraud</a:t>
            </a:r>
          </a:p>
        </p:txBody>
      </p:sp>
    </p:spTree>
    <p:extLst>
      <p:ext uri="{BB962C8B-B14F-4D97-AF65-F5344CB8AC3E}">
        <p14:creationId xmlns:p14="http://schemas.microsoft.com/office/powerpoint/2010/main" val="1884741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2388</TotalTime>
  <Words>430</Words>
  <Application>Microsoft Macintosh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Rockwell</vt:lpstr>
      <vt:lpstr>Wingdings</vt:lpstr>
      <vt:lpstr>Atlas</vt:lpstr>
      <vt:lpstr>AdTracking Fraud Detection </vt:lpstr>
      <vt:lpstr>Introduction</vt:lpstr>
      <vt:lpstr>How it is done today?  What Next?</vt:lpstr>
      <vt:lpstr>Source Data </vt:lpstr>
      <vt:lpstr>PowerPoint Presentation</vt:lpstr>
      <vt:lpstr>First Neural Network  Dense/Fully Connected Architecture</vt:lpstr>
      <vt:lpstr>Second Neural Network  CNN  80/20 split batch size 20,000 Epochs 100 </vt:lpstr>
      <vt:lpstr>Train/Test accuracy</vt:lpstr>
      <vt:lpstr>Precision / Recall</vt:lpstr>
      <vt:lpstr>Predicted vs Actual</vt:lpstr>
      <vt:lpstr>Conclusion</vt:lpstr>
      <vt:lpstr>Future Work</vt:lpstr>
      <vt:lpstr>End Note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AdTracking Fraud Detection </dc:title>
  <dc:creator>chiranjeevi mallavarapu</dc:creator>
  <cp:lastModifiedBy>Mallavarapu, Chiranjeevi</cp:lastModifiedBy>
  <cp:revision>39</cp:revision>
  <dcterms:created xsi:type="dcterms:W3CDTF">2018-11-25T18:05:07Z</dcterms:created>
  <dcterms:modified xsi:type="dcterms:W3CDTF">2018-12-07T18:25:17Z</dcterms:modified>
</cp:coreProperties>
</file>