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0"/>
  </p:normalViewPr>
  <p:slideViewPr>
    <p:cSldViewPr snapToGrid="0" snapToObjects="1">
      <p:cViewPr varScale="1">
        <p:scale>
          <a:sx n="87" d="100"/>
          <a:sy n="87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D5723-D790-8A42-AE23-57B1441BAEFB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07118-EC64-8E49-B476-7B8AF94C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3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07118-EC64-8E49-B476-7B8AF94CB2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AdTracking</a:t>
            </a:r>
            <a:r>
              <a:rPr lang="en-US" dirty="0" smtClean="0"/>
              <a:t> </a:t>
            </a:r>
            <a:r>
              <a:rPr lang="en-US" dirty="0"/>
              <a:t>Fraud </a:t>
            </a:r>
            <a:r>
              <a:rPr lang="en-US" dirty="0" smtClean="0"/>
              <a:t>Detection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ML </a:t>
            </a:r>
            <a:r>
              <a:rPr lang="mr-IN" dirty="0" smtClean="0"/>
              <a:t>–</a:t>
            </a:r>
            <a:r>
              <a:rPr lang="en-US" dirty="0" smtClean="0"/>
              <a:t> Final Project</a:t>
            </a:r>
          </a:p>
          <a:p>
            <a:r>
              <a:rPr lang="en-US" dirty="0" smtClean="0"/>
              <a:t>Chiranjeevi Mallavarapu</a:t>
            </a:r>
          </a:p>
          <a:p>
            <a:r>
              <a:rPr lang="en-US" dirty="0" smtClean="0"/>
              <a:t>MSDS </a:t>
            </a:r>
            <a:r>
              <a:rPr lang="mr-IN" dirty="0" smtClean="0"/>
              <a:t>–</a:t>
            </a:r>
            <a:r>
              <a:rPr lang="en-US" dirty="0" smtClean="0"/>
              <a:t> SMU</a:t>
            </a:r>
          </a:p>
          <a:p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3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768753" cy="5248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What is Fraud in Ad world? </a:t>
            </a:r>
          </a:p>
          <a:p>
            <a:endParaRPr lang="en-US" sz="2400" dirty="0"/>
          </a:p>
          <a:p>
            <a:r>
              <a:rPr lang="en-US" sz="2400" b="1" dirty="0" smtClean="0"/>
              <a:t>Click </a:t>
            </a:r>
            <a:r>
              <a:rPr lang="en-US" sz="2400" b="1" dirty="0"/>
              <a:t>fraud </a:t>
            </a:r>
            <a:r>
              <a:rPr lang="en-US" sz="2400" dirty="0"/>
              <a:t>can happen at </a:t>
            </a:r>
            <a:r>
              <a:rPr lang="en-US" sz="2400" dirty="0" smtClean="0"/>
              <a:t>high volume</a:t>
            </a:r>
          </a:p>
          <a:p>
            <a:r>
              <a:rPr lang="en-US" sz="2400" dirty="0" smtClean="0"/>
              <a:t>Companies end up paying for misleading </a:t>
            </a:r>
            <a:r>
              <a:rPr lang="en-US" sz="2400" dirty="0"/>
              <a:t>click data and </a:t>
            </a:r>
            <a:r>
              <a:rPr lang="en-US" sz="2400" dirty="0" smtClean="0"/>
              <a:t>thus </a:t>
            </a:r>
            <a:r>
              <a:rPr lang="en-US" sz="2400" b="1" dirty="0" smtClean="0"/>
              <a:t>wasted money</a:t>
            </a:r>
          </a:p>
          <a:p>
            <a:r>
              <a:rPr lang="en-US" sz="2400" b="1" dirty="0" smtClean="0"/>
              <a:t>World total population 7.7 Billion : Total mobile cell phones in use 7 billion</a:t>
            </a:r>
          </a:p>
          <a:p>
            <a:r>
              <a:rPr lang="en-US" sz="2400" b="1" dirty="0" smtClean="0"/>
              <a:t>Source : </a:t>
            </a:r>
            <a:r>
              <a:rPr lang="en-US" sz="2400" b="1" dirty="0" err="1" smtClean="0">
                <a:solidFill>
                  <a:srgbClr val="FF0000"/>
                </a:solidFill>
              </a:rPr>
              <a:t>TalkingData</a:t>
            </a:r>
            <a:r>
              <a:rPr lang="en-US" sz="2400" b="1" dirty="0" smtClean="0">
                <a:solidFill>
                  <a:srgbClr val="FF0000"/>
                </a:solidFill>
              </a:rPr>
              <a:t> (a </a:t>
            </a:r>
            <a:r>
              <a:rPr lang="en-US" sz="2400" b="1" dirty="0" err="1" smtClean="0">
                <a:solidFill>
                  <a:srgbClr val="FF0000"/>
                </a:solidFill>
              </a:rPr>
              <a:t>kaggle</a:t>
            </a:r>
            <a:r>
              <a:rPr lang="en-US" sz="2400" b="1" dirty="0" smtClean="0">
                <a:solidFill>
                  <a:srgbClr val="FF0000"/>
                </a:solidFill>
              </a:rPr>
              <a:t> dataset) </a:t>
            </a:r>
            <a:r>
              <a:rPr lang="en-US" sz="2400" b="1" dirty="0" smtClean="0"/>
              <a:t>: 70% China’s mobile devices : 3 billion clicks/day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6129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it is done today?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76875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Understanding the current methodology:</a:t>
            </a:r>
          </a:p>
          <a:p>
            <a:endParaRPr lang="en-US" sz="2400" dirty="0"/>
          </a:p>
          <a:p>
            <a:r>
              <a:rPr lang="en-US" sz="2400" dirty="0"/>
              <a:t>J</a:t>
            </a:r>
            <a:r>
              <a:rPr lang="en-US" sz="2400" dirty="0" smtClean="0"/>
              <a:t>ourney </a:t>
            </a:r>
            <a:r>
              <a:rPr lang="en-US" sz="2400" dirty="0"/>
              <a:t>of a user’s click across their </a:t>
            </a:r>
            <a:r>
              <a:rPr lang="en-US" sz="2400" dirty="0" smtClean="0"/>
              <a:t>portfolio</a:t>
            </a:r>
          </a:p>
          <a:p>
            <a:r>
              <a:rPr lang="en-US" sz="2400" dirty="0" smtClean="0"/>
              <a:t>Flag IPs that produce lot of clicks that </a:t>
            </a:r>
            <a:r>
              <a:rPr lang="en-US" sz="2400" dirty="0" smtClean="0"/>
              <a:t>doesn't </a:t>
            </a:r>
            <a:r>
              <a:rPr lang="en-US" sz="2400" dirty="0" smtClean="0"/>
              <a:t>install apps</a:t>
            </a:r>
          </a:p>
          <a:p>
            <a:endParaRPr lang="en-US" sz="2400" b="1" dirty="0"/>
          </a:p>
          <a:p>
            <a:r>
              <a:rPr lang="en-US" sz="2400" b="1" dirty="0" smtClean="0"/>
              <a:t>In this project we will use ML techniques to predict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960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5"/>
            <a:ext cx="6768753" cy="59515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700" dirty="0" smtClean="0"/>
              <a:t>What data do we have?</a:t>
            </a:r>
          </a:p>
          <a:p>
            <a:pPr marL="0" indent="0" fontAlgn="base">
              <a:buNone/>
            </a:pPr>
            <a:endParaRPr lang="en-US" sz="3800" dirty="0" smtClean="0"/>
          </a:p>
          <a:p>
            <a:pPr marL="0" indent="0" fontAlgn="base">
              <a:buNone/>
            </a:pPr>
            <a:r>
              <a:rPr lang="en-US" sz="3800" dirty="0" smtClean="0"/>
              <a:t>Our training dataset consists of 100,000 rows of data. Each </a:t>
            </a:r>
            <a:r>
              <a:rPr lang="en-US" sz="3800" dirty="0"/>
              <a:t>row of the training data contains a click record, with the following features.</a:t>
            </a:r>
          </a:p>
          <a:p>
            <a:pPr fontAlgn="base"/>
            <a:r>
              <a:rPr lang="en-US" sz="3600" dirty="0" err="1">
                <a:solidFill>
                  <a:srgbClr val="FF0000"/>
                </a:solidFill>
              </a:rPr>
              <a:t>ip</a:t>
            </a:r>
            <a:r>
              <a:rPr lang="en-US" sz="3600" dirty="0"/>
              <a:t>: </a:t>
            </a:r>
            <a:r>
              <a:rPr lang="en-US" sz="3600" dirty="0" err="1"/>
              <a:t>ip</a:t>
            </a:r>
            <a:r>
              <a:rPr lang="en-US" sz="3600" dirty="0"/>
              <a:t> address of click.</a:t>
            </a:r>
          </a:p>
          <a:p>
            <a:pPr fontAlgn="base"/>
            <a:r>
              <a:rPr lang="en-US" sz="3600" dirty="0">
                <a:solidFill>
                  <a:srgbClr val="FF0000"/>
                </a:solidFill>
              </a:rPr>
              <a:t>app</a:t>
            </a:r>
            <a:r>
              <a:rPr lang="en-US" sz="3600" dirty="0"/>
              <a:t>: app id for marketing.</a:t>
            </a:r>
          </a:p>
          <a:p>
            <a:pPr fontAlgn="base"/>
            <a:r>
              <a:rPr lang="en-US" sz="3600" dirty="0">
                <a:solidFill>
                  <a:srgbClr val="FF0000"/>
                </a:solidFill>
              </a:rPr>
              <a:t>device</a:t>
            </a:r>
            <a:r>
              <a:rPr lang="en-US" sz="3600" dirty="0"/>
              <a:t>: device type id of user mobile phone (e.g., </a:t>
            </a:r>
            <a:r>
              <a:rPr lang="en-US" sz="3600" dirty="0" err="1"/>
              <a:t>iphone</a:t>
            </a:r>
            <a:r>
              <a:rPr lang="en-US" sz="3600" dirty="0"/>
              <a:t> 6 plus, </a:t>
            </a:r>
            <a:r>
              <a:rPr lang="en-US" sz="3600" dirty="0" err="1"/>
              <a:t>iphone</a:t>
            </a:r>
            <a:r>
              <a:rPr lang="en-US" sz="3600" dirty="0"/>
              <a:t> 7, </a:t>
            </a:r>
            <a:r>
              <a:rPr lang="en-US" sz="3600" dirty="0" err="1"/>
              <a:t>huawei</a:t>
            </a:r>
            <a:r>
              <a:rPr lang="en-US" sz="3600" dirty="0"/>
              <a:t> mate 7, etc.)</a:t>
            </a:r>
          </a:p>
          <a:p>
            <a:pPr fontAlgn="base"/>
            <a:r>
              <a:rPr lang="en-US" sz="3600" dirty="0" err="1">
                <a:solidFill>
                  <a:srgbClr val="FF0000"/>
                </a:solidFill>
              </a:rPr>
              <a:t>os</a:t>
            </a:r>
            <a:r>
              <a:rPr lang="en-US" sz="3600" dirty="0"/>
              <a:t>: </a:t>
            </a:r>
            <a:r>
              <a:rPr lang="en-US" sz="3600" dirty="0" err="1"/>
              <a:t>os</a:t>
            </a:r>
            <a:r>
              <a:rPr lang="en-US" sz="3600" dirty="0"/>
              <a:t> version id of user mobile phone</a:t>
            </a:r>
          </a:p>
          <a:p>
            <a:pPr fontAlgn="base"/>
            <a:r>
              <a:rPr lang="en-US" sz="3600" dirty="0">
                <a:solidFill>
                  <a:srgbClr val="FF0000"/>
                </a:solidFill>
              </a:rPr>
              <a:t>channel</a:t>
            </a:r>
            <a:r>
              <a:rPr lang="en-US" sz="3600" dirty="0"/>
              <a:t>: channel id of mobile ad publisher</a:t>
            </a:r>
          </a:p>
          <a:p>
            <a:pPr fontAlgn="base"/>
            <a:r>
              <a:rPr lang="en-US" sz="3600" dirty="0" err="1">
                <a:solidFill>
                  <a:srgbClr val="FF0000"/>
                </a:solidFill>
              </a:rPr>
              <a:t>click_time</a:t>
            </a:r>
            <a:r>
              <a:rPr lang="en-US" sz="3600" dirty="0"/>
              <a:t>: timestamp of click (UTC)</a:t>
            </a:r>
          </a:p>
          <a:p>
            <a:pPr fontAlgn="base"/>
            <a:r>
              <a:rPr lang="en-US" sz="3600" dirty="0" err="1">
                <a:solidFill>
                  <a:srgbClr val="FF0000"/>
                </a:solidFill>
              </a:rPr>
              <a:t>attributed_time</a:t>
            </a:r>
            <a:r>
              <a:rPr lang="en-US" sz="3600" dirty="0"/>
              <a:t>: if user download the app for after clicking an ad, this is the time of the app download</a:t>
            </a:r>
          </a:p>
          <a:p>
            <a:pPr fontAlgn="base"/>
            <a:r>
              <a:rPr lang="en-US" sz="3600" b="1" dirty="0" err="1" smtClean="0">
                <a:solidFill>
                  <a:srgbClr val="FF0000"/>
                </a:solidFill>
              </a:rPr>
              <a:t>is_attributed</a:t>
            </a:r>
            <a:r>
              <a:rPr lang="en-US" sz="3600" b="1" dirty="0" smtClean="0"/>
              <a:t>: indicating the app was downloaded</a:t>
            </a:r>
          </a:p>
          <a:p>
            <a:pPr fontAlgn="base"/>
            <a:r>
              <a:rPr lang="en-US" sz="3600" b="1" dirty="0" smtClean="0">
                <a:solidFill>
                  <a:srgbClr val="FF0000"/>
                </a:solidFill>
              </a:rPr>
              <a:t>response</a:t>
            </a:r>
            <a:r>
              <a:rPr lang="en-US" sz="3600" b="1" dirty="0" smtClean="0"/>
              <a:t> : Derived from </a:t>
            </a:r>
            <a:r>
              <a:rPr lang="en-US" sz="3600" b="1" dirty="0" err="1" smtClean="0"/>
              <a:t>is_attributed</a:t>
            </a:r>
            <a:r>
              <a:rPr lang="en-US" sz="3600" b="1" smtClean="0"/>
              <a:t> - 1 </a:t>
            </a:r>
            <a:r>
              <a:rPr lang="en-US" sz="3600" b="1" dirty="0" smtClean="0"/>
              <a:t>if fraud , 0 if genuine click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875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93" y="2109017"/>
            <a:ext cx="3731589" cy="30537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482" y="2109017"/>
            <a:ext cx="3330403" cy="3053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426" y="2109017"/>
            <a:ext cx="3526065" cy="305375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77729" y="4159045"/>
            <a:ext cx="1401097" cy="6489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21784" y="4183624"/>
            <a:ext cx="1548581" cy="6489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27607" y="4159045"/>
            <a:ext cx="1597742" cy="6489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12532" y="5516175"/>
            <a:ext cx="4567084" cy="988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Clearly certain apps/devices/OS are always used for fraud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396" y="2467155"/>
            <a:ext cx="79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Fraud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5803" y="432342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Geunine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317988" y="822393"/>
            <a:ext cx="5873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Data Exploration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5" idx="5"/>
            <a:endCxn id="8" idx="0"/>
          </p:cNvCxnSpPr>
          <p:nvPr/>
        </p:nvCxnSpPr>
        <p:spPr>
          <a:xfrm>
            <a:off x="3673640" y="4712941"/>
            <a:ext cx="2822434" cy="80323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8" idx="0"/>
          </p:cNvCxnSpPr>
          <p:nvPr/>
        </p:nvCxnSpPr>
        <p:spPr>
          <a:xfrm flipH="1">
            <a:off x="6496074" y="4832553"/>
            <a:ext cx="1" cy="68362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8" idx="0"/>
          </p:cNvCxnSpPr>
          <p:nvPr/>
        </p:nvCxnSpPr>
        <p:spPr>
          <a:xfrm flipH="1">
            <a:off x="6496074" y="4807974"/>
            <a:ext cx="3330404" cy="70820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53751" y="2836487"/>
            <a:ext cx="0" cy="132255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496074" y="2836487"/>
            <a:ext cx="0" cy="13471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0"/>
          </p:cNvCxnSpPr>
          <p:nvPr/>
        </p:nvCxnSpPr>
        <p:spPr>
          <a:xfrm flipV="1">
            <a:off x="9826478" y="2836487"/>
            <a:ext cx="352692" cy="132255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73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997" y="2973273"/>
            <a:ext cx="3501197" cy="1223298"/>
          </a:xfrm>
        </p:spPr>
        <p:txBody>
          <a:bodyPr/>
          <a:lstStyle/>
          <a:p>
            <a:r>
              <a:rPr lang="en-US" dirty="0" smtClean="0"/>
              <a:t>First Neural Network </a:t>
            </a:r>
            <a:br>
              <a:rPr lang="en-US" dirty="0" smtClean="0"/>
            </a:br>
            <a:r>
              <a:rPr lang="en-US" dirty="0" smtClean="0"/>
              <a:t>Dense/Fully Connected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167223" y="431321"/>
            <a:ext cx="5149970" cy="4054415"/>
            <a:chOff x="5167222" y="431321"/>
            <a:chExt cx="6788989" cy="6291786"/>
          </a:xfrm>
        </p:grpSpPr>
        <p:sp>
          <p:nvSpPr>
            <p:cNvPr id="44" name="Rectangle 43"/>
            <p:cNvSpPr/>
            <p:nvPr/>
          </p:nvSpPr>
          <p:spPr>
            <a:xfrm>
              <a:off x="5167222" y="1173193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67222" y="1325593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67222" y="1539816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67222" y="1667775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67222" y="1820175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67222" y="2034398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43268" y="308825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39842" y="1173193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539842" y="1325593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539842" y="1539816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539842" y="1667775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539842" y="1820175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39842" y="2034398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75423" y="311253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037963" y="1173193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37963" y="1325593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037963" y="1539816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037963" y="1667775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037963" y="1820175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037963" y="2034398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73544" y="311253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536084" y="1173193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536084" y="1325593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536084" y="1539816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536084" y="1667775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536084" y="1820175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536084" y="2034398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871665" y="311253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536084" y="3948023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536084" y="4100423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536084" y="4314646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536084" y="4442605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536084" y="4595005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536084" y="4809228"/>
              <a:ext cx="1052423" cy="7763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71665" y="58873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631203" y="3948023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631203" y="4100423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966784" y="58873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539841" y="2186798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019561" y="2166668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37963" y="2377851"/>
              <a:ext cx="1052423" cy="77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536084" y="2214832"/>
              <a:ext cx="1052423" cy="776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Arrow 90"/>
            <p:cNvSpPr/>
            <p:nvPr/>
          </p:nvSpPr>
          <p:spPr>
            <a:xfrm>
              <a:off x="6219645" y="431321"/>
              <a:ext cx="4563374" cy="310551"/>
            </a:xfrm>
            <a:prstGeom prst="rightArrow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/>
            <p:cNvSpPr/>
            <p:nvPr/>
          </p:nvSpPr>
          <p:spPr>
            <a:xfrm rot="5400000">
              <a:off x="9694811" y="2829626"/>
              <a:ext cx="4218483" cy="30431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ight Arrow 92"/>
            <p:cNvSpPr/>
            <p:nvPr/>
          </p:nvSpPr>
          <p:spPr>
            <a:xfrm rot="10800000">
              <a:off x="6880838" y="6418791"/>
              <a:ext cx="4218483" cy="30431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503653" y="5296619"/>
            <a:ext cx="237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 =</a:t>
            </a:r>
            <a:r>
              <a:rPr lang="mr-IN" dirty="0"/>
              <a:t> 78.70%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43" y="3543645"/>
            <a:ext cx="3501197" cy="1223298"/>
          </a:xfrm>
        </p:spPr>
        <p:txBody>
          <a:bodyPr/>
          <a:lstStyle/>
          <a:p>
            <a:r>
              <a:rPr lang="en-US" dirty="0" smtClean="0"/>
              <a:t>Second Neural Network </a:t>
            </a:r>
            <a:br>
              <a:rPr lang="en-US" dirty="0" smtClean="0"/>
            </a:br>
            <a:r>
              <a:rPr lang="en-US" dirty="0" smtClean="0"/>
              <a:t>CNN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80/20 split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77682" y="1082298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177682" y="1216025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177682" y="1404001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177682" y="1516282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77682" y="1650010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77682" y="1837986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130829" y="4057550"/>
            <a:ext cx="1137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Conv </a:t>
            </a:r>
          </a:p>
          <a:p>
            <a:r>
              <a:rPr lang="en-US" dirty="0" smtClean="0"/>
              <a:t>16 layers </a:t>
            </a:r>
          </a:p>
          <a:p>
            <a:r>
              <a:rPr lang="en-US" dirty="0" smtClean="0"/>
              <a:t>3 dim filters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290058" y="1082298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290058" y="1216025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90058" y="1404001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290058" y="1516282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90058" y="1650010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90058" y="1837986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268746" y="4060227"/>
            <a:ext cx="12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 </a:t>
            </a:r>
          </a:p>
          <a:p>
            <a:r>
              <a:rPr lang="en-US" dirty="0" smtClean="0"/>
              <a:t>64 layers</a:t>
            </a:r>
          </a:p>
          <a:p>
            <a:r>
              <a:rPr lang="en-US" dirty="0" smtClean="0"/>
              <a:t>3 dim filters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504141" y="1082298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04141" y="1216025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504141" y="1404001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504141" y="1516282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504141" y="1650010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504141" y="1837986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718223" y="1082298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718223" y="1216025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718223" y="1404001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718223" y="1516282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718223" y="1650010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718223" y="1837986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290057" y="1971714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489227" y="1954050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718223" y="1996313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6030569" y="431321"/>
            <a:ext cx="3698174" cy="27250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489226" y="4057551"/>
            <a:ext cx="1343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Conv </a:t>
            </a:r>
          </a:p>
          <a:p>
            <a:r>
              <a:rPr lang="en-US" dirty="0" smtClean="0"/>
              <a:t>16 layers</a:t>
            </a:r>
          </a:p>
          <a:p>
            <a:r>
              <a:rPr lang="en-US" dirty="0" smtClean="0"/>
              <a:t>3 dim filters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518" y="4060909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Dense</a:t>
            </a:r>
          </a:p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01968" y="1883810"/>
            <a:ext cx="325971" cy="321704"/>
          </a:xfrm>
          <a:prstGeom prst="round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7639119" y="2168227"/>
            <a:ext cx="291465" cy="281333"/>
          </a:xfrm>
          <a:prstGeom prst="roundRect">
            <a:avLst/>
          </a:prstGeom>
          <a:pattFill prst="pct2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732943" y="2190598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304777" y="1972974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304777" y="2106701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304777" y="2294677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304777" y="2406958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304777" y="2540686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304777" y="2728662"/>
            <a:ext cx="852887" cy="68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304776" y="2862390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425035" y="3065891"/>
            <a:ext cx="291465" cy="281333"/>
          </a:xfrm>
          <a:prstGeom prst="roundRect">
            <a:avLst/>
          </a:prstGeom>
          <a:pattFill prst="pct20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895933" y="1065868"/>
            <a:ext cx="852887" cy="68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913852" y="1216025"/>
            <a:ext cx="852887" cy="68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9913852" y="4057550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Dense</a:t>
            </a:r>
          </a:p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528435" y="5611746"/>
            <a:ext cx="2287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 = 73.66</a:t>
            </a:r>
            <a:r>
              <a:rPr lang="mr-IN" dirty="0" smtClean="0"/>
              <a:t>%</a:t>
            </a:r>
            <a:endParaRPr lang="en-US" dirty="0" smtClean="0"/>
          </a:p>
          <a:p>
            <a:r>
              <a:rPr lang="en-US" dirty="0" smtClean="0"/>
              <a:t>Precision = 66.39%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Recall = 91.72%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/ Recall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110822" y="2829464"/>
            <a:ext cx="17253" cy="93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24" y="684025"/>
            <a:ext cx="7379777" cy="531996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0271096" y="2001328"/>
            <a:ext cx="1" cy="165627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80799" y="6193767"/>
            <a:ext cx="784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Recall of 91% and a precision of 66% gives the </a:t>
            </a:r>
            <a:r>
              <a:rPr lang="en-US" smtClean="0"/>
              <a:t>best accuracy/F1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vs Actual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69" y="165100"/>
            <a:ext cx="64135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5802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2353</TotalTime>
  <Words>248</Words>
  <Application>Microsoft Macintosh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Mangal</vt:lpstr>
      <vt:lpstr>Rockwell</vt:lpstr>
      <vt:lpstr>Wingdings</vt:lpstr>
      <vt:lpstr>Atlas</vt:lpstr>
      <vt:lpstr>AdTracking Fraud Detection </vt:lpstr>
      <vt:lpstr>Introduction</vt:lpstr>
      <vt:lpstr>How it is done today?  What Next?</vt:lpstr>
      <vt:lpstr>Source Data </vt:lpstr>
      <vt:lpstr>PowerPoint Presentation</vt:lpstr>
      <vt:lpstr>First Neural Network  Dense/Fully Connected Architecture</vt:lpstr>
      <vt:lpstr>Second Neural Network  CNN  80/20 split </vt:lpstr>
      <vt:lpstr>Precision / Recall</vt:lpstr>
      <vt:lpstr>Predicted vs Actual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AdTracking Fraud Detection </dc:title>
  <dc:creator>chiranjeevi mallavarapu</dc:creator>
  <cp:lastModifiedBy>chiranjeevi mallavarapu</cp:lastModifiedBy>
  <cp:revision>31</cp:revision>
  <dcterms:created xsi:type="dcterms:W3CDTF">2018-11-25T18:05:07Z</dcterms:created>
  <dcterms:modified xsi:type="dcterms:W3CDTF">2018-12-05T23:13:50Z</dcterms:modified>
</cp:coreProperties>
</file>