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5"/>
    <p:restoredTop sz="94674"/>
  </p:normalViewPr>
  <p:slideViewPr>
    <p:cSldViewPr snapToGrid="0">
      <p:cViewPr varScale="1">
        <p:scale>
          <a:sx n="124" d="100"/>
          <a:sy n="124" d="100"/>
        </p:scale>
        <p:origin x="5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D2BA8-40A8-1E43-8D87-F45CAB0BA5F7}" type="datetimeFigureOut">
              <a:rPr lang="en-US" smtClean="0"/>
              <a:t>12/14/22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C17D8-E61C-6D41-996E-ABE2CC99E186}" type="slidenum">
              <a:rPr lang="en-US" smtClean="0"/>
              <a:t>‹#›</a:t>
            </a:fld>
            <a:endParaRPr lang="en-US"/>
          </a:p>
        </p:txBody>
      </p:sp>
    </p:spTree>
    <p:extLst>
      <p:ext uri="{BB962C8B-B14F-4D97-AF65-F5344CB8AC3E}">
        <p14:creationId xmlns:p14="http://schemas.microsoft.com/office/powerpoint/2010/main" val="4210046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1</a:t>
            </a:fld>
            <a:endParaRPr lang="en-US"/>
          </a:p>
        </p:txBody>
      </p:sp>
    </p:spTree>
    <p:extLst>
      <p:ext uri="{BB962C8B-B14F-4D97-AF65-F5344CB8AC3E}">
        <p14:creationId xmlns:p14="http://schemas.microsoft.com/office/powerpoint/2010/main" val="332442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4</a:t>
            </a:fld>
            <a:endParaRPr lang="en-US"/>
          </a:p>
        </p:txBody>
      </p:sp>
    </p:spTree>
    <p:extLst>
      <p:ext uri="{BB962C8B-B14F-4D97-AF65-F5344CB8AC3E}">
        <p14:creationId xmlns:p14="http://schemas.microsoft.com/office/powerpoint/2010/main" val="3918286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9</a:t>
            </a:fld>
            <a:endParaRPr lang="en-US"/>
          </a:p>
        </p:txBody>
      </p:sp>
    </p:spTree>
    <p:extLst>
      <p:ext uri="{BB962C8B-B14F-4D97-AF65-F5344CB8AC3E}">
        <p14:creationId xmlns:p14="http://schemas.microsoft.com/office/powerpoint/2010/main" val="313477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10</a:t>
            </a:fld>
            <a:endParaRPr lang="en-US"/>
          </a:p>
        </p:txBody>
      </p:sp>
    </p:spTree>
    <p:extLst>
      <p:ext uri="{BB962C8B-B14F-4D97-AF65-F5344CB8AC3E}">
        <p14:creationId xmlns:p14="http://schemas.microsoft.com/office/powerpoint/2010/main" val="363554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11</a:t>
            </a:fld>
            <a:endParaRPr lang="en-US"/>
          </a:p>
        </p:txBody>
      </p:sp>
    </p:spTree>
    <p:extLst>
      <p:ext uri="{BB962C8B-B14F-4D97-AF65-F5344CB8AC3E}">
        <p14:creationId xmlns:p14="http://schemas.microsoft.com/office/powerpoint/2010/main" val="379846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14</a:t>
            </a:fld>
            <a:endParaRPr lang="en-US"/>
          </a:p>
        </p:txBody>
      </p:sp>
    </p:spTree>
    <p:extLst>
      <p:ext uri="{BB962C8B-B14F-4D97-AF65-F5344CB8AC3E}">
        <p14:creationId xmlns:p14="http://schemas.microsoft.com/office/powerpoint/2010/main" val="569949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16</a:t>
            </a:fld>
            <a:endParaRPr lang="en-US"/>
          </a:p>
        </p:txBody>
      </p:sp>
    </p:spTree>
    <p:extLst>
      <p:ext uri="{BB962C8B-B14F-4D97-AF65-F5344CB8AC3E}">
        <p14:creationId xmlns:p14="http://schemas.microsoft.com/office/powerpoint/2010/main" val="102538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232129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ECDFD4-C9E0-8949-AB69-0C5D21A62369}" type="datetimeFigureOut">
              <a:rPr lang="en-US" smtClean="0"/>
              <a:t>12/14/22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93992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4003133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5838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2348393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3464040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3826122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104774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280674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382181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89793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ECDFD4-C9E0-8949-AB69-0C5D21A62369}" type="datetimeFigureOut">
              <a:rPr lang="en-US" smtClean="0"/>
              <a:t>12/14/22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347921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ECDFD4-C9E0-8949-AB69-0C5D21A62369}" type="datetimeFigureOut">
              <a:rPr lang="en-US" smtClean="0"/>
              <a:t>12/14/22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264770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47011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234312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365359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ECDFD4-C9E0-8949-AB69-0C5D21A62369}" type="datetimeFigureOut">
              <a:rPr lang="en-US" smtClean="0"/>
              <a:t>12/14/22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131771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ECDFD4-C9E0-8949-AB69-0C5D21A62369}" type="datetimeFigureOut">
              <a:rPr lang="en-US" smtClean="0"/>
              <a:t>12/14/22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44E753-F845-E348-BC37-2DAA007125C6}" type="slidenum">
              <a:rPr lang="en-US" smtClean="0"/>
              <a:t>‹#›</a:t>
            </a:fld>
            <a:endParaRPr lang="en-US"/>
          </a:p>
        </p:txBody>
      </p:sp>
    </p:spTree>
    <p:extLst>
      <p:ext uri="{BB962C8B-B14F-4D97-AF65-F5344CB8AC3E}">
        <p14:creationId xmlns:p14="http://schemas.microsoft.com/office/powerpoint/2010/main" val="2845233406"/>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ECCB-F239-5B06-3DDC-43ED38F5108E}"/>
              </a:ext>
            </a:extLst>
          </p:cNvPr>
          <p:cNvSpPr>
            <a:spLocks noGrp="1"/>
          </p:cNvSpPr>
          <p:nvPr>
            <p:ph type="ctrTitle"/>
          </p:nvPr>
        </p:nvSpPr>
        <p:spPr>
          <a:xfrm>
            <a:off x="1154955" y="1447800"/>
            <a:ext cx="8825658" cy="2558935"/>
          </a:xfrm>
        </p:spPr>
        <p:txBody>
          <a:bodyPr/>
          <a:lstStyle/>
          <a:p>
            <a:r>
              <a:rPr lang="en-US" sz="3200" dirty="0"/>
              <a:t>Heart Disease Prediction using Hybrid Machine Learning Model</a:t>
            </a:r>
          </a:p>
        </p:txBody>
      </p:sp>
      <p:sp>
        <p:nvSpPr>
          <p:cNvPr id="3" name="Subtitle 2">
            <a:extLst>
              <a:ext uri="{FF2B5EF4-FFF2-40B4-BE49-F238E27FC236}">
                <a16:creationId xmlns:a16="http://schemas.microsoft.com/office/drawing/2014/main" id="{39454F8E-A197-AA6D-9BA5-4784F7075E29}"/>
              </a:ext>
            </a:extLst>
          </p:cNvPr>
          <p:cNvSpPr>
            <a:spLocks noGrp="1"/>
          </p:cNvSpPr>
          <p:nvPr>
            <p:ph type="subTitle" idx="1"/>
          </p:nvPr>
        </p:nvSpPr>
        <p:spPr>
          <a:xfrm>
            <a:off x="1154955" y="4777380"/>
            <a:ext cx="9078012" cy="1465478"/>
          </a:xfrm>
        </p:spPr>
        <p:txBody>
          <a:bodyPr>
            <a:normAutofit/>
          </a:bodyPr>
          <a:lstStyle/>
          <a:p>
            <a:r>
              <a:rPr lang="en-US" dirty="0"/>
              <a:t>															  Submitted By</a:t>
            </a:r>
          </a:p>
          <a:p>
            <a:r>
              <a:rPr lang="en-US" dirty="0"/>
              <a:t>														</a:t>
            </a:r>
            <a:r>
              <a:rPr lang="en-US" dirty="0" err="1"/>
              <a:t>Chirudeep</a:t>
            </a:r>
            <a:r>
              <a:rPr lang="en-US" dirty="0"/>
              <a:t> </a:t>
            </a:r>
            <a:r>
              <a:rPr lang="en-US" dirty="0" err="1"/>
              <a:t>Gorle</a:t>
            </a:r>
            <a:endParaRPr lang="en-US" dirty="0"/>
          </a:p>
          <a:p>
            <a:r>
              <a:rPr lang="en-US" dirty="0"/>
              <a:t>																016682627</a:t>
            </a:r>
          </a:p>
          <a:p>
            <a:endParaRPr lang="en-US" dirty="0"/>
          </a:p>
        </p:txBody>
      </p:sp>
    </p:spTree>
    <p:extLst>
      <p:ext uri="{BB962C8B-B14F-4D97-AF65-F5344CB8AC3E}">
        <p14:creationId xmlns:p14="http://schemas.microsoft.com/office/powerpoint/2010/main" val="341706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2CE2-36B3-93E7-DBF9-C175F6A1330E}"/>
              </a:ext>
            </a:extLst>
          </p:cNvPr>
          <p:cNvSpPr>
            <a:spLocks noGrp="1"/>
          </p:cNvSpPr>
          <p:nvPr>
            <p:ph type="title"/>
          </p:nvPr>
        </p:nvSpPr>
        <p:spPr/>
        <p:txBody>
          <a:bodyPr/>
          <a:lstStyle/>
          <a:p>
            <a:r>
              <a:rPr lang="en-US" dirty="0"/>
              <a:t>machine learning algorithm models</a:t>
            </a:r>
          </a:p>
        </p:txBody>
      </p:sp>
      <p:sp>
        <p:nvSpPr>
          <p:cNvPr id="3" name="Content Placeholder 2">
            <a:extLst>
              <a:ext uri="{FF2B5EF4-FFF2-40B4-BE49-F238E27FC236}">
                <a16:creationId xmlns:a16="http://schemas.microsoft.com/office/drawing/2014/main" id="{4F088C62-7416-4594-AA36-FF60BB4A69E5}"/>
              </a:ext>
            </a:extLst>
          </p:cNvPr>
          <p:cNvSpPr>
            <a:spLocks noGrp="1"/>
          </p:cNvSpPr>
          <p:nvPr>
            <p:ph idx="1"/>
          </p:nvPr>
        </p:nvSpPr>
        <p:spPr/>
        <p:txBody>
          <a:bodyPr>
            <a:normAutofit lnSpcReduction="10000"/>
          </a:bodyPr>
          <a:lstStyle/>
          <a:p>
            <a:r>
              <a:rPr lang="en-US" dirty="0"/>
              <a:t>Decision Tree: One of the learning models used to solve the categorization problem is the decision tree. Using this method, we split the dataset into two or more sets. Internal nodes of a decision tree indicate a test of the features, a branch represents the result, and leaves reflect the decisions that are produced after further processing.</a:t>
            </a:r>
          </a:p>
          <a:p>
            <a:r>
              <a:rPr lang="en-US" dirty="0"/>
              <a:t>Random Forest Regression: Random Forest regression aggregates multiple decisions to make a single decision. For training characteristics and then random sub-characteristics for sampling nodes, random sampling is done.</a:t>
            </a:r>
          </a:p>
          <a:p>
            <a:r>
              <a:rPr lang="en-US" dirty="0"/>
              <a:t> Split the dataset into the test set and the train. Subsets should be made in such a way that each subset contains a feature attribute like that.</a:t>
            </a:r>
          </a:p>
        </p:txBody>
      </p:sp>
    </p:spTree>
    <p:extLst>
      <p:ext uri="{BB962C8B-B14F-4D97-AF65-F5344CB8AC3E}">
        <p14:creationId xmlns:p14="http://schemas.microsoft.com/office/powerpoint/2010/main" val="19207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8ABA-C173-0ECF-3A26-C42575A5FA9C}"/>
              </a:ext>
            </a:extLst>
          </p:cNvPr>
          <p:cNvSpPr>
            <a:spLocks noGrp="1"/>
          </p:cNvSpPr>
          <p:nvPr>
            <p:ph type="title"/>
          </p:nvPr>
        </p:nvSpPr>
        <p:spPr>
          <a:xfrm>
            <a:off x="1025821" y="344230"/>
            <a:ext cx="8745862" cy="771648"/>
          </a:xfrm>
        </p:spPr>
        <p:txBody>
          <a:bodyPr/>
          <a:lstStyle/>
          <a:p>
            <a:r>
              <a:rPr lang="en-US" dirty="0"/>
              <a:t>machine learning algorithm models</a:t>
            </a:r>
          </a:p>
        </p:txBody>
      </p:sp>
      <p:sp>
        <p:nvSpPr>
          <p:cNvPr id="3" name="Content Placeholder 2">
            <a:extLst>
              <a:ext uri="{FF2B5EF4-FFF2-40B4-BE49-F238E27FC236}">
                <a16:creationId xmlns:a16="http://schemas.microsoft.com/office/drawing/2014/main" id="{4E0183AD-E193-499E-9A8B-FA740B3FEDAA}"/>
              </a:ext>
            </a:extLst>
          </p:cNvPr>
          <p:cNvSpPr>
            <a:spLocks noGrp="1"/>
          </p:cNvSpPr>
          <p:nvPr>
            <p:ph idx="1"/>
          </p:nvPr>
        </p:nvSpPr>
        <p:spPr/>
        <p:txBody>
          <a:bodyPr>
            <a:normAutofit fontScale="92500" lnSpcReduction="10000"/>
          </a:bodyPr>
          <a:lstStyle/>
          <a:p>
            <a:r>
              <a:rPr lang="en-US" dirty="0"/>
              <a:t>Hybrid Model: Using the decision tree and random forest algorithms, we create a hybrid model. Based on random forest probabilities, the combined model operates. The decision tree algorithm receives the train data together with the probabilities from the random forest. In a similar manner, test data are found and loaded with decision tree probabilities. Values are forecasted at the end.</a:t>
            </a:r>
          </a:p>
          <a:p>
            <a:r>
              <a:rPr lang="en-US" dirty="0"/>
              <a:t>Implementing machine learning on a preprocessed dataset is done; the anticipated cardiovascular disease for the given test dataset is plotted. </a:t>
            </a:r>
          </a:p>
          <a:p>
            <a:r>
              <a:rPr lang="en-US" dirty="0"/>
              <a:t>The user/ patient can give their own input and detect the threat of heart disease. </a:t>
            </a:r>
          </a:p>
          <a:p>
            <a:r>
              <a:rPr lang="en-US" dirty="0"/>
              <a:t>Disease prediction is classified as a binary prediction type, which means 0 - normal and 1- Heart disease. The application is designed using </a:t>
            </a:r>
            <a:r>
              <a:rPr lang="en-US" dirty="0" err="1"/>
              <a:t>TkInter</a:t>
            </a:r>
            <a:r>
              <a:rPr lang="en-US" dirty="0"/>
              <a:t> in python.</a:t>
            </a:r>
          </a:p>
        </p:txBody>
      </p:sp>
    </p:spTree>
    <p:extLst>
      <p:ext uri="{BB962C8B-B14F-4D97-AF65-F5344CB8AC3E}">
        <p14:creationId xmlns:p14="http://schemas.microsoft.com/office/powerpoint/2010/main" val="75657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67DE-84DE-EF28-EC99-94554F6A032F}"/>
              </a:ext>
            </a:extLst>
          </p:cNvPr>
          <p:cNvSpPr>
            <a:spLocks noGrp="1"/>
          </p:cNvSpPr>
          <p:nvPr>
            <p:ph type="title"/>
          </p:nvPr>
        </p:nvSpPr>
        <p:spPr/>
        <p:txBody>
          <a:bodyPr/>
          <a:lstStyle/>
          <a:p>
            <a:r>
              <a:rPr lang="en-US" dirty="0"/>
              <a:t>RESULTS AND DISCUSSIONS </a:t>
            </a:r>
          </a:p>
        </p:txBody>
      </p:sp>
      <p:sp>
        <p:nvSpPr>
          <p:cNvPr id="3" name="Content Placeholder 2">
            <a:extLst>
              <a:ext uri="{FF2B5EF4-FFF2-40B4-BE49-F238E27FC236}">
                <a16:creationId xmlns:a16="http://schemas.microsoft.com/office/drawing/2014/main" id="{675152A0-B418-634A-6418-9DD70E34FCD7}"/>
              </a:ext>
            </a:extLst>
          </p:cNvPr>
          <p:cNvSpPr>
            <a:spLocks noGrp="1"/>
          </p:cNvSpPr>
          <p:nvPr>
            <p:ph idx="1"/>
          </p:nvPr>
        </p:nvSpPr>
        <p:spPr>
          <a:xfrm>
            <a:off x="754178" y="1595719"/>
            <a:ext cx="7167852" cy="3940558"/>
          </a:xfrm>
        </p:spPr>
        <p:txBody>
          <a:bodyPr>
            <a:normAutofit fontScale="85000" lnSpcReduction="10000"/>
          </a:bodyPr>
          <a:lstStyle/>
          <a:p>
            <a:r>
              <a:rPr lang="en-US" dirty="0" err="1"/>
              <a:t>Sklearn</a:t>
            </a:r>
            <a:r>
              <a:rPr lang="en-US" dirty="0"/>
              <a:t> libraries, pandas, matplotlib, and other necessary libraries were used to implement the suggested task. </a:t>
            </a:r>
          </a:p>
          <a:p>
            <a:r>
              <a:rPr lang="en-US" dirty="0"/>
              <a:t>The study will take into account the heart disease dataset that was downloaded from </a:t>
            </a:r>
            <a:r>
              <a:rPr lang="en-US" dirty="0" err="1"/>
              <a:t>uci.edu</a:t>
            </a:r>
            <a:r>
              <a:rPr lang="en-US" dirty="0"/>
              <a:t>. </a:t>
            </a:r>
          </a:p>
          <a:p>
            <a:r>
              <a:rPr lang="en-US" dirty="0"/>
              <a:t>Decision Tree and Random Forest were two examples of machine learning methods employed. </a:t>
            </a:r>
          </a:p>
          <a:p>
            <a:r>
              <a:rPr lang="en-US" dirty="0"/>
              <a:t>We created a Decision Tree and Random Forest hybrid model to enhance the work and originality of the job.</a:t>
            </a:r>
          </a:p>
          <a:p>
            <a:r>
              <a:rPr lang="en-US" dirty="0"/>
              <a:t> The outcome demonstrates that a hybrid model and the Random Forest algorithm are excellent in detecting heart disease. </a:t>
            </a:r>
          </a:p>
          <a:p>
            <a:r>
              <a:rPr lang="en-US" dirty="0"/>
              <a:t>Random forest and Hybrid models both attain 88% accuracy, whereas Decision Tree gets roughly 79% accuracy.</a:t>
            </a:r>
          </a:p>
        </p:txBody>
      </p:sp>
      <p:pic>
        <p:nvPicPr>
          <p:cNvPr id="4" name="Picture 3">
            <a:extLst>
              <a:ext uri="{FF2B5EF4-FFF2-40B4-BE49-F238E27FC236}">
                <a16:creationId xmlns:a16="http://schemas.microsoft.com/office/drawing/2014/main" id="{15830D1B-3C43-0A76-7F59-42419DAE381A}"/>
              </a:ext>
            </a:extLst>
          </p:cNvPr>
          <p:cNvPicPr>
            <a:picLocks noChangeAspect="1"/>
          </p:cNvPicPr>
          <p:nvPr/>
        </p:nvPicPr>
        <p:blipFill>
          <a:blip r:embed="rId2"/>
          <a:stretch>
            <a:fillRect/>
          </a:stretch>
        </p:blipFill>
        <p:spPr>
          <a:xfrm>
            <a:off x="8285534" y="2756708"/>
            <a:ext cx="3530600" cy="1028700"/>
          </a:xfrm>
          <a:prstGeom prst="rect">
            <a:avLst/>
          </a:prstGeom>
        </p:spPr>
      </p:pic>
    </p:spTree>
    <p:extLst>
      <p:ext uri="{BB962C8B-B14F-4D97-AF65-F5344CB8AC3E}">
        <p14:creationId xmlns:p14="http://schemas.microsoft.com/office/powerpoint/2010/main" val="330705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919A-C577-978A-4F74-D70CE0E888F1}"/>
              </a:ext>
            </a:extLst>
          </p:cNvPr>
          <p:cNvSpPr>
            <a:spLocks noGrp="1"/>
          </p:cNvSpPr>
          <p:nvPr>
            <p:ph type="title"/>
          </p:nvPr>
        </p:nvSpPr>
        <p:spPr/>
        <p:txBody>
          <a:bodyPr/>
          <a:lstStyle/>
          <a:p>
            <a:r>
              <a:rPr lang="en-US" dirty="0"/>
              <a:t>Heart Disease prediction through Various Models</a:t>
            </a:r>
          </a:p>
        </p:txBody>
      </p:sp>
      <p:pic>
        <p:nvPicPr>
          <p:cNvPr id="4" name="Content Placeholder 3">
            <a:extLst>
              <a:ext uri="{FF2B5EF4-FFF2-40B4-BE49-F238E27FC236}">
                <a16:creationId xmlns:a16="http://schemas.microsoft.com/office/drawing/2014/main" id="{41C0C9A8-5CF2-33B4-2CD4-CD1A0A1A3B89}"/>
              </a:ext>
            </a:extLst>
          </p:cNvPr>
          <p:cNvPicPr>
            <a:picLocks noGrp="1" noChangeAspect="1"/>
          </p:cNvPicPr>
          <p:nvPr>
            <p:ph idx="1"/>
          </p:nvPr>
        </p:nvPicPr>
        <p:blipFill>
          <a:blip r:embed="rId2"/>
          <a:stretch>
            <a:fillRect/>
          </a:stretch>
        </p:blipFill>
        <p:spPr>
          <a:xfrm>
            <a:off x="699709" y="1832466"/>
            <a:ext cx="3530600" cy="2057400"/>
          </a:xfrm>
          <a:prstGeom prst="rect">
            <a:avLst/>
          </a:prstGeom>
        </p:spPr>
      </p:pic>
      <p:sp>
        <p:nvSpPr>
          <p:cNvPr id="6" name="TextBox 5">
            <a:extLst>
              <a:ext uri="{FF2B5EF4-FFF2-40B4-BE49-F238E27FC236}">
                <a16:creationId xmlns:a16="http://schemas.microsoft.com/office/drawing/2014/main" id="{33EC8D00-051B-2207-CC82-A018D8D9A326}"/>
              </a:ext>
            </a:extLst>
          </p:cNvPr>
          <p:cNvSpPr txBox="1"/>
          <p:nvPr/>
        </p:nvSpPr>
        <p:spPr>
          <a:xfrm>
            <a:off x="646111" y="4009243"/>
            <a:ext cx="2928158" cy="2308324"/>
          </a:xfrm>
          <a:prstGeom prst="rect">
            <a:avLst/>
          </a:prstGeom>
          <a:noFill/>
        </p:spPr>
        <p:txBody>
          <a:bodyPr wrap="square">
            <a:spAutoFit/>
          </a:bodyPr>
          <a:lstStyle/>
          <a:p>
            <a:r>
              <a:rPr lang="en-US" dirty="0"/>
              <a:t>Figure shows the mean square error (MSE), mean absolute error (MAE), R-Squared parameter, root mean square error (RMSE) and accuracy for Decision Tree model. </a:t>
            </a:r>
          </a:p>
        </p:txBody>
      </p:sp>
      <p:pic>
        <p:nvPicPr>
          <p:cNvPr id="7" name="Picture 6">
            <a:extLst>
              <a:ext uri="{FF2B5EF4-FFF2-40B4-BE49-F238E27FC236}">
                <a16:creationId xmlns:a16="http://schemas.microsoft.com/office/drawing/2014/main" id="{FBA91E01-69D5-7294-1414-EF141E96CC64}"/>
              </a:ext>
            </a:extLst>
          </p:cNvPr>
          <p:cNvPicPr>
            <a:picLocks noChangeAspect="1"/>
          </p:cNvPicPr>
          <p:nvPr/>
        </p:nvPicPr>
        <p:blipFill>
          <a:blip r:embed="rId3"/>
          <a:stretch>
            <a:fillRect/>
          </a:stretch>
        </p:blipFill>
        <p:spPr>
          <a:xfrm>
            <a:off x="4584469" y="1853248"/>
            <a:ext cx="3262746" cy="2045127"/>
          </a:xfrm>
          <a:prstGeom prst="rect">
            <a:avLst/>
          </a:prstGeom>
        </p:spPr>
      </p:pic>
      <p:sp>
        <p:nvSpPr>
          <p:cNvPr id="9" name="TextBox 8">
            <a:extLst>
              <a:ext uri="{FF2B5EF4-FFF2-40B4-BE49-F238E27FC236}">
                <a16:creationId xmlns:a16="http://schemas.microsoft.com/office/drawing/2014/main" id="{7B4BA525-2D5C-5D5F-3B51-545523ECD3C5}"/>
              </a:ext>
            </a:extLst>
          </p:cNvPr>
          <p:cNvSpPr txBox="1"/>
          <p:nvPr/>
        </p:nvSpPr>
        <p:spPr>
          <a:xfrm>
            <a:off x="4563687" y="4071294"/>
            <a:ext cx="3196244" cy="2031325"/>
          </a:xfrm>
          <a:prstGeom prst="rect">
            <a:avLst/>
          </a:prstGeom>
          <a:noFill/>
        </p:spPr>
        <p:txBody>
          <a:bodyPr wrap="square">
            <a:spAutoFit/>
          </a:bodyPr>
          <a:lstStyle/>
          <a:p>
            <a:r>
              <a:rPr lang="en-US" dirty="0"/>
              <a:t>Figure shows the mean square error (MSE), mean absolute error (MAE), R-Squared parameter, root mean square error (RMSE) and accuracy for Random Forest model.</a:t>
            </a:r>
          </a:p>
        </p:txBody>
      </p:sp>
      <p:pic>
        <p:nvPicPr>
          <p:cNvPr id="10" name="Picture 9">
            <a:extLst>
              <a:ext uri="{FF2B5EF4-FFF2-40B4-BE49-F238E27FC236}">
                <a16:creationId xmlns:a16="http://schemas.microsoft.com/office/drawing/2014/main" id="{9495DE18-B84C-9C93-6A29-1AE17A8B1CD9}"/>
              </a:ext>
            </a:extLst>
          </p:cNvPr>
          <p:cNvPicPr>
            <a:picLocks noChangeAspect="1"/>
          </p:cNvPicPr>
          <p:nvPr/>
        </p:nvPicPr>
        <p:blipFill>
          <a:blip r:embed="rId4"/>
          <a:stretch>
            <a:fillRect/>
          </a:stretch>
        </p:blipFill>
        <p:spPr>
          <a:xfrm>
            <a:off x="8811491" y="1832466"/>
            <a:ext cx="2611377" cy="2037091"/>
          </a:xfrm>
          <a:prstGeom prst="rect">
            <a:avLst/>
          </a:prstGeom>
        </p:spPr>
      </p:pic>
      <p:sp>
        <p:nvSpPr>
          <p:cNvPr id="12" name="TextBox 11">
            <a:extLst>
              <a:ext uri="{FF2B5EF4-FFF2-40B4-BE49-F238E27FC236}">
                <a16:creationId xmlns:a16="http://schemas.microsoft.com/office/drawing/2014/main" id="{D7D5921C-2B89-E055-12F6-A79E89C9A14B}"/>
              </a:ext>
            </a:extLst>
          </p:cNvPr>
          <p:cNvSpPr txBox="1"/>
          <p:nvPr/>
        </p:nvSpPr>
        <p:spPr>
          <a:xfrm>
            <a:off x="8749349" y="3956643"/>
            <a:ext cx="2637212" cy="2585323"/>
          </a:xfrm>
          <a:prstGeom prst="rect">
            <a:avLst/>
          </a:prstGeom>
          <a:noFill/>
        </p:spPr>
        <p:txBody>
          <a:bodyPr wrap="square">
            <a:spAutoFit/>
          </a:bodyPr>
          <a:lstStyle/>
          <a:p>
            <a:r>
              <a:rPr lang="en-US" dirty="0"/>
              <a:t>Figure shows the mean square error (MSE), mean absolute error (MAE), R-Squared parameter, root mean square error (RMSE) and accuracy for Hybrid model. </a:t>
            </a:r>
          </a:p>
        </p:txBody>
      </p:sp>
    </p:spTree>
    <p:extLst>
      <p:ext uri="{BB962C8B-B14F-4D97-AF65-F5344CB8AC3E}">
        <p14:creationId xmlns:p14="http://schemas.microsoft.com/office/powerpoint/2010/main" val="12275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B2AF-0B1B-7CD0-B0BF-50BDF64DAC7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51798B5-CA1C-7D50-A4E8-3CBADFBACE6F}"/>
              </a:ext>
            </a:extLst>
          </p:cNvPr>
          <p:cNvSpPr>
            <a:spLocks noGrp="1"/>
          </p:cNvSpPr>
          <p:nvPr>
            <p:ph idx="1"/>
          </p:nvPr>
        </p:nvSpPr>
        <p:spPr/>
        <p:txBody>
          <a:bodyPr>
            <a:normAutofit lnSpcReduction="10000"/>
          </a:bodyPr>
          <a:lstStyle/>
          <a:p>
            <a:r>
              <a:rPr lang="en-US" dirty="0"/>
              <a:t>One of the potentially fatal diseases that is prevalent around the world is heart disease. The threat to condition increases as a result of changing lifestyles and a lack of physical activity. </a:t>
            </a:r>
          </a:p>
          <a:p>
            <a:r>
              <a:rPr lang="en-US" dirty="0"/>
              <a:t>The medical sector offers a variety of diagnostic procedures. However, machine learning is seen to be the best option in terms of accuracy. </a:t>
            </a:r>
          </a:p>
          <a:p>
            <a:r>
              <a:rPr lang="en-US" dirty="0"/>
              <a:t>The application created by </a:t>
            </a:r>
            <a:r>
              <a:rPr lang="en-US" dirty="0" err="1"/>
              <a:t>TkInter</a:t>
            </a:r>
            <a:r>
              <a:rPr lang="en-US" dirty="0"/>
              <a:t> Python is used in the proposed study to forecast cardiac disease. </a:t>
            </a:r>
          </a:p>
          <a:p>
            <a:r>
              <a:rPr lang="en-US" dirty="0"/>
              <a:t>The suggested approach employs a hybrid model that combines a Decision Tree and Random Forest for the prediction of heart disease. </a:t>
            </a:r>
          </a:p>
          <a:p>
            <a:r>
              <a:rPr lang="en-US" dirty="0"/>
              <a:t>For this investigation, the Cleveland database is utilized.</a:t>
            </a:r>
          </a:p>
        </p:txBody>
      </p:sp>
    </p:spTree>
    <p:extLst>
      <p:ext uri="{BB962C8B-B14F-4D97-AF65-F5344CB8AC3E}">
        <p14:creationId xmlns:p14="http://schemas.microsoft.com/office/powerpoint/2010/main" val="285492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583E-240B-BC8E-5BCC-121D3D0C6C5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D1D0A1AB-BC45-70AC-8507-18DEC9F3D14A}"/>
              </a:ext>
            </a:extLst>
          </p:cNvPr>
          <p:cNvSpPr>
            <a:spLocks noGrp="1"/>
          </p:cNvSpPr>
          <p:nvPr>
            <p:ph idx="1"/>
          </p:nvPr>
        </p:nvSpPr>
        <p:spPr/>
        <p:txBody>
          <a:bodyPr/>
          <a:lstStyle/>
          <a:p>
            <a:r>
              <a:rPr lang="en-US" dirty="0"/>
              <a:t>Deep learning algorithms are essential in applications for the healthcare industry. Therefore, using deep learning techniques to forecast heart disease may produce superior results. In order to determine the severity of the sickness, we are also interested in categorizing it as a multi-class problem.</a:t>
            </a:r>
          </a:p>
        </p:txBody>
      </p:sp>
    </p:spTree>
    <p:extLst>
      <p:ext uri="{BB962C8B-B14F-4D97-AF65-F5344CB8AC3E}">
        <p14:creationId xmlns:p14="http://schemas.microsoft.com/office/powerpoint/2010/main" val="54879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8293-695C-A72C-3B68-31F9B416D385}"/>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10FBDD0-3750-289C-E27A-71A37957E16E}"/>
              </a:ext>
            </a:extLst>
          </p:cNvPr>
          <p:cNvSpPr>
            <a:spLocks noGrp="1"/>
          </p:cNvSpPr>
          <p:nvPr>
            <p:ph idx="1"/>
          </p:nvPr>
        </p:nvSpPr>
        <p:spPr/>
        <p:txBody>
          <a:bodyPr/>
          <a:lstStyle/>
          <a:p>
            <a:r>
              <a:rPr lang="en-US" dirty="0"/>
              <a:t>Jabbar, M. A., B. L. </a:t>
            </a:r>
            <a:r>
              <a:rPr lang="en-US" dirty="0" err="1"/>
              <a:t>Deekshatulu</a:t>
            </a:r>
            <a:r>
              <a:rPr lang="en-US" dirty="0"/>
              <a:t>, and </a:t>
            </a:r>
            <a:r>
              <a:rPr lang="en-US" dirty="0" err="1"/>
              <a:t>Priti</a:t>
            </a:r>
            <a:r>
              <a:rPr lang="en-US" dirty="0"/>
              <a:t> Chandra. "Intelligent heart disease prediction system using random forest and evolutionary approach." Journal of Network and Innovative Computing 4.2016 (2016): 175-184. </a:t>
            </a:r>
          </a:p>
          <a:p>
            <a:r>
              <a:rPr lang="en-US" dirty="0" err="1"/>
              <a:t>Alkeshuosh</a:t>
            </a:r>
            <a:r>
              <a:rPr lang="en-US" dirty="0"/>
              <a:t>, </a:t>
            </a:r>
            <a:r>
              <a:rPr lang="en-US" dirty="0" err="1"/>
              <a:t>Azhar</a:t>
            </a:r>
            <a:r>
              <a:rPr lang="en-US" dirty="0"/>
              <a:t> Hussein, et al. "Using PSO algorithm for producing best rules in diagnosis of heart disease." 2017 international conference on computer and applications (ICCA). IEEE, 2017.</a:t>
            </a:r>
          </a:p>
        </p:txBody>
      </p:sp>
    </p:spTree>
    <p:extLst>
      <p:ext uri="{BB962C8B-B14F-4D97-AF65-F5344CB8AC3E}">
        <p14:creationId xmlns:p14="http://schemas.microsoft.com/office/powerpoint/2010/main" val="197749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E35-F447-7845-1016-F213229D4099}"/>
              </a:ext>
            </a:extLst>
          </p:cNvPr>
          <p:cNvSpPr>
            <a:spLocks noGrp="1"/>
          </p:cNvSpPr>
          <p:nvPr>
            <p:ph type="title"/>
          </p:nvPr>
        </p:nvSpPr>
        <p:spPr>
          <a:xfrm>
            <a:off x="5051857" y="563882"/>
            <a:ext cx="1797831" cy="45719"/>
          </a:xfrm>
        </p:spPr>
        <p:txBody>
          <a:bodyPr/>
          <a:lstStyle/>
          <a:p>
            <a:endParaRPr lang="en-US" dirty="0"/>
          </a:p>
        </p:txBody>
      </p:sp>
      <p:sp>
        <p:nvSpPr>
          <p:cNvPr id="3" name="Content Placeholder 2">
            <a:extLst>
              <a:ext uri="{FF2B5EF4-FFF2-40B4-BE49-F238E27FC236}">
                <a16:creationId xmlns:a16="http://schemas.microsoft.com/office/drawing/2014/main" id="{975B09B6-15E4-634D-4372-09D93FB75FFC}"/>
              </a:ext>
            </a:extLst>
          </p:cNvPr>
          <p:cNvSpPr>
            <a:spLocks noGrp="1"/>
          </p:cNvSpPr>
          <p:nvPr>
            <p:ph idx="1"/>
          </p:nvPr>
        </p:nvSpPr>
        <p:spPr>
          <a:xfrm>
            <a:off x="1161502" y="1331259"/>
            <a:ext cx="8946541" cy="4195481"/>
          </a:xfrm>
        </p:spPr>
        <p:txBody>
          <a:bodyPr>
            <a:normAutofit/>
          </a:bodyPr>
          <a:lstStyle/>
          <a:p>
            <a:pPr marL="0" indent="0">
              <a:buNone/>
            </a:pPr>
            <a:endParaRPr lang="en-US" sz="4400" dirty="0"/>
          </a:p>
          <a:p>
            <a:pPr marL="0" indent="0">
              <a:buNone/>
            </a:pPr>
            <a:endParaRPr lang="en-US" sz="4400" dirty="0"/>
          </a:p>
          <a:p>
            <a:pPr marL="0" indent="0">
              <a:buNone/>
            </a:pPr>
            <a:r>
              <a:rPr lang="en-US" sz="4400" dirty="0"/>
              <a:t>                    Thank you</a:t>
            </a:r>
          </a:p>
        </p:txBody>
      </p:sp>
    </p:spTree>
    <p:extLst>
      <p:ext uri="{BB962C8B-B14F-4D97-AF65-F5344CB8AC3E}">
        <p14:creationId xmlns:p14="http://schemas.microsoft.com/office/powerpoint/2010/main" val="298405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79FA-618B-71D5-34DA-B0E6AF138CE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8B1FB6B-8F11-AF98-00BC-480BB30CE4AE}"/>
              </a:ext>
            </a:extLst>
          </p:cNvPr>
          <p:cNvSpPr>
            <a:spLocks noGrp="1"/>
          </p:cNvSpPr>
          <p:nvPr>
            <p:ph idx="1"/>
          </p:nvPr>
        </p:nvSpPr>
        <p:spPr>
          <a:xfrm>
            <a:off x="875201" y="1637282"/>
            <a:ext cx="10172414" cy="4322943"/>
          </a:xfrm>
        </p:spPr>
        <p:txBody>
          <a:bodyPr>
            <a:normAutofit fontScale="92500" lnSpcReduction="20000"/>
          </a:bodyPr>
          <a:lstStyle/>
          <a:p>
            <a:r>
              <a:rPr lang="en-US" dirty="0"/>
              <a:t>Heart disease is a leading cause of death worldwide and is becoming a major health concern for many people. </a:t>
            </a:r>
          </a:p>
          <a:p>
            <a:r>
              <a:rPr lang="en-US" dirty="0"/>
              <a:t>Early detection of heart illness has the potential to save many lives; nevertheless, routine clinical data analysis has significant difficulties in identifying cardiovascular disorders such as heart attacks, coronary artery diseases, etc. </a:t>
            </a:r>
          </a:p>
          <a:p>
            <a:r>
              <a:rPr lang="en-US" dirty="0"/>
              <a:t>The suggested work suggests a revolutionary machine-learning technique to forecast cardiac disease. </a:t>
            </a:r>
          </a:p>
          <a:p>
            <a:r>
              <a:rPr lang="en-US" dirty="0"/>
              <a:t>Three machine learning algorithms—Random Forest, Decision Tree, and Hybrid Model (a hybrid of Random Forest and Decision Tree)—are employed in the implementation. </a:t>
            </a:r>
          </a:p>
          <a:p>
            <a:r>
              <a:rPr lang="en-US" dirty="0"/>
              <a:t>According to experimental findings, the hybrid model's heart disease prediction accuracy rate is 88.7%. </a:t>
            </a:r>
          </a:p>
          <a:p>
            <a:r>
              <a:rPr lang="en-US" dirty="0"/>
              <a:t>We employed a hybrid model of a Decision Tree and Random Forest in the interface to collect the user's input parameter to forecast heart disease.</a:t>
            </a:r>
          </a:p>
        </p:txBody>
      </p:sp>
    </p:spTree>
    <p:extLst>
      <p:ext uri="{BB962C8B-B14F-4D97-AF65-F5344CB8AC3E}">
        <p14:creationId xmlns:p14="http://schemas.microsoft.com/office/powerpoint/2010/main" val="406406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2C87-B4B0-2403-BD70-B12F24745A9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A1A926F-6E93-8767-530B-141AFBB497FC}"/>
              </a:ext>
            </a:extLst>
          </p:cNvPr>
          <p:cNvSpPr>
            <a:spLocks noGrp="1"/>
          </p:cNvSpPr>
          <p:nvPr>
            <p:ph idx="1"/>
          </p:nvPr>
        </p:nvSpPr>
        <p:spPr>
          <a:xfrm>
            <a:off x="1104293" y="1720409"/>
            <a:ext cx="8946541" cy="4195481"/>
          </a:xfrm>
        </p:spPr>
        <p:txBody>
          <a:bodyPr/>
          <a:lstStyle/>
          <a:p>
            <a:r>
              <a:rPr lang="en-US" dirty="0"/>
              <a:t>A lot of data may be studied and understood with the help of data mining. It is used to extract data and to decide whether to move on with other applications. </a:t>
            </a:r>
          </a:p>
          <a:p>
            <a:r>
              <a:rPr lang="en-US" dirty="0"/>
              <a:t>Data mining methods including clustering, association rule mining, and classifications are the most often used methods. These data mining approaches may be implemented using a wide variety of algorithms.</a:t>
            </a:r>
          </a:p>
          <a:p>
            <a:r>
              <a:rPr lang="en-US" dirty="0"/>
              <a:t>Although there are simulation programs like Weka accessible, Python programming is growing in popularity because of these algorithms created with the Scikit Learn packages. The use of data mining ideas in real-time is therefore more trustworthy than before.</a:t>
            </a:r>
          </a:p>
        </p:txBody>
      </p:sp>
    </p:spTree>
    <p:extLst>
      <p:ext uri="{BB962C8B-B14F-4D97-AF65-F5344CB8AC3E}">
        <p14:creationId xmlns:p14="http://schemas.microsoft.com/office/powerpoint/2010/main" val="220252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4605-877B-28D5-BB4A-4B3F8C4EFF6A}"/>
              </a:ext>
            </a:extLst>
          </p:cNvPr>
          <p:cNvSpPr>
            <a:spLocks noGrp="1"/>
          </p:cNvSpPr>
          <p:nvPr>
            <p:ph type="title"/>
          </p:nvPr>
        </p:nvSpPr>
        <p:spPr/>
        <p:txBody>
          <a:bodyPr/>
          <a:lstStyle/>
          <a:p>
            <a:r>
              <a:rPr lang="en-US" dirty="0"/>
              <a:t>Block diagram of Heart Disease prediction</a:t>
            </a:r>
          </a:p>
        </p:txBody>
      </p:sp>
      <p:pic>
        <p:nvPicPr>
          <p:cNvPr id="4" name="Content Placeholder 3">
            <a:extLst>
              <a:ext uri="{FF2B5EF4-FFF2-40B4-BE49-F238E27FC236}">
                <a16:creationId xmlns:a16="http://schemas.microsoft.com/office/drawing/2014/main" id="{525BDA0B-90E8-AC38-679F-E33AEDD10E30}"/>
              </a:ext>
            </a:extLst>
          </p:cNvPr>
          <p:cNvPicPr>
            <a:picLocks noGrp="1" noChangeAspect="1"/>
          </p:cNvPicPr>
          <p:nvPr>
            <p:ph idx="1"/>
          </p:nvPr>
        </p:nvPicPr>
        <p:blipFill>
          <a:blip r:embed="rId3"/>
          <a:stretch>
            <a:fillRect/>
          </a:stretch>
        </p:blipFill>
        <p:spPr>
          <a:xfrm>
            <a:off x="7919634" y="2108970"/>
            <a:ext cx="3340511" cy="3621817"/>
          </a:xfrm>
          <a:prstGeom prst="rect">
            <a:avLst/>
          </a:prstGeom>
        </p:spPr>
      </p:pic>
      <p:sp>
        <p:nvSpPr>
          <p:cNvPr id="7" name="TextBox 6">
            <a:extLst>
              <a:ext uri="{FF2B5EF4-FFF2-40B4-BE49-F238E27FC236}">
                <a16:creationId xmlns:a16="http://schemas.microsoft.com/office/drawing/2014/main" id="{98463B07-E3D4-2275-80EE-EBC2707D8A7C}"/>
              </a:ext>
            </a:extLst>
          </p:cNvPr>
          <p:cNvSpPr txBox="1"/>
          <p:nvPr/>
        </p:nvSpPr>
        <p:spPr>
          <a:xfrm>
            <a:off x="739834" y="2130009"/>
            <a:ext cx="6675120" cy="3693319"/>
          </a:xfrm>
          <a:prstGeom prst="rect">
            <a:avLst/>
          </a:prstGeom>
          <a:noFill/>
        </p:spPr>
        <p:txBody>
          <a:bodyPr wrap="square">
            <a:spAutoFit/>
          </a:bodyPr>
          <a:lstStyle/>
          <a:p>
            <a:r>
              <a:rPr lang="en-US" dirty="0"/>
              <a:t>The main motto is to predict heart disease based on machine learning using an automated medical diagnosis method.</a:t>
            </a:r>
          </a:p>
          <a:p>
            <a:r>
              <a:rPr lang="en-US" dirty="0"/>
              <a:t>So, we are taking the hybrid model which is the finest classification method for predicting.</a:t>
            </a:r>
          </a:p>
          <a:p>
            <a:r>
              <a:rPr lang="en-US" dirty="0"/>
              <a:t>I have chosen the Cleveland dataset from Kaggle for processing the algorithm.</a:t>
            </a:r>
          </a:p>
          <a:p>
            <a:r>
              <a:rPr lang="en-US" dirty="0"/>
              <a:t>The dataset contains 303 instances and around 14 characteristics.</a:t>
            </a:r>
          </a:p>
          <a:p>
            <a:r>
              <a:rPr lang="en-US" dirty="0"/>
              <a:t>I classify it in the form binary classification type ‘0’ means absence of heart disease and ‘1’ means presence of heart disease</a:t>
            </a:r>
          </a:p>
          <a:p>
            <a:endParaRPr lang="en-US" dirty="0"/>
          </a:p>
        </p:txBody>
      </p:sp>
    </p:spTree>
    <p:extLst>
      <p:ext uri="{BB962C8B-B14F-4D97-AF65-F5344CB8AC3E}">
        <p14:creationId xmlns:p14="http://schemas.microsoft.com/office/powerpoint/2010/main" val="91449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BDD-1CE9-5DB8-5982-C568C335F60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1810F0C-D2BD-EB72-0F2C-87370B28572E}"/>
              </a:ext>
            </a:extLst>
          </p:cNvPr>
          <p:cNvSpPr>
            <a:spLocks noGrp="1"/>
          </p:cNvSpPr>
          <p:nvPr>
            <p:ph idx="1"/>
          </p:nvPr>
        </p:nvSpPr>
        <p:spPr>
          <a:xfrm>
            <a:off x="1025820" y="1750701"/>
            <a:ext cx="10311190" cy="4332384"/>
          </a:xfrm>
        </p:spPr>
        <p:txBody>
          <a:bodyPr>
            <a:normAutofit fontScale="92500"/>
          </a:bodyPr>
          <a:lstStyle/>
          <a:p>
            <a:r>
              <a:rPr lang="en-US" dirty="0"/>
              <a:t>Researchers are now studying a wide variety of contemporary studies on heart disease analysis and prediction. These works are discussed below.</a:t>
            </a:r>
          </a:p>
          <a:p>
            <a:r>
              <a:rPr lang="en-US" dirty="0"/>
              <a:t>Using the Cleveland dataset and random forest, the author investigates cardiac disease. For the investigation, the author employed the Chi-Square feature selection model and a feature selection model based on a genetic algorithm (GA).</a:t>
            </a:r>
          </a:p>
          <a:p>
            <a:r>
              <a:rPr lang="en-US" dirty="0"/>
              <a:t>The available studies suggest that innovation in the study is required and that a reliable, optimized model is required for heart disease prediction. </a:t>
            </a:r>
          </a:p>
          <a:p>
            <a:r>
              <a:rPr lang="en-US" dirty="0"/>
              <a:t>The available machine learning techniques, either implemented using tools like Weka or MATLAB, are used to describe the present research. Deep learning is used in several of the works as well. The improved model, however, is not investigated. </a:t>
            </a:r>
          </a:p>
          <a:p>
            <a:r>
              <a:rPr lang="en-US" dirty="0"/>
              <a:t>Our suggested model completes the originality of labor. To produce better optimal outcomes, a hybrid model is used in its implementation.</a:t>
            </a:r>
          </a:p>
        </p:txBody>
      </p:sp>
    </p:spTree>
    <p:extLst>
      <p:ext uri="{BB962C8B-B14F-4D97-AF65-F5344CB8AC3E}">
        <p14:creationId xmlns:p14="http://schemas.microsoft.com/office/powerpoint/2010/main" val="207386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5903-1A95-F2E0-8F33-951CB976477B}"/>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81B15C34-8172-62B7-FFBF-4F131532F273}"/>
              </a:ext>
            </a:extLst>
          </p:cNvPr>
          <p:cNvSpPr>
            <a:spLocks noGrp="1"/>
          </p:cNvSpPr>
          <p:nvPr>
            <p:ph idx="1"/>
          </p:nvPr>
        </p:nvSpPr>
        <p:spPr>
          <a:xfrm>
            <a:off x="685040" y="1603469"/>
            <a:ext cx="9629082" cy="4099908"/>
          </a:xfrm>
        </p:spPr>
        <p:txBody>
          <a:bodyPr/>
          <a:lstStyle/>
          <a:p>
            <a:r>
              <a:rPr lang="en-US" dirty="0"/>
              <a:t>A hybrid model is a cutting-edge method that leverages probabilities obtained from one machine-learning model as input to the other model. </a:t>
            </a:r>
          </a:p>
          <a:p>
            <a:r>
              <a:rPr lang="en-US" dirty="0"/>
              <a:t>This hybrid model, which is taken into consideration for implementation, provides us with better-optimized results.</a:t>
            </a:r>
          </a:p>
          <a:p>
            <a:r>
              <a:rPr lang="en-US" dirty="0"/>
              <a:t>The </a:t>
            </a:r>
            <a:r>
              <a:rPr lang="en-US" dirty="0" err="1"/>
              <a:t>sklearn</a:t>
            </a:r>
            <a:r>
              <a:rPr lang="en-US" dirty="0"/>
              <a:t> libraries, pandas, matplotlib, and other required libraries are used to implement the suggested work. We've obtained the dataset from the UCI repository.</a:t>
            </a:r>
          </a:p>
          <a:p>
            <a:r>
              <a:rPr lang="en-US" dirty="0"/>
              <a:t>The downloaded information divides the cardiac disease into binary categories. The hybrid model, such as a decision tree and random forest, is implemented along with the machine learning method.</a:t>
            </a:r>
          </a:p>
        </p:txBody>
      </p:sp>
    </p:spTree>
    <p:extLst>
      <p:ext uri="{BB962C8B-B14F-4D97-AF65-F5344CB8AC3E}">
        <p14:creationId xmlns:p14="http://schemas.microsoft.com/office/powerpoint/2010/main" val="132759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FB1A-7981-6C69-8DD1-7425BB0E1C23}"/>
              </a:ext>
            </a:extLst>
          </p:cNvPr>
          <p:cNvSpPr>
            <a:spLocks noGrp="1"/>
          </p:cNvSpPr>
          <p:nvPr>
            <p:ph type="title"/>
          </p:nvPr>
        </p:nvSpPr>
        <p:spPr/>
        <p:txBody>
          <a:bodyPr/>
          <a:lstStyle/>
          <a:p>
            <a:r>
              <a:rPr lang="en-US" dirty="0"/>
              <a:t>DATASET DETAILS</a:t>
            </a:r>
          </a:p>
        </p:txBody>
      </p:sp>
      <p:sp>
        <p:nvSpPr>
          <p:cNvPr id="3" name="Content Placeholder 2">
            <a:extLst>
              <a:ext uri="{FF2B5EF4-FFF2-40B4-BE49-F238E27FC236}">
                <a16:creationId xmlns:a16="http://schemas.microsoft.com/office/drawing/2014/main" id="{E62CD0C6-F73C-7D0F-BC24-6D3122D4DEF8}"/>
              </a:ext>
            </a:extLst>
          </p:cNvPr>
          <p:cNvSpPr>
            <a:spLocks noGrp="1"/>
          </p:cNvSpPr>
          <p:nvPr>
            <p:ph idx="1"/>
          </p:nvPr>
        </p:nvSpPr>
        <p:spPr>
          <a:xfrm>
            <a:off x="715854" y="1572472"/>
            <a:ext cx="7002302" cy="4006918"/>
          </a:xfrm>
        </p:spPr>
        <p:txBody>
          <a:bodyPr>
            <a:normAutofit fontScale="77500" lnSpcReduction="20000"/>
          </a:bodyPr>
          <a:lstStyle/>
          <a:p>
            <a:r>
              <a:rPr lang="en-US" dirty="0"/>
              <a:t>a collection of data with qualities </a:t>
            </a:r>
          </a:p>
          <a:p>
            <a:r>
              <a:rPr lang="en-US" dirty="0"/>
              <a:t>sex denotes the patient's gender</a:t>
            </a:r>
          </a:p>
          <a:p>
            <a:r>
              <a:rPr lang="en-US" dirty="0"/>
              <a:t>age denotes the patient's age</a:t>
            </a:r>
          </a:p>
          <a:p>
            <a:r>
              <a:rPr lang="en-US" dirty="0" err="1"/>
              <a:t>trestbps</a:t>
            </a:r>
            <a:r>
              <a:rPr lang="en-US" dirty="0"/>
              <a:t> denotes the resting blood pressure</a:t>
            </a:r>
          </a:p>
          <a:p>
            <a:r>
              <a:rPr lang="en-US" dirty="0"/>
              <a:t>cp denotes chest pain,</a:t>
            </a:r>
          </a:p>
          <a:p>
            <a:r>
              <a:rPr lang="en-US" dirty="0" err="1"/>
              <a:t>fbs</a:t>
            </a:r>
            <a:r>
              <a:rPr lang="en-US" dirty="0"/>
              <a:t> denotes fast blood sugar</a:t>
            </a:r>
          </a:p>
          <a:p>
            <a:r>
              <a:rPr lang="en-US" dirty="0" err="1"/>
              <a:t>chol</a:t>
            </a:r>
            <a:r>
              <a:rPr lang="en-US" dirty="0"/>
              <a:t> denotes cholesterol</a:t>
            </a:r>
          </a:p>
          <a:p>
            <a:r>
              <a:rPr lang="en-US" dirty="0" err="1"/>
              <a:t>thalach</a:t>
            </a:r>
            <a:r>
              <a:rPr lang="en-US" dirty="0"/>
              <a:t> denotes the highest heart rate reached</a:t>
            </a:r>
          </a:p>
          <a:p>
            <a:r>
              <a:rPr lang="en-US" dirty="0" err="1"/>
              <a:t>restecg</a:t>
            </a:r>
            <a:r>
              <a:rPr lang="en-US" dirty="0"/>
              <a:t> denotes the resting electrocardiogram result (1 anomaly)</a:t>
            </a:r>
          </a:p>
          <a:p>
            <a:r>
              <a:rPr lang="en-US" dirty="0" err="1"/>
              <a:t>oldpeak</a:t>
            </a:r>
            <a:r>
              <a:rPr lang="en-US" dirty="0"/>
              <a:t> denotes ST depression-induced ex</a:t>
            </a:r>
          </a:p>
          <a:p>
            <a:r>
              <a:rPr lang="en-US" dirty="0" err="1"/>
              <a:t>exang</a:t>
            </a:r>
            <a:r>
              <a:rPr lang="en-US" dirty="0"/>
              <a:t> denotes exercise-induced angina</a:t>
            </a:r>
          </a:p>
          <a:p>
            <a:r>
              <a:rPr lang="en-US" dirty="0"/>
              <a:t>Thalassemia is indicated by the prefix ST and the suffix </a:t>
            </a:r>
            <a:r>
              <a:rPr lang="en-US" dirty="0" err="1"/>
              <a:t>thal</a:t>
            </a:r>
            <a:endParaRPr lang="en-US" dirty="0"/>
          </a:p>
        </p:txBody>
      </p:sp>
      <p:pic>
        <p:nvPicPr>
          <p:cNvPr id="4" name="Picture 3">
            <a:extLst>
              <a:ext uri="{FF2B5EF4-FFF2-40B4-BE49-F238E27FC236}">
                <a16:creationId xmlns:a16="http://schemas.microsoft.com/office/drawing/2014/main" id="{4ED7F084-B37A-9CE7-A0BD-A5D44CF39D5B}"/>
              </a:ext>
            </a:extLst>
          </p:cNvPr>
          <p:cNvPicPr>
            <a:picLocks noChangeAspect="1"/>
          </p:cNvPicPr>
          <p:nvPr/>
        </p:nvPicPr>
        <p:blipFill>
          <a:blip r:embed="rId2"/>
          <a:stretch>
            <a:fillRect/>
          </a:stretch>
        </p:blipFill>
        <p:spPr>
          <a:xfrm>
            <a:off x="8199546" y="2131232"/>
            <a:ext cx="3276600" cy="2006600"/>
          </a:xfrm>
          <a:prstGeom prst="rect">
            <a:avLst/>
          </a:prstGeom>
        </p:spPr>
      </p:pic>
    </p:spTree>
    <p:extLst>
      <p:ext uri="{BB962C8B-B14F-4D97-AF65-F5344CB8AC3E}">
        <p14:creationId xmlns:p14="http://schemas.microsoft.com/office/powerpoint/2010/main" val="413514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1ACF-A411-068C-A521-B832C38B4430}"/>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EB062E97-32C1-0734-7EEB-9940FC70D310}"/>
              </a:ext>
            </a:extLst>
          </p:cNvPr>
          <p:cNvSpPr>
            <a:spLocks noGrp="1"/>
          </p:cNvSpPr>
          <p:nvPr>
            <p:ph idx="1"/>
          </p:nvPr>
        </p:nvSpPr>
        <p:spPr>
          <a:xfrm>
            <a:off x="801094" y="1331259"/>
            <a:ext cx="8946541" cy="4195481"/>
          </a:xfrm>
        </p:spPr>
        <p:txBody>
          <a:bodyPr>
            <a:normAutofit fontScale="70000" lnSpcReduction="20000"/>
          </a:bodyPr>
          <a:lstStyle/>
          <a:p>
            <a:pPr marL="0" indent="0">
              <a:buNone/>
            </a:pPr>
            <a:r>
              <a:rPr lang="en-US" dirty="0"/>
              <a:t>The proposed workflow has the following advantages</a:t>
            </a:r>
          </a:p>
          <a:p>
            <a:r>
              <a:rPr lang="en-US" dirty="0"/>
              <a:t>Used a hybrid model and two machine learning algorithms</a:t>
            </a:r>
          </a:p>
          <a:p>
            <a:r>
              <a:rPr lang="en-US" dirty="0"/>
              <a:t>All presented algorithms are accurate, demonstrating the optimal model.</a:t>
            </a:r>
          </a:p>
          <a:p>
            <a:r>
              <a:rPr lang="en-US" dirty="0"/>
              <a:t> To make the suggested model function as an optimal model, implement a hybrid model.</a:t>
            </a:r>
          </a:p>
          <a:p>
            <a:pPr marL="0" indent="0">
              <a:buNone/>
            </a:pPr>
            <a:endParaRPr lang="en-US" dirty="0"/>
          </a:p>
          <a:p>
            <a:pPr marL="0" indent="0">
              <a:buNone/>
            </a:pPr>
            <a:r>
              <a:rPr lang="en-US" dirty="0"/>
              <a:t>The execution is carried out with the below-given methodologies </a:t>
            </a:r>
          </a:p>
          <a:p>
            <a:r>
              <a:rPr lang="en-US" dirty="0"/>
              <a:t> Dataset is collected from </a:t>
            </a:r>
            <a:r>
              <a:rPr lang="en-US" dirty="0" err="1"/>
              <a:t>uci.edu</a:t>
            </a:r>
            <a:r>
              <a:rPr lang="en-US" dirty="0"/>
              <a:t> </a:t>
            </a:r>
          </a:p>
          <a:p>
            <a:r>
              <a:rPr lang="en-US" dirty="0"/>
              <a:t> Data Visualization is done </a:t>
            </a:r>
          </a:p>
          <a:p>
            <a:r>
              <a:rPr lang="en-US" dirty="0"/>
              <a:t> Splitting dataset into test and train data </a:t>
            </a:r>
          </a:p>
          <a:p>
            <a:r>
              <a:rPr lang="en-US" dirty="0"/>
              <a:t> Apply DT and RF models for training and analysis </a:t>
            </a:r>
          </a:p>
          <a:p>
            <a:r>
              <a:rPr lang="en-US" dirty="0"/>
              <a:t> Train the model </a:t>
            </a:r>
          </a:p>
          <a:p>
            <a:r>
              <a:rPr lang="en-US" dirty="0"/>
              <a:t> Test the trained model and predict values </a:t>
            </a:r>
          </a:p>
          <a:p>
            <a:r>
              <a:rPr lang="en-US" dirty="0"/>
              <a:t> Get single input from the user and predict heart disease through a hybrid model </a:t>
            </a:r>
          </a:p>
        </p:txBody>
      </p:sp>
    </p:spTree>
    <p:extLst>
      <p:ext uri="{BB962C8B-B14F-4D97-AF65-F5344CB8AC3E}">
        <p14:creationId xmlns:p14="http://schemas.microsoft.com/office/powerpoint/2010/main" val="64394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2CAE-2225-1B37-6541-89878B3F0BC3}"/>
              </a:ext>
            </a:extLst>
          </p:cNvPr>
          <p:cNvSpPr>
            <a:spLocks noGrp="1"/>
          </p:cNvSpPr>
          <p:nvPr>
            <p:ph type="title"/>
          </p:nvPr>
        </p:nvSpPr>
        <p:spPr/>
        <p:txBody>
          <a:bodyPr/>
          <a:lstStyle/>
          <a:p>
            <a:r>
              <a:rPr lang="en-US" dirty="0"/>
              <a:t>Heart disease prediction system architecture</a:t>
            </a:r>
          </a:p>
        </p:txBody>
      </p:sp>
      <p:pic>
        <p:nvPicPr>
          <p:cNvPr id="4" name="Content Placeholder 3">
            <a:extLst>
              <a:ext uri="{FF2B5EF4-FFF2-40B4-BE49-F238E27FC236}">
                <a16:creationId xmlns:a16="http://schemas.microsoft.com/office/drawing/2014/main" id="{473D4AE2-9409-485B-0E1A-2434960FC458}"/>
              </a:ext>
            </a:extLst>
          </p:cNvPr>
          <p:cNvPicPr>
            <a:picLocks noGrp="1" noChangeAspect="1"/>
          </p:cNvPicPr>
          <p:nvPr>
            <p:ph idx="1"/>
          </p:nvPr>
        </p:nvPicPr>
        <p:blipFill>
          <a:blip r:embed="rId3"/>
          <a:stretch>
            <a:fillRect/>
          </a:stretch>
        </p:blipFill>
        <p:spPr>
          <a:xfrm>
            <a:off x="7162235" y="2402770"/>
            <a:ext cx="4060094" cy="2486414"/>
          </a:xfrm>
          <a:prstGeom prst="rect">
            <a:avLst/>
          </a:prstGeom>
        </p:spPr>
      </p:pic>
      <p:sp>
        <p:nvSpPr>
          <p:cNvPr id="6" name="TextBox 5">
            <a:extLst>
              <a:ext uri="{FF2B5EF4-FFF2-40B4-BE49-F238E27FC236}">
                <a16:creationId xmlns:a16="http://schemas.microsoft.com/office/drawing/2014/main" id="{283CAA0E-0BF7-771A-92F5-0BD238923178}"/>
              </a:ext>
            </a:extLst>
          </p:cNvPr>
          <p:cNvSpPr txBox="1"/>
          <p:nvPr/>
        </p:nvSpPr>
        <p:spPr>
          <a:xfrm>
            <a:off x="646111" y="2136338"/>
            <a:ext cx="6153700" cy="3416320"/>
          </a:xfrm>
          <a:prstGeom prst="rect">
            <a:avLst/>
          </a:prstGeom>
          <a:noFill/>
        </p:spPr>
        <p:txBody>
          <a:bodyPr wrap="square">
            <a:spAutoFit/>
          </a:bodyPr>
          <a:lstStyle/>
          <a:p>
            <a:r>
              <a:rPr lang="en-US" dirty="0"/>
              <a:t>Firstly, the user sends a feature input and the heart disease dataset which may contain a number of instances and characteristics.</a:t>
            </a:r>
          </a:p>
          <a:p>
            <a:r>
              <a:rPr lang="en-US" dirty="0"/>
              <a:t>Following with the algorithm we have taken for classification</a:t>
            </a:r>
          </a:p>
          <a:p>
            <a:r>
              <a:rPr lang="en-US" dirty="0"/>
              <a:t>So after giving the complete inputs to the machine by using machine learning algorithms like decision tree, random forest regression </a:t>
            </a:r>
          </a:p>
          <a:p>
            <a:r>
              <a:rPr lang="en-US" dirty="0"/>
              <a:t>The machine performs wrangling the dataset from the hybrid algorithm </a:t>
            </a:r>
          </a:p>
          <a:p>
            <a:r>
              <a:rPr lang="en-US" dirty="0"/>
              <a:t>Finally, it gives a predictable output to the user.</a:t>
            </a:r>
          </a:p>
          <a:p>
            <a:endParaRPr lang="en-US" dirty="0"/>
          </a:p>
        </p:txBody>
      </p:sp>
    </p:spTree>
    <p:extLst>
      <p:ext uri="{BB962C8B-B14F-4D97-AF65-F5344CB8AC3E}">
        <p14:creationId xmlns:p14="http://schemas.microsoft.com/office/powerpoint/2010/main" val="3033702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{ABFE74C1-B7C7-9943-A099-8B5C0158EADC}tf10001062</Template>
  <TotalTime>123</TotalTime>
  <Words>1663</Words>
  <Application>Microsoft Macintosh PowerPoint</Application>
  <PresentationFormat>Widescreen</PresentationFormat>
  <Paragraphs>106</Paragraphs>
  <Slides>17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Heart Disease Prediction using Hybrid Machine Learning Model</vt:lpstr>
      <vt:lpstr>Abstract</vt:lpstr>
      <vt:lpstr>INTRODUCTION</vt:lpstr>
      <vt:lpstr>Block diagram of Heart Disease prediction</vt:lpstr>
      <vt:lpstr>RELATED WORK</vt:lpstr>
      <vt:lpstr>PROPOSED WORK</vt:lpstr>
      <vt:lpstr>DATASET DETAILS</vt:lpstr>
      <vt:lpstr> </vt:lpstr>
      <vt:lpstr>Heart disease prediction system architecture</vt:lpstr>
      <vt:lpstr>machine learning algorithm models</vt:lpstr>
      <vt:lpstr>machine learning algorithm models</vt:lpstr>
      <vt:lpstr>RESULTS AND DISCUSSIONS </vt:lpstr>
      <vt:lpstr>Heart Disease prediction through Various Models</vt:lpstr>
      <vt:lpstr>CONCLUSION </vt:lpstr>
      <vt:lpstr>FUTURE WORK</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Hybrid Machine Learning Model</dc:title>
  <dc:creator>Microsoft Office User</dc:creator>
  <cp:lastModifiedBy>Microsoft Office User</cp:lastModifiedBy>
  <cp:revision>4</cp:revision>
  <dcterms:created xsi:type="dcterms:W3CDTF">2022-12-14T23:53:01Z</dcterms:created>
  <dcterms:modified xsi:type="dcterms:W3CDTF">2022-12-15T05:25:54Z</dcterms:modified>
</cp:coreProperties>
</file>