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3"/>
    <p:restoredTop sz="94662"/>
  </p:normalViewPr>
  <p:slideViewPr>
    <p:cSldViewPr snapToGrid="0">
      <p:cViewPr varScale="1">
        <p:scale>
          <a:sx n="153" d="100"/>
          <a:sy n="153" d="100"/>
        </p:scale>
        <p:origin x="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D2BA8-40A8-1E43-8D87-F45CAB0BA5F7}" type="datetimeFigureOut">
              <a:rPr lang="en-US" smtClean="0"/>
              <a:t>12/14/22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C17D8-E61C-6D41-996E-ABE2CC99E186}" type="slidenum">
              <a:rPr lang="en-US" smtClean="0"/>
              <a:t>‹#›</a:t>
            </a:fld>
            <a:endParaRPr lang="en-US"/>
          </a:p>
        </p:txBody>
      </p:sp>
    </p:spTree>
    <p:extLst>
      <p:ext uri="{BB962C8B-B14F-4D97-AF65-F5344CB8AC3E}">
        <p14:creationId xmlns:p14="http://schemas.microsoft.com/office/powerpoint/2010/main" val="421004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a:t>
            </a:fld>
            <a:endParaRPr lang="en-US"/>
          </a:p>
        </p:txBody>
      </p:sp>
    </p:spTree>
    <p:extLst>
      <p:ext uri="{BB962C8B-B14F-4D97-AF65-F5344CB8AC3E}">
        <p14:creationId xmlns:p14="http://schemas.microsoft.com/office/powerpoint/2010/main" val="332442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4</a:t>
            </a:fld>
            <a:endParaRPr lang="en-US"/>
          </a:p>
        </p:txBody>
      </p:sp>
    </p:spTree>
    <p:extLst>
      <p:ext uri="{BB962C8B-B14F-4D97-AF65-F5344CB8AC3E}">
        <p14:creationId xmlns:p14="http://schemas.microsoft.com/office/powerpoint/2010/main" val="391828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9</a:t>
            </a:fld>
            <a:endParaRPr lang="en-US"/>
          </a:p>
        </p:txBody>
      </p:sp>
    </p:spTree>
    <p:extLst>
      <p:ext uri="{BB962C8B-B14F-4D97-AF65-F5344CB8AC3E}">
        <p14:creationId xmlns:p14="http://schemas.microsoft.com/office/powerpoint/2010/main" val="313477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10</a:t>
            </a:fld>
            <a:endParaRPr lang="en-US"/>
          </a:p>
        </p:txBody>
      </p:sp>
    </p:spTree>
    <p:extLst>
      <p:ext uri="{BB962C8B-B14F-4D97-AF65-F5344CB8AC3E}">
        <p14:creationId xmlns:p14="http://schemas.microsoft.com/office/powerpoint/2010/main" val="363554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11</a:t>
            </a:fld>
            <a:endParaRPr lang="en-US"/>
          </a:p>
        </p:txBody>
      </p:sp>
    </p:spTree>
    <p:extLst>
      <p:ext uri="{BB962C8B-B14F-4D97-AF65-F5344CB8AC3E}">
        <p14:creationId xmlns:p14="http://schemas.microsoft.com/office/powerpoint/2010/main" val="3798467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14</a:t>
            </a:fld>
            <a:endParaRPr lang="en-US"/>
          </a:p>
        </p:txBody>
      </p:sp>
    </p:spTree>
    <p:extLst>
      <p:ext uri="{BB962C8B-B14F-4D97-AF65-F5344CB8AC3E}">
        <p14:creationId xmlns:p14="http://schemas.microsoft.com/office/powerpoint/2010/main" val="569949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C17D8-E61C-6D41-996E-ABE2CC99E186}" type="slidenum">
              <a:rPr lang="en-US" smtClean="0"/>
              <a:t>16</a:t>
            </a:fld>
            <a:endParaRPr lang="en-US"/>
          </a:p>
        </p:txBody>
      </p:sp>
    </p:spTree>
    <p:extLst>
      <p:ext uri="{BB962C8B-B14F-4D97-AF65-F5344CB8AC3E}">
        <p14:creationId xmlns:p14="http://schemas.microsoft.com/office/powerpoint/2010/main" val="102538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32129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93992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4003133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838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348393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464040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826122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104774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80674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82181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89793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47921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CDFD4-C9E0-8949-AB69-0C5D21A62369}" type="datetimeFigureOut">
              <a:rPr lang="en-US" smtClean="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64770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47011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234312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365359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CDFD4-C9E0-8949-AB69-0C5D21A62369}" type="datetimeFigureOut">
              <a:rPr lang="en-US" smtClean="0"/>
              <a:t>12/14/22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4E753-F845-E348-BC37-2DAA007125C6}" type="slidenum">
              <a:rPr lang="en-US" smtClean="0"/>
              <a:t>‹#›</a:t>
            </a:fld>
            <a:endParaRPr lang="en-US"/>
          </a:p>
        </p:txBody>
      </p:sp>
    </p:spTree>
    <p:extLst>
      <p:ext uri="{BB962C8B-B14F-4D97-AF65-F5344CB8AC3E}">
        <p14:creationId xmlns:p14="http://schemas.microsoft.com/office/powerpoint/2010/main" val="1317719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ECDFD4-C9E0-8949-AB69-0C5D21A62369}" type="datetimeFigureOut">
              <a:rPr lang="en-US" smtClean="0"/>
              <a:t>12/14/22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44E753-F845-E348-BC37-2DAA007125C6}" type="slidenum">
              <a:rPr lang="en-US" smtClean="0"/>
              <a:t>‹#›</a:t>
            </a:fld>
            <a:endParaRPr lang="en-US"/>
          </a:p>
        </p:txBody>
      </p:sp>
    </p:spTree>
    <p:extLst>
      <p:ext uri="{BB962C8B-B14F-4D97-AF65-F5344CB8AC3E}">
        <p14:creationId xmlns:p14="http://schemas.microsoft.com/office/powerpoint/2010/main" val="2845233406"/>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CCB-F239-5B06-3DDC-43ED38F5108E}"/>
              </a:ext>
            </a:extLst>
          </p:cNvPr>
          <p:cNvSpPr>
            <a:spLocks noGrp="1"/>
          </p:cNvSpPr>
          <p:nvPr>
            <p:ph type="ctrTitle"/>
          </p:nvPr>
        </p:nvSpPr>
        <p:spPr>
          <a:xfrm>
            <a:off x="1154955" y="1447800"/>
            <a:ext cx="8825658" cy="2558935"/>
          </a:xfrm>
        </p:spPr>
        <p:txBody>
          <a:bodyPr/>
          <a:lstStyle/>
          <a:p>
            <a:r>
              <a:rPr lang="en-US" sz="3200" dirty="0"/>
              <a:t>Heart Disease Prediction using Hybrid Machine Learning Model</a:t>
            </a:r>
          </a:p>
        </p:txBody>
      </p:sp>
      <p:sp>
        <p:nvSpPr>
          <p:cNvPr id="3" name="Subtitle 2">
            <a:extLst>
              <a:ext uri="{FF2B5EF4-FFF2-40B4-BE49-F238E27FC236}">
                <a16:creationId xmlns:a16="http://schemas.microsoft.com/office/drawing/2014/main" id="{39454F8E-A197-AA6D-9BA5-4784F7075E29}"/>
              </a:ext>
            </a:extLst>
          </p:cNvPr>
          <p:cNvSpPr>
            <a:spLocks noGrp="1"/>
          </p:cNvSpPr>
          <p:nvPr>
            <p:ph type="subTitle" idx="1"/>
          </p:nvPr>
        </p:nvSpPr>
        <p:spPr>
          <a:xfrm>
            <a:off x="1154955" y="4777380"/>
            <a:ext cx="9078012" cy="1465478"/>
          </a:xfrm>
        </p:spPr>
        <p:txBody>
          <a:bodyPr>
            <a:normAutofit/>
          </a:bodyPr>
          <a:lstStyle/>
          <a:p>
            <a:r>
              <a:rPr lang="en-US" dirty="0"/>
              <a:t>															  Submitted By</a:t>
            </a:r>
          </a:p>
          <a:p>
            <a:r>
              <a:rPr lang="en-US" dirty="0"/>
              <a:t>														</a:t>
            </a:r>
            <a:r>
              <a:rPr lang="en-US" dirty="0" err="1"/>
              <a:t>Chirudeep</a:t>
            </a:r>
            <a:r>
              <a:rPr lang="en-US" dirty="0"/>
              <a:t> </a:t>
            </a:r>
            <a:r>
              <a:rPr lang="en-US" dirty="0" err="1"/>
              <a:t>Gorle</a:t>
            </a:r>
            <a:endParaRPr lang="en-US" dirty="0"/>
          </a:p>
          <a:p>
            <a:r>
              <a:rPr lang="en-US" dirty="0"/>
              <a:t>																016682627</a:t>
            </a:r>
          </a:p>
          <a:p>
            <a:endParaRPr lang="en-US" dirty="0"/>
          </a:p>
        </p:txBody>
      </p:sp>
    </p:spTree>
    <p:extLst>
      <p:ext uri="{BB962C8B-B14F-4D97-AF65-F5344CB8AC3E}">
        <p14:creationId xmlns:p14="http://schemas.microsoft.com/office/powerpoint/2010/main" val="341706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2CE2-36B3-93E7-DBF9-C175F6A1330E}"/>
              </a:ext>
            </a:extLst>
          </p:cNvPr>
          <p:cNvSpPr>
            <a:spLocks noGrp="1"/>
          </p:cNvSpPr>
          <p:nvPr>
            <p:ph type="title"/>
          </p:nvPr>
        </p:nvSpPr>
        <p:spPr/>
        <p:txBody>
          <a:bodyPr/>
          <a:lstStyle/>
          <a:p>
            <a:r>
              <a:rPr lang="en-US" dirty="0"/>
              <a:t>machine learning algorithm models</a:t>
            </a:r>
          </a:p>
        </p:txBody>
      </p:sp>
      <p:sp>
        <p:nvSpPr>
          <p:cNvPr id="3" name="Content Placeholder 2">
            <a:extLst>
              <a:ext uri="{FF2B5EF4-FFF2-40B4-BE49-F238E27FC236}">
                <a16:creationId xmlns:a16="http://schemas.microsoft.com/office/drawing/2014/main" id="{4F088C62-7416-4594-AA36-FF60BB4A69E5}"/>
              </a:ext>
            </a:extLst>
          </p:cNvPr>
          <p:cNvSpPr>
            <a:spLocks noGrp="1"/>
          </p:cNvSpPr>
          <p:nvPr>
            <p:ph idx="1"/>
          </p:nvPr>
        </p:nvSpPr>
        <p:spPr/>
        <p:txBody>
          <a:bodyPr>
            <a:normAutofit lnSpcReduction="10000"/>
          </a:bodyPr>
          <a:lstStyle/>
          <a:p>
            <a:r>
              <a:rPr lang="en-US" dirty="0"/>
              <a:t>Decision Tree: The decision tree is one of the learning methods employed to address the classification issue. We divided the dataset into two or more sets using this technique. A decision tree's internal nodes denote a feature test, a branch shows the outcome, and leaves show the conclusions reached after additional processing.</a:t>
            </a:r>
          </a:p>
          <a:p>
            <a:r>
              <a:rPr lang="en-US" dirty="0"/>
              <a:t>Random Forest Regression: Regression using the random forest method combines numerous judgments into one. Random sampling is used for training characteristics and then random sub-characteristics for sampling nodes.</a:t>
            </a:r>
          </a:p>
          <a:p>
            <a:r>
              <a:rPr lang="en-US" dirty="0"/>
              <a:t>Separate the train from the test set in the dataset. A feature attribute like that should be included in each subset when creating subsets.</a:t>
            </a:r>
          </a:p>
        </p:txBody>
      </p:sp>
    </p:spTree>
    <p:extLst>
      <p:ext uri="{BB962C8B-B14F-4D97-AF65-F5344CB8AC3E}">
        <p14:creationId xmlns:p14="http://schemas.microsoft.com/office/powerpoint/2010/main" val="19207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8ABA-C173-0ECF-3A26-C42575A5FA9C}"/>
              </a:ext>
            </a:extLst>
          </p:cNvPr>
          <p:cNvSpPr>
            <a:spLocks noGrp="1"/>
          </p:cNvSpPr>
          <p:nvPr>
            <p:ph type="title"/>
          </p:nvPr>
        </p:nvSpPr>
        <p:spPr>
          <a:xfrm>
            <a:off x="1025821" y="344230"/>
            <a:ext cx="8745862" cy="771648"/>
          </a:xfrm>
        </p:spPr>
        <p:txBody>
          <a:bodyPr/>
          <a:lstStyle/>
          <a:p>
            <a:r>
              <a:rPr lang="en-US" dirty="0"/>
              <a:t>machine learning algorithm models</a:t>
            </a:r>
          </a:p>
        </p:txBody>
      </p:sp>
      <p:sp>
        <p:nvSpPr>
          <p:cNvPr id="3" name="Content Placeholder 2">
            <a:extLst>
              <a:ext uri="{FF2B5EF4-FFF2-40B4-BE49-F238E27FC236}">
                <a16:creationId xmlns:a16="http://schemas.microsoft.com/office/drawing/2014/main" id="{4E0183AD-E193-499E-9A8B-FA740B3FEDAA}"/>
              </a:ext>
            </a:extLst>
          </p:cNvPr>
          <p:cNvSpPr>
            <a:spLocks noGrp="1"/>
          </p:cNvSpPr>
          <p:nvPr>
            <p:ph idx="1"/>
          </p:nvPr>
        </p:nvSpPr>
        <p:spPr/>
        <p:txBody>
          <a:bodyPr>
            <a:normAutofit lnSpcReduction="10000"/>
          </a:bodyPr>
          <a:lstStyle/>
          <a:p>
            <a:r>
              <a:rPr lang="en-US" dirty="0"/>
              <a:t>Hybrid Model: We develop a hybrid model using the decision tree and random forest methods. The combined model runs on random forest probabilities. The train data and probabilities from the random forest are fed into the decision tree algorithm. Similar steps are taken to locate and load test data with decision tree probabilities. Values are predicted at the conclusion.</a:t>
            </a:r>
          </a:p>
          <a:p>
            <a:r>
              <a:rPr lang="en-US" dirty="0"/>
              <a:t>The projected cardiovascular illness for the provided test dataset is shown using machine learning on a preprocessed dataset.</a:t>
            </a:r>
          </a:p>
          <a:p>
            <a:r>
              <a:rPr lang="en-US" dirty="0"/>
              <a:t>Users and patients can contribute their own ideas and recognize the risk of heart disease.</a:t>
            </a:r>
          </a:p>
          <a:p>
            <a:r>
              <a:rPr lang="en-US" dirty="0"/>
              <a:t>A binary prediction type is used to categorize diseases, with 0 being normal and 1 denoting heart disease. The application was created in Python using </a:t>
            </a:r>
            <a:r>
              <a:rPr lang="en-US" dirty="0" err="1"/>
              <a:t>TkInter</a:t>
            </a:r>
            <a:r>
              <a:rPr lang="en-US" dirty="0"/>
              <a:t>.</a:t>
            </a:r>
          </a:p>
        </p:txBody>
      </p:sp>
    </p:spTree>
    <p:extLst>
      <p:ext uri="{BB962C8B-B14F-4D97-AF65-F5344CB8AC3E}">
        <p14:creationId xmlns:p14="http://schemas.microsoft.com/office/powerpoint/2010/main" val="7565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67DE-84DE-EF28-EC99-94554F6A032F}"/>
              </a:ext>
            </a:extLst>
          </p:cNvPr>
          <p:cNvSpPr>
            <a:spLocks noGrp="1"/>
          </p:cNvSpPr>
          <p:nvPr>
            <p:ph type="title"/>
          </p:nvPr>
        </p:nvSpPr>
        <p:spPr/>
        <p:txBody>
          <a:bodyPr/>
          <a:lstStyle/>
          <a:p>
            <a:r>
              <a:rPr lang="en-US" dirty="0"/>
              <a:t>RESULTS AND DISCUSSIONS </a:t>
            </a:r>
          </a:p>
        </p:txBody>
      </p:sp>
      <p:sp>
        <p:nvSpPr>
          <p:cNvPr id="3" name="Content Placeholder 2">
            <a:extLst>
              <a:ext uri="{FF2B5EF4-FFF2-40B4-BE49-F238E27FC236}">
                <a16:creationId xmlns:a16="http://schemas.microsoft.com/office/drawing/2014/main" id="{675152A0-B418-634A-6418-9DD70E34FCD7}"/>
              </a:ext>
            </a:extLst>
          </p:cNvPr>
          <p:cNvSpPr>
            <a:spLocks noGrp="1"/>
          </p:cNvSpPr>
          <p:nvPr>
            <p:ph idx="1"/>
          </p:nvPr>
        </p:nvSpPr>
        <p:spPr>
          <a:xfrm>
            <a:off x="754178" y="1595719"/>
            <a:ext cx="7167852" cy="3940558"/>
          </a:xfrm>
        </p:spPr>
        <p:txBody>
          <a:bodyPr>
            <a:normAutofit fontScale="85000" lnSpcReduction="10000"/>
          </a:bodyPr>
          <a:lstStyle/>
          <a:p>
            <a:r>
              <a:rPr lang="en-US" dirty="0"/>
              <a:t>The given work was implemented using the </a:t>
            </a:r>
            <a:r>
              <a:rPr lang="en-US" dirty="0" err="1"/>
              <a:t>Sklearn</a:t>
            </a:r>
            <a:r>
              <a:rPr lang="en-US" dirty="0"/>
              <a:t> libraries, pandas, matplotlib, and other relevant tools.</a:t>
            </a:r>
          </a:p>
          <a:p>
            <a:r>
              <a:rPr lang="en-US" dirty="0"/>
              <a:t>The heart disease dataset that was downloaded from </a:t>
            </a:r>
            <a:r>
              <a:rPr lang="en-US" dirty="0" err="1"/>
              <a:t>uci.edu</a:t>
            </a:r>
            <a:r>
              <a:rPr lang="en-US" dirty="0"/>
              <a:t> will be considered in the study.</a:t>
            </a:r>
          </a:p>
          <a:p>
            <a:r>
              <a:rPr lang="en-US" dirty="0"/>
              <a:t>Machine learning techniques were used, like in Decision Tree and Random Forest.</a:t>
            </a:r>
          </a:p>
          <a:p>
            <a:r>
              <a:rPr lang="en-US" dirty="0"/>
              <a:t>In order to improve the work and uniqueness of the task, we developed a hybrid Decision Tree and Random Forest model.</a:t>
            </a:r>
          </a:p>
          <a:p>
            <a:r>
              <a:rPr lang="en-US" dirty="0"/>
              <a:t>The results show that the Random Forest algorithm and a hybrid model are quite good at spotting cardiac problems.</a:t>
            </a:r>
          </a:p>
          <a:p>
            <a:r>
              <a:rPr lang="en-US" dirty="0"/>
              <a:t>Decision Tree achieves around 79% accuracy, whereas Random forest and Hybrid models both achieve 88% accuracy.</a:t>
            </a:r>
          </a:p>
        </p:txBody>
      </p:sp>
      <p:pic>
        <p:nvPicPr>
          <p:cNvPr id="4" name="Picture 3">
            <a:extLst>
              <a:ext uri="{FF2B5EF4-FFF2-40B4-BE49-F238E27FC236}">
                <a16:creationId xmlns:a16="http://schemas.microsoft.com/office/drawing/2014/main" id="{15830D1B-3C43-0A76-7F59-42419DAE381A}"/>
              </a:ext>
            </a:extLst>
          </p:cNvPr>
          <p:cNvPicPr>
            <a:picLocks noChangeAspect="1"/>
          </p:cNvPicPr>
          <p:nvPr/>
        </p:nvPicPr>
        <p:blipFill>
          <a:blip r:embed="rId2"/>
          <a:stretch>
            <a:fillRect/>
          </a:stretch>
        </p:blipFill>
        <p:spPr>
          <a:xfrm>
            <a:off x="8285534" y="2756708"/>
            <a:ext cx="3530600" cy="1028700"/>
          </a:xfrm>
          <a:prstGeom prst="rect">
            <a:avLst/>
          </a:prstGeom>
        </p:spPr>
      </p:pic>
    </p:spTree>
    <p:extLst>
      <p:ext uri="{BB962C8B-B14F-4D97-AF65-F5344CB8AC3E}">
        <p14:creationId xmlns:p14="http://schemas.microsoft.com/office/powerpoint/2010/main" val="330705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919A-C577-978A-4F74-D70CE0E888F1}"/>
              </a:ext>
            </a:extLst>
          </p:cNvPr>
          <p:cNvSpPr>
            <a:spLocks noGrp="1"/>
          </p:cNvSpPr>
          <p:nvPr>
            <p:ph type="title"/>
          </p:nvPr>
        </p:nvSpPr>
        <p:spPr/>
        <p:txBody>
          <a:bodyPr/>
          <a:lstStyle/>
          <a:p>
            <a:r>
              <a:rPr lang="en-US" dirty="0"/>
              <a:t>Heart Disease prediction through Various Models</a:t>
            </a:r>
          </a:p>
        </p:txBody>
      </p:sp>
      <p:pic>
        <p:nvPicPr>
          <p:cNvPr id="4" name="Content Placeholder 3">
            <a:extLst>
              <a:ext uri="{FF2B5EF4-FFF2-40B4-BE49-F238E27FC236}">
                <a16:creationId xmlns:a16="http://schemas.microsoft.com/office/drawing/2014/main" id="{41C0C9A8-5CF2-33B4-2CD4-CD1A0A1A3B89}"/>
              </a:ext>
            </a:extLst>
          </p:cNvPr>
          <p:cNvPicPr>
            <a:picLocks noGrp="1" noChangeAspect="1"/>
          </p:cNvPicPr>
          <p:nvPr>
            <p:ph idx="1"/>
          </p:nvPr>
        </p:nvPicPr>
        <p:blipFill>
          <a:blip r:embed="rId2"/>
          <a:stretch>
            <a:fillRect/>
          </a:stretch>
        </p:blipFill>
        <p:spPr>
          <a:xfrm>
            <a:off x="699709" y="1832466"/>
            <a:ext cx="3530600" cy="2057400"/>
          </a:xfrm>
          <a:prstGeom prst="rect">
            <a:avLst/>
          </a:prstGeom>
        </p:spPr>
      </p:pic>
      <p:sp>
        <p:nvSpPr>
          <p:cNvPr id="6" name="TextBox 5">
            <a:extLst>
              <a:ext uri="{FF2B5EF4-FFF2-40B4-BE49-F238E27FC236}">
                <a16:creationId xmlns:a16="http://schemas.microsoft.com/office/drawing/2014/main" id="{33EC8D00-051B-2207-CC82-A018D8D9A326}"/>
              </a:ext>
            </a:extLst>
          </p:cNvPr>
          <p:cNvSpPr txBox="1"/>
          <p:nvPr/>
        </p:nvSpPr>
        <p:spPr>
          <a:xfrm>
            <a:off x="646111" y="4009243"/>
            <a:ext cx="3319060" cy="2308324"/>
          </a:xfrm>
          <a:prstGeom prst="rect">
            <a:avLst/>
          </a:prstGeom>
          <a:noFill/>
        </p:spPr>
        <p:txBody>
          <a:bodyPr wrap="square">
            <a:spAutoFit/>
          </a:bodyPr>
          <a:lstStyle/>
          <a:p>
            <a:r>
              <a:rPr lang="en-US" dirty="0"/>
              <a:t>The accuracy for the Decision Tree model is shown in the figure along with the mean square error (MSE), mean absolute error (MAE), R-Squared parameter, and root mean square error (RMSE).</a:t>
            </a:r>
          </a:p>
        </p:txBody>
      </p:sp>
      <p:pic>
        <p:nvPicPr>
          <p:cNvPr id="7" name="Picture 6">
            <a:extLst>
              <a:ext uri="{FF2B5EF4-FFF2-40B4-BE49-F238E27FC236}">
                <a16:creationId xmlns:a16="http://schemas.microsoft.com/office/drawing/2014/main" id="{FBA91E01-69D5-7294-1414-EF141E96CC64}"/>
              </a:ext>
            </a:extLst>
          </p:cNvPr>
          <p:cNvPicPr>
            <a:picLocks noChangeAspect="1"/>
          </p:cNvPicPr>
          <p:nvPr/>
        </p:nvPicPr>
        <p:blipFill>
          <a:blip r:embed="rId3"/>
          <a:stretch>
            <a:fillRect/>
          </a:stretch>
        </p:blipFill>
        <p:spPr>
          <a:xfrm>
            <a:off x="4584469" y="1853248"/>
            <a:ext cx="3262746" cy="2045127"/>
          </a:xfrm>
          <a:prstGeom prst="rect">
            <a:avLst/>
          </a:prstGeom>
        </p:spPr>
      </p:pic>
      <p:sp>
        <p:nvSpPr>
          <p:cNvPr id="9" name="TextBox 8">
            <a:extLst>
              <a:ext uri="{FF2B5EF4-FFF2-40B4-BE49-F238E27FC236}">
                <a16:creationId xmlns:a16="http://schemas.microsoft.com/office/drawing/2014/main" id="{7B4BA525-2D5C-5D5F-3B51-545523ECD3C5}"/>
              </a:ext>
            </a:extLst>
          </p:cNvPr>
          <p:cNvSpPr txBox="1"/>
          <p:nvPr/>
        </p:nvSpPr>
        <p:spPr>
          <a:xfrm>
            <a:off x="4563687" y="4071294"/>
            <a:ext cx="3196244" cy="2308324"/>
          </a:xfrm>
          <a:prstGeom prst="rect">
            <a:avLst/>
          </a:prstGeom>
          <a:noFill/>
        </p:spPr>
        <p:txBody>
          <a:bodyPr wrap="square">
            <a:spAutoFit/>
          </a:bodyPr>
          <a:lstStyle/>
          <a:p>
            <a:r>
              <a:rPr lang="en-US" dirty="0"/>
              <a:t>The accuracy for the Random forest model is shown in the figure along with the mean square error (MSE), mean absolute error (MAE), R-Squared parameter, and root mean square error (RMSE).</a:t>
            </a:r>
          </a:p>
        </p:txBody>
      </p:sp>
      <p:pic>
        <p:nvPicPr>
          <p:cNvPr id="10" name="Picture 9">
            <a:extLst>
              <a:ext uri="{FF2B5EF4-FFF2-40B4-BE49-F238E27FC236}">
                <a16:creationId xmlns:a16="http://schemas.microsoft.com/office/drawing/2014/main" id="{9495DE18-B84C-9C93-6A29-1AE17A8B1CD9}"/>
              </a:ext>
            </a:extLst>
          </p:cNvPr>
          <p:cNvPicPr>
            <a:picLocks noChangeAspect="1"/>
          </p:cNvPicPr>
          <p:nvPr/>
        </p:nvPicPr>
        <p:blipFill>
          <a:blip r:embed="rId4"/>
          <a:stretch>
            <a:fillRect/>
          </a:stretch>
        </p:blipFill>
        <p:spPr>
          <a:xfrm>
            <a:off x="8811491" y="1832466"/>
            <a:ext cx="2611377" cy="2037091"/>
          </a:xfrm>
          <a:prstGeom prst="rect">
            <a:avLst/>
          </a:prstGeom>
        </p:spPr>
      </p:pic>
      <p:sp>
        <p:nvSpPr>
          <p:cNvPr id="12" name="TextBox 11">
            <a:extLst>
              <a:ext uri="{FF2B5EF4-FFF2-40B4-BE49-F238E27FC236}">
                <a16:creationId xmlns:a16="http://schemas.microsoft.com/office/drawing/2014/main" id="{D7D5921C-2B89-E055-12F6-A79E89C9A14B}"/>
              </a:ext>
            </a:extLst>
          </p:cNvPr>
          <p:cNvSpPr txBox="1"/>
          <p:nvPr/>
        </p:nvSpPr>
        <p:spPr>
          <a:xfrm>
            <a:off x="8749348" y="3956643"/>
            <a:ext cx="3096287" cy="2585323"/>
          </a:xfrm>
          <a:prstGeom prst="rect">
            <a:avLst/>
          </a:prstGeom>
          <a:noFill/>
        </p:spPr>
        <p:txBody>
          <a:bodyPr wrap="square">
            <a:spAutoFit/>
          </a:bodyPr>
          <a:lstStyle/>
          <a:p>
            <a:r>
              <a:rPr lang="en-US" dirty="0"/>
              <a:t>The accuracy for the Hybrid model is shown in the figure along with the mean square error (MSE), mean absolute error (MAE), R-Squared parameter, and root mean square error (RMSE).</a:t>
            </a:r>
          </a:p>
        </p:txBody>
      </p:sp>
    </p:spTree>
    <p:extLst>
      <p:ext uri="{BB962C8B-B14F-4D97-AF65-F5344CB8AC3E}">
        <p14:creationId xmlns:p14="http://schemas.microsoft.com/office/powerpoint/2010/main" val="12275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B2AF-0B1B-7CD0-B0BF-50BDF64DAC7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51798B5-CA1C-7D50-A4E8-3CBADFBACE6F}"/>
              </a:ext>
            </a:extLst>
          </p:cNvPr>
          <p:cNvSpPr>
            <a:spLocks noGrp="1"/>
          </p:cNvSpPr>
          <p:nvPr>
            <p:ph idx="1"/>
          </p:nvPr>
        </p:nvSpPr>
        <p:spPr/>
        <p:txBody>
          <a:bodyPr>
            <a:normAutofit/>
          </a:bodyPr>
          <a:lstStyle/>
          <a:p>
            <a:r>
              <a:rPr lang="en-US" dirty="0"/>
              <a:t>Heart disease is one of the potentially lethal conditions that is widespread in the world. A lack of physical exercise and changing lifestyles can enhance the hazard of condition.</a:t>
            </a:r>
          </a:p>
          <a:p>
            <a:r>
              <a:rPr lang="en-US" dirty="0"/>
              <a:t>The medical industry provides a range of diagnostic techniques. But in terms of accuracy, machine learning is seen to be the greatest choice.</a:t>
            </a:r>
          </a:p>
          <a:p>
            <a:r>
              <a:rPr lang="en-US" dirty="0"/>
              <a:t>The suggested study uses the </a:t>
            </a:r>
            <a:r>
              <a:rPr lang="en-US" dirty="0" err="1"/>
              <a:t>TkInter</a:t>
            </a:r>
            <a:r>
              <a:rPr lang="en-US" dirty="0"/>
              <a:t> Python program to predict heart illness.</a:t>
            </a:r>
          </a:p>
          <a:p>
            <a:r>
              <a:rPr lang="en-US" dirty="0"/>
              <a:t>For the prediction of heart illness, the recommended method uses a hybrid model that includes a Decision Tree and Random Forest.</a:t>
            </a:r>
          </a:p>
          <a:p>
            <a:r>
              <a:rPr lang="en-US" dirty="0"/>
              <a:t>This inquiry makes use of the Cleveland database.</a:t>
            </a:r>
          </a:p>
        </p:txBody>
      </p:sp>
    </p:spTree>
    <p:extLst>
      <p:ext uri="{BB962C8B-B14F-4D97-AF65-F5344CB8AC3E}">
        <p14:creationId xmlns:p14="http://schemas.microsoft.com/office/powerpoint/2010/main" val="285492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583E-240B-BC8E-5BCC-121D3D0C6C5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1D0A1AB-BC45-70AC-8507-18DEC9F3D14A}"/>
              </a:ext>
            </a:extLst>
          </p:cNvPr>
          <p:cNvSpPr>
            <a:spLocks noGrp="1"/>
          </p:cNvSpPr>
          <p:nvPr>
            <p:ph idx="1"/>
          </p:nvPr>
        </p:nvSpPr>
        <p:spPr/>
        <p:txBody>
          <a:bodyPr/>
          <a:lstStyle/>
          <a:p>
            <a:r>
              <a:rPr lang="en-US" dirty="0"/>
              <a:t>In applications for the healthcare sector, deep learning algorithms are crucial. As a result, applying deep learning algorithms to predict cardiac disease may result in better outcomes. We are also interested in classifying the illness as a multi-class problem in order to assess its severity.</a:t>
            </a:r>
          </a:p>
        </p:txBody>
      </p:sp>
    </p:spTree>
    <p:extLst>
      <p:ext uri="{BB962C8B-B14F-4D97-AF65-F5344CB8AC3E}">
        <p14:creationId xmlns:p14="http://schemas.microsoft.com/office/powerpoint/2010/main" val="54879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8293-695C-A72C-3B68-31F9B416D38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10FBDD0-3750-289C-E27A-71A37957E16E}"/>
              </a:ext>
            </a:extLst>
          </p:cNvPr>
          <p:cNvSpPr>
            <a:spLocks noGrp="1"/>
          </p:cNvSpPr>
          <p:nvPr>
            <p:ph idx="1"/>
          </p:nvPr>
        </p:nvSpPr>
        <p:spPr/>
        <p:txBody>
          <a:bodyPr/>
          <a:lstStyle/>
          <a:p>
            <a:r>
              <a:rPr lang="en-US" dirty="0"/>
              <a:t>Jabbar, M. A., B. L. </a:t>
            </a:r>
            <a:r>
              <a:rPr lang="en-US" dirty="0" err="1"/>
              <a:t>Deekshatulu</a:t>
            </a:r>
            <a:r>
              <a:rPr lang="en-US" dirty="0"/>
              <a:t>, and </a:t>
            </a:r>
            <a:r>
              <a:rPr lang="en-US" dirty="0" err="1"/>
              <a:t>Priti</a:t>
            </a:r>
            <a:r>
              <a:rPr lang="en-US" dirty="0"/>
              <a:t> Chandra. "Intelligent heart disease prediction system using random forest and evolutionary approach." Journal of Network and Innovative Computing 4.2016 (2016): 175-184. </a:t>
            </a:r>
          </a:p>
          <a:p>
            <a:r>
              <a:rPr lang="en-US" dirty="0" err="1"/>
              <a:t>Alkeshuosh</a:t>
            </a:r>
            <a:r>
              <a:rPr lang="en-US" dirty="0"/>
              <a:t>, </a:t>
            </a:r>
            <a:r>
              <a:rPr lang="en-US" dirty="0" err="1"/>
              <a:t>Azhar</a:t>
            </a:r>
            <a:r>
              <a:rPr lang="en-US" dirty="0"/>
              <a:t> Hussein, et al. "Using PSO algorithm for producing best rules in diagnosis of heart disease." 2017 international conference on computer and applications (ICCA). IEEE, 2017.</a:t>
            </a:r>
          </a:p>
        </p:txBody>
      </p:sp>
    </p:spTree>
    <p:extLst>
      <p:ext uri="{BB962C8B-B14F-4D97-AF65-F5344CB8AC3E}">
        <p14:creationId xmlns:p14="http://schemas.microsoft.com/office/powerpoint/2010/main" val="197749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E35-F447-7845-1016-F213229D4099}"/>
              </a:ext>
            </a:extLst>
          </p:cNvPr>
          <p:cNvSpPr>
            <a:spLocks noGrp="1"/>
          </p:cNvSpPr>
          <p:nvPr>
            <p:ph type="title"/>
          </p:nvPr>
        </p:nvSpPr>
        <p:spPr>
          <a:xfrm>
            <a:off x="5051857" y="563882"/>
            <a:ext cx="1797831" cy="45719"/>
          </a:xfrm>
        </p:spPr>
        <p:txBody>
          <a:bodyPr/>
          <a:lstStyle/>
          <a:p>
            <a:endParaRPr lang="en-US" dirty="0"/>
          </a:p>
        </p:txBody>
      </p:sp>
      <p:sp>
        <p:nvSpPr>
          <p:cNvPr id="3" name="Content Placeholder 2">
            <a:extLst>
              <a:ext uri="{FF2B5EF4-FFF2-40B4-BE49-F238E27FC236}">
                <a16:creationId xmlns:a16="http://schemas.microsoft.com/office/drawing/2014/main" id="{975B09B6-15E4-634D-4372-09D93FB75FFC}"/>
              </a:ext>
            </a:extLst>
          </p:cNvPr>
          <p:cNvSpPr>
            <a:spLocks noGrp="1"/>
          </p:cNvSpPr>
          <p:nvPr>
            <p:ph idx="1"/>
          </p:nvPr>
        </p:nvSpPr>
        <p:spPr>
          <a:xfrm>
            <a:off x="1161502" y="1331259"/>
            <a:ext cx="8946541" cy="4195481"/>
          </a:xfrm>
        </p:spPr>
        <p:txBody>
          <a:bodyPr>
            <a:normAutofit/>
          </a:bodyPr>
          <a:lstStyle/>
          <a:p>
            <a:pPr marL="0" indent="0">
              <a:buNone/>
            </a:pPr>
            <a:endParaRPr lang="en-US" sz="4400" dirty="0"/>
          </a:p>
          <a:p>
            <a:pPr marL="0" indent="0">
              <a:buNone/>
            </a:pPr>
            <a:endParaRPr lang="en-US" sz="4400" dirty="0"/>
          </a:p>
          <a:p>
            <a:pPr marL="0" indent="0">
              <a:buNone/>
            </a:pPr>
            <a:r>
              <a:rPr lang="en-US" sz="4400" dirty="0"/>
              <a:t>                    Thank you</a:t>
            </a:r>
          </a:p>
        </p:txBody>
      </p:sp>
    </p:spTree>
    <p:extLst>
      <p:ext uri="{BB962C8B-B14F-4D97-AF65-F5344CB8AC3E}">
        <p14:creationId xmlns:p14="http://schemas.microsoft.com/office/powerpoint/2010/main" val="298405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79FA-618B-71D5-34DA-B0E6AF138CE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8B1FB6B-8F11-AF98-00BC-480BB30CE4AE}"/>
              </a:ext>
            </a:extLst>
          </p:cNvPr>
          <p:cNvSpPr>
            <a:spLocks noGrp="1"/>
          </p:cNvSpPr>
          <p:nvPr>
            <p:ph idx="1"/>
          </p:nvPr>
        </p:nvSpPr>
        <p:spPr>
          <a:xfrm>
            <a:off x="875201" y="1637282"/>
            <a:ext cx="10172414" cy="4322943"/>
          </a:xfrm>
        </p:spPr>
        <p:txBody>
          <a:bodyPr>
            <a:normAutofit fontScale="92500" lnSpcReduction="20000"/>
          </a:bodyPr>
          <a:lstStyle/>
          <a:p>
            <a:r>
              <a:rPr lang="en-US" dirty="0"/>
              <a:t>A serious health problem for many individuals, heart disease is one of the main causes of mortality around the globe. </a:t>
            </a:r>
          </a:p>
          <a:p>
            <a:r>
              <a:rPr lang="en-US" dirty="0"/>
              <a:t>However, regular clinical data analysis has substantial challenges in diagnosing cardiovascular illnesses such as heart attacks, coronary artery diseases, etc. Early diagnosis of heart disease has the potential to save many lives.</a:t>
            </a:r>
          </a:p>
          <a:p>
            <a:r>
              <a:rPr lang="en-US" dirty="0"/>
              <a:t>The proposed work proposes a ground-breaking machine-learning method to predict heart illness.</a:t>
            </a:r>
          </a:p>
          <a:p>
            <a:r>
              <a:rPr lang="en-US" dirty="0"/>
              <a:t>The implementation uses three machine learning algorithms: Random Forest, Decision Tree, and Hybrid Model (a combination of Random Forest and Decision Tree).</a:t>
            </a:r>
          </a:p>
          <a:p>
            <a:r>
              <a:rPr lang="en-US" dirty="0"/>
              <a:t>The hybrid model has an accuracy rate of 88.7% in predicting heart disease, according to testing results.</a:t>
            </a:r>
          </a:p>
          <a:p>
            <a:r>
              <a:rPr lang="en-US" dirty="0"/>
              <a:t>To gather the user's input parameter for heart disease forecasting, we used a hybrid model of a Decision Tree and Random Forest in the interface.</a:t>
            </a:r>
          </a:p>
        </p:txBody>
      </p:sp>
    </p:spTree>
    <p:extLst>
      <p:ext uri="{BB962C8B-B14F-4D97-AF65-F5344CB8AC3E}">
        <p14:creationId xmlns:p14="http://schemas.microsoft.com/office/powerpoint/2010/main" val="406406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2C87-B4B0-2403-BD70-B12F24745A9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1A926F-6E93-8767-530B-141AFBB497FC}"/>
              </a:ext>
            </a:extLst>
          </p:cNvPr>
          <p:cNvSpPr>
            <a:spLocks noGrp="1"/>
          </p:cNvSpPr>
          <p:nvPr>
            <p:ph idx="1"/>
          </p:nvPr>
        </p:nvSpPr>
        <p:spPr>
          <a:xfrm>
            <a:off x="1104293" y="1720409"/>
            <a:ext cx="8946541" cy="4195481"/>
          </a:xfrm>
        </p:spPr>
        <p:txBody>
          <a:bodyPr/>
          <a:lstStyle/>
          <a:p>
            <a:r>
              <a:rPr lang="en-US" dirty="0"/>
              <a:t>With the aid of data mining, a great deal of data may be examined and comprehended. Data extraction and deciding whether to continue with other apps are done using it.</a:t>
            </a:r>
          </a:p>
          <a:p>
            <a:r>
              <a:rPr lang="en-US" dirty="0"/>
              <a:t>The most often used data mining techniques are clustering, association rule mining, and classifications. Numerous different algorithms may be used to carry out these data mining techniques.</a:t>
            </a:r>
          </a:p>
          <a:p>
            <a:r>
              <a:rPr lang="en-US" dirty="0"/>
              <a:t>Despite the availability of simulation tools like Weka, Python programming is becoming more and more popular as a result of the methods developed with the Scikit Learn packages. Thus, real-time data mining techniques are more reliable than before.</a:t>
            </a:r>
          </a:p>
        </p:txBody>
      </p:sp>
    </p:spTree>
    <p:extLst>
      <p:ext uri="{BB962C8B-B14F-4D97-AF65-F5344CB8AC3E}">
        <p14:creationId xmlns:p14="http://schemas.microsoft.com/office/powerpoint/2010/main" val="220252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4605-877B-28D5-BB4A-4B3F8C4EFF6A}"/>
              </a:ext>
            </a:extLst>
          </p:cNvPr>
          <p:cNvSpPr>
            <a:spLocks noGrp="1"/>
          </p:cNvSpPr>
          <p:nvPr>
            <p:ph type="title"/>
          </p:nvPr>
        </p:nvSpPr>
        <p:spPr/>
        <p:txBody>
          <a:bodyPr/>
          <a:lstStyle/>
          <a:p>
            <a:r>
              <a:rPr lang="en-US" dirty="0"/>
              <a:t>Block diagram of Heart Disease prediction</a:t>
            </a:r>
          </a:p>
        </p:txBody>
      </p:sp>
      <p:pic>
        <p:nvPicPr>
          <p:cNvPr id="4" name="Content Placeholder 3">
            <a:extLst>
              <a:ext uri="{FF2B5EF4-FFF2-40B4-BE49-F238E27FC236}">
                <a16:creationId xmlns:a16="http://schemas.microsoft.com/office/drawing/2014/main" id="{525BDA0B-90E8-AC38-679F-E33AEDD10E30}"/>
              </a:ext>
            </a:extLst>
          </p:cNvPr>
          <p:cNvPicPr>
            <a:picLocks noGrp="1" noChangeAspect="1"/>
          </p:cNvPicPr>
          <p:nvPr>
            <p:ph idx="1"/>
          </p:nvPr>
        </p:nvPicPr>
        <p:blipFill>
          <a:blip r:embed="rId3"/>
          <a:stretch>
            <a:fillRect/>
          </a:stretch>
        </p:blipFill>
        <p:spPr>
          <a:xfrm>
            <a:off x="7919634" y="2108970"/>
            <a:ext cx="3340511" cy="3621817"/>
          </a:xfrm>
          <a:prstGeom prst="rect">
            <a:avLst/>
          </a:prstGeom>
        </p:spPr>
      </p:pic>
      <p:sp>
        <p:nvSpPr>
          <p:cNvPr id="7" name="TextBox 6">
            <a:extLst>
              <a:ext uri="{FF2B5EF4-FFF2-40B4-BE49-F238E27FC236}">
                <a16:creationId xmlns:a16="http://schemas.microsoft.com/office/drawing/2014/main" id="{98463B07-E3D4-2275-80EE-EBC2707D8A7C}"/>
              </a:ext>
            </a:extLst>
          </p:cNvPr>
          <p:cNvSpPr txBox="1"/>
          <p:nvPr/>
        </p:nvSpPr>
        <p:spPr>
          <a:xfrm>
            <a:off x="731521" y="1934719"/>
            <a:ext cx="6675120" cy="3970318"/>
          </a:xfrm>
          <a:prstGeom prst="rect">
            <a:avLst/>
          </a:prstGeom>
          <a:noFill/>
        </p:spPr>
        <p:txBody>
          <a:bodyPr wrap="square">
            <a:spAutoFit/>
          </a:bodyPr>
          <a:lstStyle/>
          <a:p>
            <a:r>
              <a:rPr lang="en-US" dirty="0"/>
              <a:t>The major goal is to use an automated medical diagnosis tool to forecast cardiac disease using machine learning.</a:t>
            </a:r>
          </a:p>
          <a:p>
            <a:r>
              <a:rPr lang="en-US" dirty="0"/>
              <a:t>The best classification approach for prediction is the hybrid model, which is what we are using.</a:t>
            </a:r>
          </a:p>
          <a:p>
            <a:endParaRPr lang="en-US" dirty="0"/>
          </a:p>
          <a:p>
            <a:r>
              <a:rPr lang="en-US" dirty="0"/>
              <a:t>For processing the algorithm, I've picked the Cleveland dataset from Kaggle.</a:t>
            </a:r>
          </a:p>
          <a:p>
            <a:endParaRPr lang="en-US" dirty="0"/>
          </a:p>
          <a:p>
            <a:r>
              <a:rPr lang="en-US" dirty="0"/>
              <a:t>Around 14 attributes and 303 instances are included in the dataset.</a:t>
            </a:r>
          </a:p>
          <a:p>
            <a:endParaRPr lang="en-US" dirty="0"/>
          </a:p>
          <a:p>
            <a:r>
              <a:rPr lang="en-US" dirty="0"/>
              <a:t>I categorize it using a binary classification system, where "0" denotes the lack of heart illness and "1" indicates the existence of heart disease.</a:t>
            </a:r>
          </a:p>
        </p:txBody>
      </p:sp>
    </p:spTree>
    <p:extLst>
      <p:ext uri="{BB962C8B-B14F-4D97-AF65-F5344CB8AC3E}">
        <p14:creationId xmlns:p14="http://schemas.microsoft.com/office/powerpoint/2010/main" val="91449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6BDD-1CE9-5DB8-5982-C568C335F60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1810F0C-D2BD-EB72-0F2C-87370B28572E}"/>
              </a:ext>
            </a:extLst>
          </p:cNvPr>
          <p:cNvSpPr>
            <a:spLocks noGrp="1"/>
          </p:cNvSpPr>
          <p:nvPr>
            <p:ph idx="1"/>
          </p:nvPr>
        </p:nvSpPr>
        <p:spPr>
          <a:xfrm>
            <a:off x="1025820" y="1750701"/>
            <a:ext cx="10311190" cy="4332384"/>
          </a:xfrm>
        </p:spPr>
        <p:txBody>
          <a:bodyPr>
            <a:normAutofit lnSpcReduction="10000"/>
          </a:bodyPr>
          <a:lstStyle/>
          <a:p>
            <a:r>
              <a:rPr lang="en-US" dirty="0"/>
              <a:t>Currently, researchers are looking at a wide range of recent studies on the analysis and prognosis of cardiac disease. Below is a discussion of these pieces.</a:t>
            </a:r>
          </a:p>
          <a:p>
            <a:r>
              <a:rPr lang="en-US" dirty="0"/>
              <a:t>The author studies heart illness using random forest and the Cleveland dataset. The author used the Chi-Square feature selection model and a feature selection model based on a genetic algorithm (GA) for the inquiry.</a:t>
            </a:r>
          </a:p>
          <a:p>
            <a:r>
              <a:rPr lang="en-US" dirty="0"/>
              <a:t>According to the studies that are now accessible, novel research methods and an accurate, optimized model are needed to forecast heart disease.</a:t>
            </a:r>
          </a:p>
          <a:p>
            <a:r>
              <a:rPr lang="en-US" dirty="0"/>
              <a:t>The current research is described utilizing the currently known machine learning approaches, either implemented using tools like Weka or MATLAB. Additionally, deep learning is utilized in a number of works. However, the enhanced model is not looked into.</a:t>
            </a:r>
          </a:p>
          <a:p>
            <a:r>
              <a:rPr lang="en-US" dirty="0"/>
              <a:t>The uniqueness of the work is completed by our proposed model. In its implementation, a hybrid model is applied to create better optimum results.</a:t>
            </a:r>
          </a:p>
        </p:txBody>
      </p:sp>
    </p:spTree>
    <p:extLst>
      <p:ext uri="{BB962C8B-B14F-4D97-AF65-F5344CB8AC3E}">
        <p14:creationId xmlns:p14="http://schemas.microsoft.com/office/powerpoint/2010/main" val="207386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5903-1A95-F2E0-8F33-951CB976477B}"/>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81B15C34-8172-62B7-FFBF-4F131532F273}"/>
              </a:ext>
            </a:extLst>
          </p:cNvPr>
          <p:cNvSpPr>
            <a:spLocks noGrp="1"/>
          </p:cNvSpPr>
          <p:nvPr>
            <p:ph idx="1"/>
          </p:nvPr>
        </p:nvSpPr>
        <p:spPr>
          <a:xfrm>
            <a:off x="685040" y="1603469"/>
            <a:ext cx="9629082" cy="4099908"/>
          </a:xfrm>
        </p:spPr>
        <p:txBody>
          <a:bodyPr/>
          <a:lstStyle/>
          <a:p>
            <a:r>
              <a:rPr lang="en-US" dirty="0"/>
              <a:t>A cutting-edge technique called a hybrid model uses probabilities from one machine-learning model as input to the other model.</a:t>
            </a:r>
          </a:p>
          <a:p>
            <a:r>
              <a:rPr lang="en-US" dirty="0"/>
              <a:t>This hybrid model gives us better-optimized outcomes and is taken into consideration for implementation.</a:t>
            </a:r>
          </a:p>
          <a:p>
            <a:r>
              <a:rPr lang="en-US" dirty="0"/>
              <a:t>The proposed work is implemented using the </a:t>
            </a:r>
            <a:r>
              <a:rPr lang="en-US" dirty="0" err="1"/>
              <a:t>sklearn</a:t>
            </a:r>
            <a:r>
              <a:rPr lang="en-US" dirty="0"/>
              <a:t> libraries, pandas, matplotlib, and other necessary tools. The dataset was retrieved from the UCI repository.</a:t>
            </a:r>
          </a:p>
          <a:p>
            <a:r>
              <a:rPr lang="en-US" dirty="0"/>
              <a:t>The information that was obtained categorizes heart illness into two groups. In addition to the machine learning technique, the hybrid model, which includes a decision tree and random forest, is used.</a:t>
            </a:r>
          </a:p>
        </p:txBody>
      </p:sp>
    </p:spTree>
    <p:extLst>
      <p:ext uri="{BB962C8B-B14F-4D97-AF65-F5344CB8AC3E}">
        <p14:creationId xmlns:p14="http://schemas.microsoft.com/office/powerpoint/2010/main" val="132759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FB1A-7981-6C69-8DD1-7425BB0E1C23}"/>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E62CD0C6-F73C-7D0F-BC24-6D3122D4DEF8}"/>
              </a:ext>
            </a:extLst>
          </p:cNvPr>
          <p:cNvSpPr>
            <a:spLocks noGrp="1"/>
          </p:cNvSpPr>
          <p:nvPr>
            <p:ph idx="1"/>
          </p:nvPr>
        </p:nvSpPr>
        <p:spPr>
          <a:xfrm>
            <a:off x="715854" y="1572472"/>
            <a:ext cx="7002302" cy="4006918"/>
          </a:xfrm>
        </p:spPr>
        <p:txBody>
          <a:bodyPr>
            <a:normAutofit fontScale="77500" lnSpcReduction="20000"/>
          </a:bodyPr>
          <a:lstStyle/>
          <a:p>
            <a:r>
              <a:rPr lang="en-US" dirty="0"/>
              <a:t>a collection of data with qualities </a:t>
            </a:r>
          </a:p>
          <a:p>
            <a:r>
              <a:rPr lang="en-US" dirty="0"/>
              <a:t>sex denotes the patient's gender</a:t>
            </a:r>
          </a:p>
          <a:p>
            <a:r>
              <a:rPr lang="en-US" dirty="0"/>
              <a:t>age denotes the patient's age</a:t>
            </a:r>
          </a:p>
          <a:p>
            <a:r>
              <a:rPr lang="en-US" dirty="0" err="1"/>
              <a:t>trestbps</a:t>
            </a:r>
            <a:r>
              <a:rPr lang="en-US" dirty="0"/>
              <a:t> denotes the resting blood pressure</a:t>
            </a:r>
          </a:p>
          <a:p>
            <a:r>
              <a:rPr lang="en-US" dirty="0"/>
              <a:t>cp denotes chest pain,</a:t>
            </a:r>
          </a:p>
          <a:p>
            <a:r>
              <a:rPr lang="en-US" dirty="0" err="1"/>
              <a:t>fbs</a:t>
            </a:r>
            <a:r>
              <a:rPr lang="en-US" dirty="0"/>
              <a:t> denotes fast blood sugar</a:t>
            </a:r>
          </a:p>
          <a:p>
            <a:r>
              <a:rPr lang="en-US" dirty="0" err="1"/>
              <a:t>chol</a:t>
            </a:r>
            <a:r>
              <a:rPr lang="en-US" dirty="0"/>
              <a:t> denotes cholesterol</a:t>
            </a:r>
          </a:p>
          <a:p>
            <a:r>
              <a:rPr lang="en-US" dirty="0" err="1"/>
              <a:t>thalach</a:t>
            </a:r>
            <a:r>
              <a:rPr lang="en-US" dirty="0"/>
              <a:t> denotes the highest heart rate reached</a:t>
            </a:r>
          </a:p>
          <a:p>
            <a:r>
              <a:rPr lang="en-US" dirty="0" err="1"/>
              <a:t>restecg</a:t>
            </a:r>
            <a:r>
              <a:rPr lang="en-US" dirty="0"/>
              <a:t> denotes the resting electrocardiogram result (1 anomaly)</a:t>
            </a:r>
          </a:p>
          <a:p>
            <a:r>
              <a:rPr lang="en-US" dirty="0" err="1"/>
              <a:t>oldpeak</a:t>
            </a:r>
            <a:r>
              <a:rPr lang="en-US" dirty="0"/>
              <a:t> denotes ST depression-induced ex</a:t>
            </a:r>
          </a:p>
          <a:p>
            <a:r>
              <a:rPr lang="en-US" dirty="0" err="1"/>
              <a:t>exang</a:t>
            </a:r>
            <a:r>
              <a:rPr lang="en-US" dirty="0"/>
              <a:t> denotes exercise-induced angina</a:t>
            </a:r>
          </a:p>
          <a:p>
            <a:r>
              <a:rPr lang="en-US" dirty="0"/>
              <a:t>Thalassemia is indicated by the prefix ST and the suffix </a:t>
            </a:r>
            <a:r>
              <a:rPr lang="en-US" dirty="0" err="1"/>
              <a:t>thal</a:t>
            </a:r>
            <a:endParaRPr lang="en-US" dirty="0"/>
          </a:p>
        </p:txBody>
      </p:sp>
      <p:pic>
        <p:nvPicPr>
          <p:cNvPr id="4" name="Picture 3">
            <a:extLst>
              <a:ext uri="{FF2B5EF4-FFF2-40B4-BE49-F238E27FC236}">
                <a16:creationId xmlns:a16="http://schemas.microsoft.com/office/drawing/2014/main" id="{4ED7F084-B37A-9CE7-A0BD-A5D44CF39D5B}"/>
              </a:ext>
            </a:extLst>
          </p:cNvPr>
          <p:cNvPicPr>
            <a:picLocks noChangeAspect="1"/>
          </p:cNvPicPr>
          <p:nvPr/>
        </p:nvPicPr>
        <p:blipFill>
          <a:blip r:embed="rId2"/>
          <a:stretch>
            <a:fillRect/>
          </a:stretch>
        </p:blipFill>
        <p:spPr>
          <a:xfrm>
            <a:off x="8199546" y="2131232"/>
            <a:ext cx="3276600" cy="2006600"/>
          </a:xfrm>
          <a:prstGeom prst="rect">
            <a:avLst/>
          </a:prstGeom>
        </p:spPr>
      </p:pic>
    </p:spTree>
    <p:extLst>
      <p:ext uri="{BB962C8B-B14F-4D97-AF65-F5344CB8AC3E}">
        <p14:creationId xmlns:p14="http://schemas.microsoft.com/office/powerpoint/2010/main" val="413514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1ACF-A411-068C-A521-B832C38B4430}"/>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EB062E97-32C1-0734-7EEB-9940FC70D310}"/>
              </a:ext>
            </a:extLst>
          </p:cNvPr>
          <p:cNvSpPr>
            <a:spLocks noGrp="1"/>
          </p:cNvSpPr>
          <p:nvPr>
            <p:ph idx="1"/>
          </p:nvPr>
        </p:nvSpPr>
        <p:spPr>
          <a:xfrm>
            <a:off x="801094" y="1331259"/>
            <a:ext cx="8946541" cy="4195481"/>
          </a:xfrm>
        </p:spPr>
        <p:txBody>
          <a:bodyPr>
            <a:normAutofit fontScale="77500" lnSpcReduction="20000"/>
          </a:bodyPr>
          <a:lstStyle/>
          <a:p>
            <a:pPr marL="0" indent="0">
              <a:buNone/>
            </a:pPr>
            <a:r>
              <a:rPr lang="en-US" dirty="0"/>
              <a:t>The following benefits of the suggested process</a:t>
            </a:r>
          </a:p>
          <a:p>
            <a:r>
              <a:rPr lang="en-US" dirty="0"/>
              <a:t>using two machine learning techniques and a hybrid model.</a:t>
            </a:r>
          </a:p>
          <a:p>
            <a:r>
              <a:rPr lang="en-US" dirty="0"/>
              <a:t>The accuracy of all described methods shows that the best model exists.</a:t>
            </a:r>
          </a:p>
          <a:p>
            <a:r>
              <a:rPr lang="en-US" dirty="0"/>
              <a:t>Implement a hybrid model to make the proposed model work as an ideal model.</a:t>
            </a:r>
          </a:p>
          <a:p>
            <a:pPr marL="0" indent="0">
              <a:buNone/>
            </a:pPr>
            <a:endParaRPr lang="en-US" dirty="0"/>
          </a:p>
          <a:p>
            <a:pPr marL="0" indent="0">
              <a:buNone/>
            </a:pPr>
            <a:r>
              <a:rPr lang="en-US" dirty="0"/>
              <a:t>The approaches listed below are used for the execution.		</a:t>
            </a:r>
          </a:p>
          <a:p>
            <a:r>
              <a:rPr lang="en-US" dirty="0"/>
              <a:t>The data set was gathered from </a:t>
            </a:r>
            <a:r>
              <a:rPr lang="en-US" dirty="0" err="1"/>
              <a:t>uci.edu</a:t>
            </a:r>
            <a:r>
              <a:rPr lang="en-US" dirty="0"/>
              <a:t>.</a:t>
            </a:r>
          </a:p>
          <a:p>
            <a:r>
              <a:rPr lang="en-US" dirty="0"/>
              <a:t>There is data visualization.</a:t>
            </a:r>
          </a:p>
          <a:p>
            <a:r>
              <a:rPr lang="en-US" dirty="0"/>
              <a:t>dividing the dataset into training and test data</a:t>
            </a:r>
          </a:p>
          <a:p>
            <a:r>
              <a:rPr lang="en-US" dirty="0"/>
              <a:t>Use DT and RF models for analysis and training.</a:t>
            </a:r>
          </a:p>
          <a:p>
            <a:r>
              <a:rPr lang="en-US" dirty="0"/>
              <a:t>Educate the model</a:t>
            </a:r>
          </a:p>
          <a:p>
            <a:r>
              <a:rPr lang="en-US" dirty="0"/>
              <a:t>Test the trained model and make value predictions.</a:t>
            </a:r>
          </a:p>
          <a:p>
            <a:r>
              <a:rPr lang="en-US" dirty="0"/>
              <a:t>Utilize a single user input to forecast cardiac disease using a hybrid model.</a:t>
            </a:r>
          </a:p>
        </p:txBody>
      </p:sp>
    </p:spTree>
    <p:extLst>
      <p:ext uri="{BB962C8B-B14F-4D97-AF65-F5344CB8AC3E}">
        <p14:creationId xmlns:p14="http://schemas.microsoft.com/office/powerpoint/2010/main" val="64394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2CAE-2225-1B37-6541-89878B3F0BC3}"/>
              </a:ext>
            </a:extLst>
          </p:cNvPr>
          <p:cNvSpPr>
            <a:spLocks noGrp="1"/>
          </p:cNvSpPr>
          <p:nvPr>
            <p:ph type="title"/>
          </p:nvPr>
        </p:nvSpPr>
        <p:spPr/>
        <p:txBody>
          <a:bodyPr/>
          <a:lstStyle/>
          <a:p>
            <a:r>
              <a:rPr lang="en-US" dirty="0"/>
              <a:t>Heart disease prediction system architecture</a:t>
            </a:r>
          </a:p>
        </p:txBody>
      </p:sp>
      <p:pic>
        <p:nvPicPr>
          <p:cNvPr id="4" name="Content Placeholder 3">
            <a:extLst>
              <a:ext uri="{FF2B5EF4-FFF2-40B4-BE49-F238E27FC236}">
                <a16:creationId xmlns:a16="http://schemas.microsoft.com/office/drawing/2014/main" id="{473D4AE2-9409-485B-0E1A-2434960FC458}"/>
              </a:ext>
            </a:extLst>
          </p:cNvPr>
          <p:cNvPicPr>
            <a:picLocks noGrp="1" noChangeAspect="1"/>
          </p:cNvPicPr>
          <p:nvPr>
            <p:ph idx="1"/>
          </p:nvPr>
        </p:nvPicPr>
        <p:blipFill>
          <a:blip r:embed="rId3"/>
          <a:stretch>
            <a:fillRect/>
          </a:stretch>
        </p:blipFill>
        <p:spPr>
          <a:xfrm>
            <a:off x="7162235" y="2402770"/>
            <a:ext cx="4060094" cy="2486414"/>
          </a:xfrm>
          <a:prstGeom prst="rect">
            <a:avLst/>
          </a:prstGeom>
        </p:spPr>
      </p:pic>
      <p:sp>
        <p:nvSpPr>
          <p:cNvPr id="6" name="TextBox 5">
            <a:extLst>
              <a:ext uri="{FF2B5EF4-FFF2-40B4-BE49-F238E27FC236}">
                <a16:creationId xmlns:a16="http://schemas.microsoft.com/office/drawing/2014/main" id="{283CAA0E-0BF7-771A-92F5-0BD238923178}"/>
              </a:ext>
            </a:extLst>
          </p:cNvPr>
          <p:cNvSpPr txBox="1"/>
          <p:nvPr/>
        </p:nvSpPr>
        <p:spPr>
          <a:xfrm>
            <a:off x="646111" y="2136338"/>
            <a:ext cx="6153700" cy="3139321"/>
          </a:xfrm>
          <a:prstGeom prst="rect">
            <a:avLst/>
          </a:prstGeom>
          <a:noFill/>
        </p:spPr>
        <p:txBody>
          <a:bodyPr wrap="square">
            <a:spAutoFit/>
          </a:bodyPr>
          <a:lstStyle/>
          <a:p>
            <a:r>
              <a:rPr lang="en-US" dirty="0"/>
              <a:t>The user first gives a feature input along with the heart disease dataset, which might include a variety of incidents and traits.</a:t>
            </a:r>
          </a:p>
          <a:p>
            <a:r>
              <a:rPr lang="en-US" dirty="0"/>
              <a:t>Continuing with the categorization algorithm we choose.</a:t>
            </a:r>
          </a:p>
          <a:p>
            <a:r>
              <a:rPr lang="en-US" dirty="0"/>
              <a:t>Consequently, after providing the system with all of the inputs and employing machine learning methods like decision trees and regression from random forests</a:t>
            </a:r>
          </a:p>
          <a:p>
            <a:r>
              <a:rPr lang="en-US" dirty="0"/>
              <a:t>The machine manipulates the dataset generated by the hybrid algorithm.</a:t>
            </a:r>
          </a:p>
          <a:p>
            <a:r>
              <a:rPr lang="en-US" dirty="0"/>
              <a:t>Finally, it provides the user with a predictable result.</a:t>
            </a:r>
          </a:p>
        </p:txBody>
      </p:sp>
    </p:spTree>
    <p:extLst>
      <p:ext uri="{BB962C8B-B14F-4D97-AF65-F5344CB8AC3E}">
        <p14:creationId xmlns:p14="http://schemas.microsoft.com/office/powerpoint/2010/main" val="3033702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{ABFE74C1-B7C7-9943-A099-8B5C0158EADC}tf10001062</Template>
  <TotalTime>140</TotalTime>
  <Words>1682</Words>
  <Application>Microsoft Macintosh PowerPoint</Application>
  <PresentationFormat>Widescreen</PresentationFormat>
  <Paragraphs>109</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Heart Disease Prediction using Hybrid Machine Learning Model</vt:lpstr>
      <vt:lpstr>Abstract</vt:lpstr>
      <vt:lpstr>INTRODUCTION</vt:lpstr>
      <vt:lpstr>Block diagram of Heart Disease prediction</vt:lpstr>
      <vt:lpstr>RELATED WORK</vt:lpstr>
      <vt:lpstr>PROPOSED WORK</vt:lpstr>
      <vt:lpstr>DATASET DETAILS</vt:lpstr>
      <vt:lpstr> </vt:lpstr>
      <vt:lpstr>Heart disease prediction system architecture</vt:lpstr>
      <vt:lpstr>machine learning algorithm models</vt:lpstr>
      <vt:lpstr>machine learning algorithm models</vt:lpstr>
      <vt:lpstr>RESULTS AND DISCUSSIONS </vt:lpstr>
      <vt:lpstr>Heart Disease prediction through Various Models</vt:lpstr>
      <vt:lpstr>CONCLUSION </vt:lpstr>
      <vt:lpstr>FUTURE WORK</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Hybrid Machine Learning Model</dc:title>
  <dc:creator>Microsoft Office User</dc:creator>
  <cp:lastModifiedBy>Microsoft Office User</cp:lastModifiedBy>
  <cp:revision>12</cp:revision>
  <dcterms:created xsi:type="dcterms:W3CDTF">2022-12-14T23:53:01Z</dcterms:created>
  <dcterms:modified xsi:type="dcterms:W3CDTF">2022-12-15T07:40:13Z</dcterms:modified>
</cp:coreProperties>
</file>