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5/14/23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5/14/23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5/14/23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5/14/23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DD58-D479-6262-4BA4-D721DA9666EF}"/>
              </a:ext>
            </a:extLst>
          </p:cNvPr>
          <p:cNvSpPr>
            <a:spLocks noGrp="1"/>
          </p:cNvSpPr>
          <p:nvPr>
            <p:ph type="ctrTitle"/>
          </p:nvPr>
        </p:nvSpPr>
        <p:spPr/>
        <p:txBody>
          <a:bodyPr/>
          <a:lstStyle/>
          <a:p>
            <a:pPr algn="ctr"/>
            <a:r>
              <a:rPr lang="en-US" sz="3600" b="1" i="0" dirty="0">
                <a:solidFill>
                  <a:srgbClr val="292929"/>
                </a:solidFill>
                <a:effectLst/>
                <a:latin typeface="sohne"/>
              </a:rPr>
              <a:t>Survey on Self-Supervised Multimodal Representation Learning and Foundation Models</a:t>
            </a:r>
            <a:br>
              <a:rPr lang="en-US" sz="3600" b="1" i="0" dirty="0">
                <a:solidFill>
                  <a:srgbClr val="292929"/>
                </a:solidFill>
                <a:effectLst/>
                <a:latin typeface="sohne"/>
              </a:rPr>
            </a:br>
            <a:endParaRPr lang="en-US" sz="3600" dirty="0"/>
          </a:p>
        </p:txBody>
      </p:sp>
      <p:sp>
        <p:nvSpPr>
          <p:cNvPr id="3" name="Subtitle 2">
            <a:extLst>
              <a:ext uri="{FF2B5EF4-FFF2-40B4-BE49-F238E27FC236}">
                <a16:creationId xmlns:a16="http://schemas.microsoft.com/office/drawing/2014/main" id="{1DA355D4-1384-AD5D-5DDB-351FA5111F32}"/>
              </a:ext>
            </a:extLst>
          </p:cNvPr>
          <p:cNvSpPr>
            <a:spLocks noGrp="1"/>
          </p:cNvSpPr>
          <p:nvPr>
            <p:ph type="subTitle" idx="1"/>
          </p:nvPr>
        </p:nvSpPr>
        <p:spPr/>
        <p:txBody>
          <a:bodyPr>
            <a:normAutofit fontScale="70000" lnSpcReduction="20000"/>
          </a:bodyPr>
          <a:lstStyle/>
          <a:p>
            <a:pPr algn="just"/>
            <a:r>
              <a:rPr lang="en-US" dirty="0"/>
              <a:t>															          Submitted By</a:t>
            </a:r>
          </a:p>
          <a:p>
            <a:pPr algn="just"/>
            <a:r>
              <a:rPr lang="en-US" dirty="0"/>
              <a:t>														          </a:t>
            </a:r>
            <a:r>
              <a:rPr lang="en-US" dirty="0" err="1"/>
              <a:t>Chirudeep</a:t>
            </a:r>
            <a:r>
              <a:rPr lang="en-US" dirty="0"/>
              <a:t> </a:t>
            </a:r>
            <a:r>
              <a:rPr lang="en-US" dirty="0" err="1"/>
              <a:t>Gorle</a:t>
            </a:r>
            <a:endParaRPr lang="en-US" dirty="0"/>
          </a:p>
          <a:p>
            <a:pPr algn="just"/>
            <a:r>
              <a:rPr lang="en-US" dirty="0"/>
              <a:t>																      016682627</a:t>
            </a:r>
          </a:p>
          <a:p>
            <a:endParaRPr lang="en-US" dirty="0"/>
          </a:p>
        </p:txBody>
      </p:sp>
    </p:spTree>
    <p:extLst>
      <p:ext uri="{BB962C8B-B14F-4D97-AF65-F5344CB8AC3E}">
        <p14:creationId xmlns:p14="http://schemas.microsoft.com/office/powerpoint/2010/main" val="57101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8467-09D2-23C3-CB56-9E8DEBE738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CD558BB-1155-9031-0F6A-5848C4049651}"/>
              </a:ext>
            </a:extLst>
          </p:cNvPr>
          <p:cNvSpPr>
            <a:spLocks noGrp="1"/>
          </p:cNvSpPr>
          <p:nvPr>
            <p:ph idx="1"/>
          </p:nvPr>
        </p:nvSpPr>
        <p:spPr/>
        <p:txBody>
          <a:bodyPr/>
          <a:lstStyle/>
          <a:p>
            <a:pPr marL="0" indent="0">
              <a:buNone/>
            </a:pPr>
            <a:r>
              <a:rPr lang="en-US" dirty="0"/>
              <a:t>In-depth analyses of existing and successful self-supervised representation learning methods in robotics, audio, vision, NLP, and multimodal applications are presented in this study. It investigates the evolution of these algorithms, from their use in subsequent applications through their learning of embedding representations. The positive results of multimodal representation learning are highlighted. The research also addresses the approaches' current limitations and offers potential future developments.</a:t>
            </a:r>
          </a:p>
        </p:txBody>
      </p:sp>
    </p:spTree>
    <p:extLst>
      <p:ext uri="{BB962C8B-B14F-4D97-AF65-F5344CB8AC3E}">
        <p14:creationId xmlns:p14="http://schemas.microsoft.com/office/powerpoint/2010/main" val="4219684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24F2-BF9C-6795-FD90-8BDDF3FB678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2270757-599C-7367-9976-D500CC0E18E4}"/>
              </a:ext>
            </a:extLst>
          </p:cNvPr>
          <p:cNvSpPr>
            <a:spLocks noGrp="1"/>
          </p:cNvSpPr>
          <p:nvPr>
            <p:ph idx="1"/>
          </p:nvPr>
        </p:nvSpPr>
        <p:spPr/>
        <p:txBody>
          <a:bodyPr>
            <a:normAutofit/>
          </a:bodyPr>
          <a:lstStyle/>
          <a:p>
            <a:pPr marL="0" indent="0">
              <a:buNone/>
            </a:pPr>
            <a:r>
              <a:rPr lang="en-US" sz="6000" dirty="0"/>
              <a:t>        </a:t>
            </a:r>
          </a:p>
          <a:p>
            <a:pPr marL="0" indent="0">
              <a:buNone/>
            </a:pPr>
            <a:r>
              <a:rPr lang="en-US" sz="6000" dirty="0"/>
              <a:t>              Thank You</a:t>
            </a:r>
          </a:p>
        </p:txBody>
      </p:sp>
    </p:spTree>
    <p:extLst>
      <p:ext uri="{BB962C8B-B14F-4D97-AF65-F5344CB8AC3E}">
        <p14:creationId xmlns:p14="http://schemas.microsoft.com/office/powerpoint/2010/main" val="213751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8999-7653-E8EA-7EA0-7A36FD04A9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F1FCC5E-54C9-F46B-95F6-4F50A7EEE679}"/>
              </a:ext>
            </a:extLst>
          </p:cNvPr>
          <p:cNvSpPr>
            <a:spLocks noGrp="1"/>
          </p:cNvSpPr>
          <p:nvPr>
            <p:ph idx="1"/>
          </p:nvPr>
        </p:nvSpPr>
        <p:spPr/>
        <p:txBody>
          <a:bodyPr/>
          <a:lstStyle/>
          <a:p>
            <a:pPr marL="0" indent="0">
              <a:buNone/>
            </a:pPr>
            <a:r>
              <a:rPr lang="en-US" dirty="0"/>
              <a:t>Deep learning is currently a need for all contemporary intelligent systems, particularly those that handle natural language and computer vision. However, it is costly and impractical to annotate datasets for supervised learning. To circumvent this issue, researchers have employed self-supervised learning, in which models learn from data without direct human supervision. This study looks at the development of self-supervised learning across various verbal, visual, and auditory media.</a:t>
            </a:r>
          </a:p>
        </p:txBody>
      </p:sp>
    </p:spTree>
    <p:extLst>
      <p:ext uri="{BB962C8B-B14F-4D97-AF65-F5344CB8AC3E}">
        <p14:creationId xmlns:p14="http://schemas.microsoft.com/office/powerpoint/2010/main" val="82777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AD4C-2D69-3625-1D9C-96B346B9F261}"/>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F155FCD-02C4-8806-16C8-15AC46A8E11F}"/>
              </a:ext>
            </a:extLst>
          </p:cNvPr>
          <p:cNvSpPr>
            <a:spLocks noGrp="1"/>
          </p:cNvSpPr>
          <p:nvPr>
            <p:ph idx="1"/>
          </p:nvPr>
        </p:nvSpPr>
        <p:spPr/>
        <p:txBody>
          <a:bodyPr/>
          <a:lstStyle/>
          <a:p>
            <a:r>
              <a:rPr lang="en-US" dirty="0"/>
              <a:t>A review of the research on representation learning for many modalities, including language, vision, audio, and robotics, is included in the study's first section. The study of these modalities combined is then looked at. This study addresses the goal of self-supervised representations, the application of diverse learning algorithms for representations across several modalities, and the benefits of combining these modalities to create more effective AI agents.</a:t>
            </a:r>
          </a:p>
        </p:txBody>
      </p:sp>
    </p:spTree>
    <p:extLst>
      <p:ext uri="{BB962C8B-B14F-4D97-AF65-F5344CB8AC3E}">
        <p14:creationId xmlns:p14="http://schemas.microsoft.com/office/powerpoint/2010/main" val="110484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0F9B-2E8F-DFAA-4692-71FD24D440DD}"/>
              </a:ext>
            </a:extLst>
          </p:cNvPr>
          <p:cNvSpPr>
            <a:spLocks noGrp="1"/>
          </p:cNvSpPr>
          <p:nvPr>
            <p:ph type="title"/>
          </p:nvPr>
        </p:nvSpPr>
        <p:spPr/>
        <p:txBody>
          <a:bodyPr/>
          <a:lstStyle/>
          <a:p>
            <a:r>
              <a:rPr lang="en-US" dirty="0"/>
              <a:t>Language</a:t>
            </a:r>
          </a:p>
        </p:txBody>
      </p:sp>
      <p:sp>
        <p:nvSpPr>
          <p:cNvPr id="3" name="Content Placeholder 2">
            <a:extLst>
              <a:ext uri="{FF2B5EF4-FFF2-40B4-BE49-F238E27FC236}">
                <a16:creationId xmlns:a16="http://schemas.microsoft.com/office/drawing/2014/main" id="{D9D77DD5-406F-8FE1-4E05-560D86BDF8C5}"/>
              </a:ext>
            </a:extLst>
          </p:cNvPr>
          <p:cNvSpPr>
            <a:spLocks noGrp="1"/>
          </p:cNvSpPr>
          <p:nvPr>
            <p:ph idx="1"/>
          </p:nvPr>
        </p:nvSpPr>
        <p:spPr/>
        <p:txBody>
          <a:bodyPr/>
          <a:lstStyle/>
          <a:p>
            <a:pPr marL="0" indent="0">
              <a:buNone/>
            </a:pPr>
            <a:r>
              <a:rPr lang="en-US" dirty="0"/>
              <a:t>The method of developing statistical models that record the joint probability distribution of word combinations in sentences and utilize that data to define languages. The solution to the dimensionality problem is provided by the work, which trains word representations using neighboring words. The statistical approach represents words and language as conditional probabilities of the subsequent word given all the preceding words.</a:t>
            </a:r>
          </a:p>
          <a:p>
            <a:pPr marL="0" indent="0">
              <a:buNone/>
            </a:pPr>
            <a:endParaRPr lang="en-US" dirty="0"/>
          </a:p>
        </p:txBody>
      </p:sp>
    </p:spTree>
    <p:extLst>
      <p:ext uri="{BB962C8B-B14F-4D97-AF65-F5344CB8AC3E}">
        <p14:creationId xmlns:p14="http://schemas.microsoft.com/office/powerpoint/2010/main" val="145752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7934-25EE-647F-2372-1F452C2F196F}"/>
              </a:ext>
            </a:extLst>
          </p:cNvPr>
          <p:cNvSpPr>
            <a:spLocks noGrp="1"/>
          </p:cNvSpPr>
          <p:nvPr>
            <p:ph type="title"/>
          </p:nvPr>
        </p:nvSpPr>
        <p:spPr/>
        <p:txBody>
          <a:bodyPr/>
          <a:lstStyle/>
          <a:p>
            <a:r>
              <a:rPr lang="en-US" dirty="0"/>
              <a:t>Image</a:t>
            </a:r>
          </a:p>
        </p:txBody>
      </p:sp>
      <p:sp>
        <p:nvSpPr>
          <p:cNvPr id="3" name="Content Placeholder 2">
            <a:extLst>
              <a:ext uri="{FF2B5EF4-FFF2-40B4-BE49-F238E27FC236}">
                <a16:creationId xmlns:a16="http://schemas.microsoft.com/office/drawing/2014/main" id="{64F9416C-F5D5-FBD5-8153-83C5EE5BCB07}"/>
              </a:ext>
            </a:extLst>
          </p:cNvPr>
          <p:cNvSpPr>
            <a:spLocks noGrp="1"/>
          </p:cNvSpPr>
          <p:nvPr>
            <p:ph idx="1"/>
          </p:nvPr>
        </p:nvSpPr>
        <p:spPr/>
        <p:txBody>
          <a:bodyPr/>
          <a:lstStyle/>
          <a:p>
            <a:pPr marL="0" indent="0">
              <a:buNone/>
            </a:pPr>
            <a:r>
              <a:rPr lang="en-US" dirty="0"/>
              <a:t>Self-supervised techniques have also been used to learn about visual representation in the field of computer vision. Similar to NLP, picture representation learning involves self-supervision through pretext tasks that generate fictional labels for bogus prediction problems. These pretext problems allow models to learn representations without explicit supervision.</a:t>
            </a:r>
          </a:p>
        </p:txBody>
      </p:sp>
    </p:spTree>
    <p:extLst>
      <p:ext uri="{BB962C8B-B14F-4D97-AF65-F5344CB8AC3E}">
        <p14:creationId xmlns:p14="http://schemas.microsoft.com/office/powerpoint/2010/main" val="304124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BEB2-7E86-FFA5-0914-3347B1CE8C51}"/>
              </a:ext>
            </a:extLst>
          </p:cNvPr>
          <p:cNvSpPr>
            <a:spLocks noGrp="1"/>
          </p:cNvSpPr>
          <p:nvPr>
            <p:ph type="title"/>
          </p:nvPr>
        </p:nvSpPr>
        <p:spPr/>
        <p:txBody>
          <a:bodyPr/>
          <a:lstStyle/>
          <a:p>
            <a:r>
              <a:rPr lang="en-US" dirty="0"/>
              <a:t>Audio</a:t>
            </a:r>
          </a:p>
        </p:txBody>
      </p:sp>
      <p:sp>
        <p:nvSpPr>
          <p:cNvPr id="3" name="Content Placeholder 2">
            <a:extLst>
              <a:ext uri="{FF2B5EF4-FFF2-40B4-BE49-F238E27FC236}">
                <a16:creationId xmlns:a16="http://schemas.microsoft.com/office/drawing/2014/main" id="{D62432BA-507F-84D9-4854-83A8D2BADD8F}"/>
              </a:ext>
            </a:extLst>
          </p:cNvPr>
          <p:cNvSpPr>
            <a:spLocks noGrp="1"/>
          </p:cNvSpPr>
          <p:nvPr>
            <p:ph idx="1"/>
          </p:nvPr>
        </p:nvSpPr>
        <p:spPr/>
        <p:txBody>
          <a:bodyPr/>
          <a:lstStyle/>
          <a:p>
            <a:pPr marL="0" indent="0">
              <a:buNone/>
            </a:pPr>
            <a:r>
              <a:rPr lang="en-US" dirty="0"/>
              <a:t>Comparable progress has been made in the learning of voice representations using techniques influenced by BERT and Transformers. Speech features may be encoded using spectrograms as speech is a waveform of signals. These speech features are processed by an audio encoder, which then learns an embedding, represented by the letter "z." The speech features produced by the decoder using 'z' as input allow for the reconstruction of the original characteristics. This generative self-supervised learning technique is made possible by the use of a reconstruction loss, which encourages the development of rich speech representations.</a:t>
            </a:r>
          </a:p>
        </p:txBody>
      </p:sp>
    </p:spTree>
    <p:extLst>
      <p:ext uri="{BB962C8B-B14F-4D97-AF65-F5344CB8AC3E}">
        <p14:creationId xmlns:p14="http://schemas.microsoft.com/office/powerpoint/2010/main" val="307071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42FA-4E19-8793-E7BA-155FDCA1FEC9}"/>
              </a:ext>
            </a:extLst>
          </p:cNvPr>
          <p:cNvSpPr>
            <a:spLocks noGrp="1"/>
          </p:cNvSpPr>
          <p:nvPr>
            <p:ph type="title"/>
          </p:nvPr>
        </p:nvSpPr>
        <p:spPr/>
        <p:txBody>
          <a:bodyPr/>
          <a:lstStyle/>
          <a:p>
            <a:r>
              <a:rPr lang="en-US" dirty="0"/>
              <a:t>Robotics</a:t>
            </a:r>
          </a:p>
        </p:txBody>
      </p:sp>
      <p:sp>
        <p:nvSpPr>
          <p:cNvPr id="3" name="Content Placeholder 2">
            <a:extLst>
              <a:ext uri="{FF2B5EF4-FFF2-40B4-BE49-F238E27FC236}">
                <a16:creationId xmlns:a16="http://schemas.microsoft.com/office/drawing/2014/main" id="{D7FA1A00-6A89-75F4-AD71-3E857A718A22}"/>
              </a:ext>
            </a:extLst>
          </p:cNvPr>
          <p:cNvSpPr>
            <a:spLocks noGrp="1"/>
          </p:cNvSpPr>
          <p:nvPr>
            <p:ph idx="1"/>
          </p:nvPr>
        </p:nvSpPr>
        <p:spPr/>
        <p:txBody>
          <a:bodyPr/>
          <a:lstStyle/>
          <a:p>
            <a:pPr marL="0" indent="0">
              <a:buNone/>
            </a:pPr>
            <a:r>
              <a:rPr lang="en-US" dirty="0"/>
              <a:t>Robotics has been influenced by recent advances in image representation learning, such as </a:t>
            </a:r>
            <a:r>
              <a:rPr lang="en-US" dirty="0" err="1"/>
              <a:t>MoCo</a:t>
            </a:r>
            <a:r>
              <a:rPr lang="en-US" dirty="0"/>
              <a:t> and </a:t>
            </a:r>
            <a:r>
              <a:rPr lang="en-US" dirty="0" err="1"/>
              <a:t>SwAV</a:t>
            </a:r>
            <a:r>
              <a:rPr lang="en-US" dirty="0"/>
              <a:t>. These techniques are employed in robotics and reinforcement learning to offer extra incentives when the main RL environment only offers occasional rewards. By generating self-supervised additional incentives, these techniques make it possible to build RL agents that are incredibly successful at robotics tasks. When used in RL scenarios like games and simulated work, </a:t>
            </a:r>
            <a:r>
              <a:rPr lang="en-US" dirty="0" err="1"/>
              <a:t>SwAV</a:t>
            </a:r>
            <a:r>
              <a:rPr lang="en-US" dirty="0"/>
              <a:t> has shown promising results. This flexibility helps researchers in robotics to overcome the issue of insufficient incentives and improve the performance of RL agents.</a:t>
            </a:r>
          </a:p>
        </p:txBody>
      </p:sp>
    </p:spTree>
    <p:extLst>
      <p:ext uri="{BB962C8B-B14F-4D97-AF65-F5344CB8AC3E}">
        <p14:creationId xmlns:p14="http://schemas.microsoft.com/office/powerpoint/2010/main" val="288980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C75C-E9E5-9749-AD77-BB3DECDAE75A}"/>
              </a:ext>
            </a:extLst>
          </p:cNvPr>
          <p:cNvSpPr>
            <a:spLocks noGrp="1"/>
          </p:cNvSpPr>
          <p:nvPr>
            <p:ph type="title"/>
          </p:nvPr>
        </p:nvSpPr>
        <p:spPr/>
        <p:txBody>
          <a:bodyPr/>
          <a:lstStyle/>
          <a:p>
            <a:r>
              <a:rPr lang="en-US" dirty="0"/>
              <a:t>Multimodal</a:t>
            </a:r>
          </a:p>
        </p:txBody>
      </p:sp>
      <p:sp>
        <p:nvSpPr>
          <p:cNvPr id="3" name="Content Placeholder 2">
            <a:extLst>
              <a:ext uri="{FF2B5EF4-FFF2-40B4-BE49-F238E27FC236}">
                <a16:creationId xmlns:a16="http://schemas.microsoft.com/office/drawing/2014/main" id="{3934C223-989C-45DC-F001-96AEAC1F7098}"/>
              </a:ext>
            </a:extLst>
          </p:cNvPr>
          <p:cNvSpPr>
            <a:spLocks noGrp="1"/>
          </p:cNvSpPr>
          <p:nvPr>
            <p:ph idx="1"/>
          </p:nvPr>
        </p:nvSpPr>
        <p:spPr/>
        <p:txBody>
          <a:bodyPr/>
          <a:lstStyle/>
          <a:p>
            <a:pPr marL="0" indent="0">
              <a:buNone/>
            </a:pPr>
            <a:r>
              <a:rPr lang="en-US" dirty="0"/>
              <a:t>Studies have focused on combining two or more modalities to address issues including photo captioning, visual question answering, and music composition. Combining textual and visual information is necessary for these positions. Many methods have been developed that enable the learning of cross-modal embeddings that capture the information from both domains in order to encode and mix various modalities. In the </a:t>
            </a:r>
            <a:r>
              <a:rPr lang="en-US" dirty="0" err="1"/>
              <a:t>Vilbert</a:t>
            </a:r>
            <a:r>
              <a:rPr lang="en-US" dirty="0"/>
              <a:t> model, for instance, the mask language model predicts the missing information from both visual and textual representations, adapting the BERT architecture to handle multimodal inputs.</a:t>
            </a:r>
          </a:p>
        </p:txBody>
      </p:sp>
    </p:spTree>
    <p:extLst>
      <p:ext uri="{BB962C8B-B14F-4D97-AF65-F5344CB8AC3E}">
        <p14:creationId xmlns:p14="http://schemas.microsoft.com/office/powerpoint/2010/main" val="189655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26E4-53F7-06BB-52F4-F3FAAEC0264E}"/>
              </a:ext>
            </a:extLst>
          </p:cNvPr>
          <p:cNvSpPr>
            <a:spLocks noGrp="1"/>
          </p:cNvSpPr>
          <p:nvPr>
            <p:ph type="title"/>
          </p:nvPr>
        </p:nvSpPr>
        <p:spPr/>
        <p:txBody>
          <a:bodyPr/>
          <a:lstStyle/>
          <a:p>
            <a:r>
              <a:rPr lang="en-US" dirty="0"/>
              <a:t>Research opportunities</a:t>
            </a:r>
          </a:p>
        </p:txBody>
      </p:sp>
      <p:sp>
        <p:nvSpPr>
          <p:cNvPr id="3" name="Content Placeholder 2">
            <a:extLst>
              <a:ext uri="{FF2B5EF4-FFF2-40B4-BE49-F238E27FC236}">
                <a16:creationId xmlns:a16="http://schemas.microsoft.com/office/drawing/2014/main" id="{25F347C5-2CEE-3684-CFF0-F94CD35B4F2D}"/>
              </a:ext>
            </a:extLst>
          </p:cNvPr>
          <p:cNvSpPr>
            <a:spLocks noGrp="1"/>
          </p:cNvSpPr>
          <p:nvPr>
            <p:ph idx="1"/>
          </p:nvPr>
        </p:nvSpPr>
        <p:spPr/>
        <p:txBody>
          <a:bodyPr/>
          <a:lstStyle/>
          <a:p>
            <a:pPr marL="0" indent="0">
              <a:buNone/>
            </a:pPr>
            <a:r>
              <a:rPr lang="en-US" dirty="0"/>
              <a:t>In terms of research, multimodal learning has gone a long way, but there is still plenty to discover. One such area is the development of learnable augmentation systems that can go beyond the limitations of hand-made augmentations. Eliminating trial and error and biases can promote multimodal learning. Making more effective pretext assignments for teaching rich feature representations is another possible solution. Transformer-based models, which are often used in multimodal learning, must be improved in terms of setup and usefulness.</a:t>
            </a:r>
          </a:p>
        </p:txBody>
      </p:sp>
    </p:spTree>
    <p:extLst>
      <p:ext uri="{BB962C8B-B14F-4D97-AF65-F5344CB8AC3E}">
        <p14:creationId xmlns:p14="http://schemas.microsoft.com/office/powerpoint/2010/main" val="280526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809</Words>
  <Application>Microsoft Macintosh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sohne</vt:lpstr>
      <vt:lpstr>Wingdings 3</vt:lpstr>
      <vt:lpstr>Ion</vt:lpstr>
      <vt:lpstr>Survey on Self-Supervised Multimodal Representation Learning and Foundation Models </vt:lpstr>
      <vt:lpstr>Introduction</vt:lpstr>
      <vt:lpstr>Research questions</vt:lpstr>
      <vt:lpstr>Language</vt:lpstr>
      <vt:lpstr>Image</vt:lpstr>
      <vt:lpstr>Audio</vt:lpstr>
      <vt:lpstr>Robotics</vt:lpstr>
      <vt:lpstr>Multimodal</vt:lpstr>
      <vt:lpstr>Research opportunities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on Self-Supervised Multimodal Representation Learning and Foundation Models </dc:title>
  <dc:creator>Microsoft Office User</dc:creator>
  <cp:lastModifiedBy>Microsoft Office User</cp:lastModifiedBy>
  <cp:revision>1</cp:revision>
  <dcterms:created xsi:type="dcterms:W3CDTF">2023-05-15T06:29:44Z</dcterms:created>
  <dcterms:modified xsi:type="dcterms:W3CDTF">2023-05-15T06:51:57Z</dcterms:modified>
</cp:coreProperties>
</file>