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
      <p:font typeface="Maven Pro"/>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22" Type="http://schemas.openxmlformats.org/officeDocument/2006/relationships/font" Target="fonts/MavenPro-bold.fntdata"/><Relationship Id="rId10" Type="http://schemas.openxmlformats.org/officeDocument/2006/relationships/slide" Target="slides/slide5.xml"/><Relationship Id="rId21" Type="http://schemas.openxmlformats.org/officeDocument/2006/relationships/font" Target="fonts/MavenPro-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49a69ec766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49a69ec766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49a69ec766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49a69ec766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49a69ec766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49a69ec766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49a69ec766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49a69ec766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49a69ec766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49a69ec766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49a69ec766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49a69ec766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49a69ec766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49a69ec766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49a69ec766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49a69ec766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49a69ec766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49a69ec766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49a69ec766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49a69ec766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3700">
                <a:solidFill>
                  <a:srgbClr val="000000"/>
                </a:solidFill>
                <a:latin typeface="Times New Roman"/>
                <a:ea typeface="Times New Roman"/>
                <a:cs typeface="Times New Roman"/>
                <a:sym typeface="Times New Roman"/>
              </a:rPr>
              <a:t>Music Recommendation System Using GPT</a:t>
            </a:r>
            <a:endParaRPr sz="3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4800"/>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88"/>
              <a:buNone/>
            </a:pPr>
            <a:r>
              <a:rPr lang="en" sz="1812">
                <a:solidFill>
                  <a:srgbClr val="000000"/>
                </a:solidFill>
                <a:latin typeface="Times New Roman"/>
                <a:ea typeface="Times New Roman"/>
                <a:cs typeface="Times New Roman"/>
                <a:sym typeface="Times New Roman"/>
              </a:rPr>
              <a:t>Team: Data Wizards </a:t>
            </a:r>
            <a:endParaRPr sz="1812">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688"/>
              <a:buNone/>
            </a:pPr>
            <a:r>
              <a:rPr lang="en" sz="1812">
                <a:solidFill>
                  <a:srgbClr val="000000"/>
                </a:solidFill>
                <a:latin typeface="Times New Roman"/>
                <a:ea typeface="Times New Roman"/>
                <a:cs typeface="Times New Roman"/>
                <a:sym typeface="Times New Roman"/>
              </a:rPr>
              <a:t>Raparla Sravani</a:t>
            </a:r>
            <a:endParaRPr sz="1812">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688"/>
              <a:buNone/>
            </a:pPr>
            <a:r>
              <a:rPr lang="en" sz="1812">
                <a:solidFill>
                  <a:srgbClr val="000000"/>
                </a:solidFill>
                <a:latin typeface="Times New Roman"/>
                <a:ea typeface="Times New Roman"/>
                <a:cs typeface="Times New Roman"/>
                <a:sym typeface="Times New Roman"/>
              </a:rPr>
              <a:t>Chirudeep Gorle</a:t>
            </a:r>
            <a:endParaRPr sz="1812">
              <a:solidFill>
                <a:srgbClr val="000000"/>
              </a:solidFill>
              <a:latin typeface="Times New Roman"/>
              <a:ea typeface="Times New Roman"/>
              <a:cs typeface="Times New Roman"/>
              <a:sym typeface="Times New Roman"/>
            </a:endParaRPr>
          </a:p>
          <a:p>
            <a:pPr indent="0" lvl="0" marL="0" rtl="0" algn="l">
              <a:lnSpc>
                <a:spcPct val="80000"/>
              </a:lnSpc>
              <a:spcBef>
                <a:spcPts val="0"/>
              </a:spcBef>
              <a:spcAft>
                <a:spcPts val="0"/>
              </a:spcAft>
              <a:buSzPts val="688"/>
              <a:buNone/>
            </a:pPr>
            <a:r>
              <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a:solidFill>
                  <a:srgbClr val="000000"/>
                </a:solidFill>
                <a:latin typeface="Times New Roman"/>
                <a:ea typeface="Times New Roman"/>
                <a:cs typeface="Times New Roman"/>
                <a:sym typeface="Times New Roman"/>
              </a:rPr>
              <a:t>Future Work </a:t>
            </a:r>
            <a:endParaRPr sz="3400"/>
          </a:p>
        </p:txBody>
      </p:sp>
      <p:sp>
        <p:nvSpPr>
          <p:cNvPr id="332" name="Google Shape;332;p22"/>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2000">
                <a:solidFill>
                  <a:srgbClr val="000000"/>
                </a:solidFill>
                <a:latin typeface="Times New Roman"/>
                <a:ea typeface="Times New Roman"/>
                <a:cs typeface="Times New Roman"/>
                <a:sym typeface="Times New Roman"/>
              </a:rPr>
              <a:t>Some potential directions for future work in this area include:</a:t>
            </a:r>
            <a:endParaRPr sz="2000">
              <a:solidFill>
                <a:srgbClr val="000000"/>
              </a:solidFill>
              <a:latin typeface="Times New Roman"/>
              <a:ea typeface="Times New Roman"/>
              <a:cs typeface="Times New Roman"/>
              <a:sym typeface="Times New Roman"/>
            </a:endParaRPr>
          </a:p>
          <a:p>
            <a:pPr indent="0" lvl="0" marL="0" rtl="0" algn="l">
              <a:lnSpc>
                <a:spcPct val="105000"/>
              </a:lnSpc>
              <a:spcBef>
                <a:spcPts val="0"/>
              </a:spcBef>
              <a:spcAft>
                <a:spcPts val="0"/>
              </a:spcAft>
              <a:buNone/>
            </a:pPr>
            <a:r>
              <a:t/>
            </a:r>
            <a:endParaRPr sz="2000">
              <a:solidFill>
                <a:srgbClr val="000000"/>
              </a:solidFill>
              <a:latin typeface="Times New Roman"/>
              <a:ea typeface="Times New Roman"/>
              <a:cs typeface="Times New Roman"/>
              <a:sym typeface="Times New Roman"/>
            </a:endParaRPr>
          </a:p>
          <a:p>
            <a:pPr indent="0" lvl="0" marL="0" rtl="0" algn="l">
              <a:lnSpc>
                <a:spcPct val="105000"/>
              </a:lnSpc>
              <a:spcBef>
                <a:spcPts val="0"/>
              </a:spcBef>
              <a:spcAft>
                <a:spcPts val="0"/>
              </a:spcAft>
              <a:buNone/>
            </a:pPr>
            <a:r>
              <a:rPr lang="en" sz="2000">
                <a:solidFill>
                  <a:srgbClr val="000000"/>
                </a:solidFill>
                <a:latin typeface="Times New Roman"/>
                <a:ea typeface="Times New Roman"/>
                <a:cs typeface="Times New Roman"/>
                <a:sym typeface="Times New Roman"/>
              </a:rPr>
              <a:t>Fine-tuning the GPT model with larger and more diverse music datasets to enhance recommendation accuracy.</a:t>
            </a:r>
            <a:endParaRPr sz="2000">
              <a:solidFill>
                <a:srgbClr val="000000"/>
              </a:solidFill>
              <a:latin typeface="Times New Roman"/>
              <a:ea typeface="Times New Roman"/>
              <a:cs typeface="Times New Roman"/>
              <a:sym typeface="Times New Roman"/>
            </a:endParaRPr>
          </a:p>
          <a:p>
            <a:pPr indent="0" lvl="0" marL="0" rtl="0" algn="l">
              <a:lnSpc>
                <a:spcPct val="105000"/>
              </a:lnSpc>
              <a:spcBef>
                <a:spcPts val="0"/>
              </a:spcBef>
              <a:spcAft>
                <a:spcPts val="0"/>
              </a:spcAft>
              <a:buNone/>
            </a:pPr>
            <a:r>
              <a:rPr lang="en" sz="2000">
                <a:solidFill>
                  <a:srgbClr val="000000"/>
                </a:solidFill>
                <a:latin typeface="Times New Roman"/>
                <a:ea typeface="Times New Roman"/>
                <a:cs typeface="Times New Roman"/>
                <a:sym typeface="Times New Roman"/>
              </a:rPr>
              <a:t>Incorporating user feedback and real-time interactions to continuously improve the recommendation system.</a:t>
            </a:r>
            <a:endParaRPr sz="2000">
              <a:solidFill>
                <a:srgbClr val="000000"/>
              </a:solidFill>
              <a:latin typeface="Times New Roman"/>
              <a:ea typeface="Times New Roman"/>
              <a:cs typeface="Times New Roman"/>
              <a:sym typeface="Times New Roman"/>
            </a:endParaRPr>
          </a:p>
          <a:p>
            <a:pPr indent="0" lvl="0" marL="0" rtl="0" algn="l">
              <a:lnSpc>
                <a:spcPct val="105000"/>
              </a:lnSpc>
              <a:spcBef>
                <a:spcPts val="0"/>
              </a:spcBef>
              <a:spcAft>
                <a:spcPts val="0"/>
              </a:spcAft>
              <a:buNone/>
            </a:pPr>
            <a:r>
              <a:rPr lang="en" sz="2000">
                <a:solidFill>
                  <a:srgbClr val="000000"/>
                </a:solidFill>
                <a:latin typeface="Times New Roman"/>
                <a:ea typeface="Times New Roman"/>
                <a:cs typeface="Times New Roman"/>
                <a:sym typeface="Times New Roman"/>
              </a:rPr>
              <a:t>Expanding the system to incorporate additional features such as collaborative filtering and mood-based recommendations.</a:t>
            </a:r>
            <a:endParaRPr sz="2000">
              <a:solidFill>
                <a:srgbClr val="000000"/>
              </a:solidFill>
              <a:latin typeface="Times New Roman"/>
              <a:ea typeface="Times New Roman"/>
              <a:cs typeface="Times New Roman"/>
              <a:sym typeface="Times New Roman"/>
            </a:endParaRPr>
          </a:p>
          <a:p>
            <a:pPr indent="0" lvl="0" marL="0" rtl="0" algn="l">
              <a:lnSpc>
                <a:spcPct val="105000"/>
              </a:lnSpc>
              <a:spcBef>
                <a:spcPts val="0"/>
              </a:spcBef>
              <a:spcAft>
                <a:spcPts val="0"/>
              </a:spcAft>
              <a:buNone/>
            </a:pPr>
            <a:r>
              <a:t/>
            </a:r>
            <a:endParaRPr sz="2000">
              <a:solidFill>
                <a:srgbClr val="000000"/>
              </a:solidFill>
              <a:latin typeface="Times New Roman"/>
              <a:ea typeface="Times New Roman"/>
              <a:cs typeface="Times New Roman"/>
              <a:sym typeface="Times New Roman"/>
            </a:endParaRPr>
          </a:p>
          <a:p>
            <a:pPr indent="0" lvl="0" marL="0" rtl="0" algn="l">
              <a:lnSpc>
                <a:spcPct val="105000"/>
              </a:lnSpc>
              <a:spcBef>
                <a:spcPts val="0"/>
              </a:spcBef>
              <a:spcAft>
                <a:spcPts val="1200"/>
              </a:spcAft>
              <a:buNone/>
            </a:pPr>
            <a:r>
              <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pic>
        <p:nvPicPr>
          <p:cNvPr id="337" name="Google Shape;337;p23"/>
          <p:cNvPicPr preferRelativeResize="0"/>
          <p:nvPr/>
        </p:nvPicPr>
        <p:blipFill>
          <a:blip r:embed="rId3">
            <a:alphaModFix/>
          </a:blip>
          <a:stretch>
            <a:fillRect/>
          </a:stretch>
        </p:blipFill>
        <p:spPr>
          <a:xfrm>
            <a:off x="152400" y="859925"/>
            <a:ext cx="8777950" cy="4182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000000"/>
                </a:solidFill>
                <a:latin typeface="Times New Roman"/>
                <a:ea typeface="Times New Roman"/>
                <a:cs typeface="Times New Roman"/>
                <a:sym typeface="Times New Roman"/>
              </a:rPr>
              <a:t>Acknowledgements</a:t>
            </a:r>
            <a:endParaRPr>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rgbClr val="000000"/>
                </a:solidFill>
                <a:latin typeface="Times New Roman"/>
                <a:ea typeface="Times New Roman"/>
                <a:cs typeface="Times New Roman"/>
                <a:sym typeface="Times New Roman"/>
              </a:rPr>
              <a:t>We want to thank our teammate  who contributed to the success of this initiative and to show our thanks. We would especially like to thank our lecturer, Mr. Vijay Eranti, for all of his help, inspiration, and encouragement during the manufacturing process and the drafting of this report. We appreciate him taking the time to proofread and correct our errors as well. All of our students, especially our friends, are deserving of our gratitude for voluntarily lending their time to assist and encourage us as we worked on our project.</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Abstract</a:t>
            </a:r>
            <a:endParaRPr>
              <a:latin typeface="Times New Roman"/>
              <a:ea typeface="Times New Roman"/>
              <a:cs typeface="Times New Roman"/>
              <a:sym typeface="Times New Roman"/>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000000"/>
                </a:solidFill>
                <a:latin typeface="Times New Roman"/>
                <a:ea typeface="Times New Roman"/>
                <a:cs typeface="Times New Roman"/>
                <a:sym typeface="Times New Roman"/>
              </a:rPr>
              <a:t>The music recommendation system is an intelligent software application designed to provide personalized music recommendations to users based on their preferences and context. It utilizes the power of machine learning and natural language processing techniques, such as GPT (Generative Pre-trained Transformer), to analyze user data and generate relevant recommendations.</a:t>
            </a:r>
            <a:endParaRPr sz="21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300">
                <a:solidFill>
                  <a:srgbClr val="000000"/>
                </a:solidFill>
                <a:latin typeface="Times New Roman"/>
                <a:ea typeface="Times New Roman"/>
                <a:cs typeface="Times New Roman"/>
                <a:sym typeface="Times New Roman"/>
              </a:rPr>
              <a:t> </a:t>
            </a:r>
            <a:r>
              <a:rPr lang="en">
                <a:solidFill>
                  <a:srgbClr val="000000"/>
                </a:solidFill>
                <a:latin typeface="Times New Roman"/>
                <a:ea typeface="Times New Roman"/>
                <a:cs typeface="Times New Roman"/>
                <a:sym typeface="Times New Roman"/>
              </a:rPr>
              <a:t>Introduction</a:t>
            </a:r>
            <a:endParaRPr>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296" name="Google Shape;296;p16"/>
          <p:cNvSpPr txBox="1"/>
          <p:nvPr>
            <p:ph idx="1" type="body"/>
          </p:nvPr>
        </p:nvSpPr>
        <p:spPr>
          <a:xfrm>
            <a:off x="1175625" y="1597875"/>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000000"/>
                </a:solidFill>
                <a:latin typeface="Times New Roman"/>
                <a:ea typeface="Times New Roman"/>
                <a:cs typeface="Times New Roman"/>
                <a:sym typeface="Times New Roman"/>
              </a:rPr>
              <a:t>This report's objective is to provide the findings and results of the project known as "Music Recommendation System using GPT." The project's goal was to use the capabilities of GPT (Generative Pre-trained Transformer) technology to create a music recommendation system. A summary of the project's goals, methodology, execution specifics, and evaluation findings are provided in the report.</a:t>
            </a:r>
            <a:endParaRPr sz="22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2700">
                <a:solidFill>
                  <a:srgbClr val="000000"/>
                </a:solidFill>
                <a:latin typeface="Times New Roman"/>
                <a:ea typeface="Times New Roman"/>
                <a:cs typeface="Times New Roman"/>
                <a:sym typeface="Times New Roman"/>
              </a:rPr>
              <a:t>Objectives</a:t>
            </a:r>
            <a:endParaRPr sz="3500"/>
          </a:p>
        </p:txBody>
      </p:sp>
      <p:sp>
        <p:nvSpPr>
          <p:cNvPr id="302" name="Google Shape;302;p17"/>
          <p:cNvSpPr txBox="1"/>
          <p:nvPr>
            <p:ph idx="1" type="body"/>
          </p:nvPr>
        </p:nvSpPr>
        <p:spPr>
          <a:xfrm>
            <a:off x="1143575" y="1597875"/>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latin typeface="Times New Roman"/>
                <a:ea typeface="Times New Roman"/>
                <a:cs typeface="Times New Roman"/>
                <a:sym typeface="Times New Roman"/>
              </a:rPr>
              <a:t>Following were the project's primary goals:</a:t>
            </a:r>
            <a:endParaRPr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Create a system for recommending music based on cutting-edge natural language processing methods.</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Use GPT, a language model that has already been trained, to comprehend user preferences and produce tailored music recommendations.</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By making precise and interesting music recommendations based on the user's interests and listening history, you may improve user experience.</a:t>
            </a:r>
            <a:endParaRPr sz="18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2900">
                <a:solidFill>
                  <a:srgbClr val="000000"/>
                </a:solidFill>
                <a:latin typeface="Times New Roman"/>
                <a:ea typeface="Times New Roman"/>
                <a:cs typeface="Times New Roman"/>
                <a:sym typeface="Times New Roman"/>
              </a:rPr>
              <a:t> Methodology</a:t>
            </a:r>
            <a:endParaRPr sz="3500"/>
          </a:p>
        </p:txBody>
      </p:sp>
      <p:sp>
        <p:nvSpPr>
          <p:cNvPr id="308" name="Google Shape;308;p18"/>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en" sz="1575">
                <a:solidFill>
                  <a:srgbClr val="000000"/>
                </a:solidFill>
                <a:latin typeface="Times New Roman"/>
                <a:ea typeface="Times New Roman"/>
                <a:cs typeface="Times New Roman"/>
                <a:sym typeface="Times New Roman"/>
              </a:rPr>
              <a:t>The project's methodology was as follows:</a:t>
            </a:r>
            <a:endParaRPr sz="1575">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935"/>
              <a:buNone/>
            </a:pPr>
            <a:r>
              <a:t/>
            </a:r>
            <a:endParaRPr sz="1575">
              <a:solidFill>
                <a:srgbClr val="000000"/>
              </a:solidFill>
              <a:latin typeface="Times New Roman"/>
              <a:ea typeface="Times New Roman"/>
              <a:cs typeface="Times New Roman"/>
              <a:sym typeface="Times New Roman"/>
            </a:endParaRPr>
          </a:p>
          <a:p>
            <a:pPr indent="-328612" lvl="0" marL="457200" rtl="0" algn="l">
              <a:lnSpc>
                <a:spcPct val="95000"/>
              </a:lnSpc>
              <a:spcBef>
                <a:spcPts val="0"/>
              </a:spcBef>
              <a:spcAft>
                <a:spcPts val="0"/>
              </a:spcAft>
              <a:buClr>
                <a:srgbClr val="000000"/>
              </a:buClr>
              <a:buSzPts val="1575"/>
              <a:buFont typeface="Times New Roman"/>
              <a:buChar char="●"/>
            </a:pPr>
            <a:r>
              <a:rPr lang="en" sz="1575">
                <a:solidFill>
                  <a:srgbClr val="000000"/>
                </a:solidFill>
                <a:latin typeface="Times New Roman"/>
                <a:ea typeface="Times New Roman"/>
                <a:cs typeface="Times New Roman"/>
                <a:sym typeface="Times New Roman"/>
              </a:rPr>
              <a:t>Data Gathering: Music songs from a variety of genres, together with audio attributes and information, were gathered from a number of sources.</a:t>
            </a:r>
            <a:endParaRPr sz="1575">
              <a:solidFill>
                <a:srgbClr val="000000"/>
              </a:solidFill>
              <a:latin typeface="Times New Roman"/>
              <a:ea typeface="Times New Roman"/>
              <a:cs typeface="Times New Roman"/>
              <a:sym typeface="Times New Roman"/>
            </a:endParaRPr>
          </a:p>
          <a:p>
            <a:pPr indent="-328612" lvl="0" marL="457200" rtl="0" algn="l">
              <a:lnSpc>
                <a:spcPct val="95000"/>
              </a:lnSpc>
              <a:spcBef>
                <a:spcPts val="0"/>
              </a:spcBef>
              <a:spcAft>
                <a:spcPts val="0"/>
              </a:spcAft>
              <a:buClr>
                <a:srgbClr val="000000"/>
              </a:buClr>
              <a:buSzPts val="1575"/>
              <a:buFont typeface="Times New Roman"/>
              <a:buChar char="●"/>
            </a:pPr>
            <a:r>
              <a:rPr lang="en" sz="1575">
                <a:solidFill>
                  <a:srgbClr val="000000"/>
                </a:solidFill>
                <a:latin typeface="Times New Roman"/>
                <a:ea typeface="Times New Roman"/>
                <a:cs typeface="Times New Roman"/>
                <a:sym typeface="Times New Roman"/>
              </a:rPr>
              <a:t>Preparation: The gathered data was sorted, cleaned, and made ready for the GPT model's training.</a:t>
            </a:r>
            <a:endParaRPr sz="1575">
              <a:solidFill>
                <a:srgbClr val="000000"/>
              </a:solidFill>
              <a:latin typeface="Times New Roman"/>
              <a:ea typeface="Times New Roman"/>
              <a:cs typeface="Times New Roman"/>
              <a:sym typeface="Times New Roman"/>
            </a:endParaRPr>
          </a:p>
          <a:p>
            <a:pPr indent="-328612" lvl="0" marL="457200" rtl="0" algn="l">
              <a:lnSpc>
                <a:spcPct val="95000"/>
              </a:lnSpc>
              <a:spcBef>
                <a:spcPts val="0"/>
              </a:spcBef>
              <a:spcAft>
                <a:spcPts val="0"/>
              </a:spcAft>
              <a:buClr>
                <a:srgbClr val="000000"/>
              </a:buClr>
              <a:buSzPts val="1575"/>
              <a:buFont typeface="Times New Roman"/>
              <a:buChar char="●"/>
            </a:pPr>
            <a:r>
              <a:rPr lang="en" sz="1575">
                <a:solidFill>
                  <a:srgbClr val="000000"/>
                </a:solidFill>
                <a:latin typeface="Times New Roman"/>
                <a:ea typeface="Times New Roman"/>
                <a:cs typeface="Times New Roman"/>
                <a:sym typeface="Times New Roman"/>
              </a:rPr>
              <a:t>GPT Model Training: To improve the GPT model's suitability for music recommendation, transfer learning methods were used to refine it on the music dataset.</a:t>
            </a:r>
            <a:endParaRPr sz="1575">
              <a:solidFill>
                <a:srgbClr val="000000"/>
              </a:solidFill>
              <a:latin typeface="Times New Roman"/>
              <a:ea typeface="Times New Roman"/>
              <a:cs typeface="Times New Roman"/>
              <a:sym typeface="Times New Roman"/>
            </a:endParaRPr>
          </a:p>
          <a:p>
            <a:pPr indent="-328612" lvl="0" marL="457200" rtl="0" algn="l">
              <a:lnSpc>
                <a:spcPct val="95000"/>
              </a:lnSpc>
              <a:spcBef>
                <a:spcPts val="0"/>
              </a:spcBef>
              <a:spcAft>
                <a:spcPts val="0"/>
              </a:spcAft>
              <a:buClr>
                <a:srgbClr val="000000"/>
              </a:buClr>
              <a:buSzPts val="1575"/>
              <a:buFont typeface="Times New Roman"/>
              <a:buChar char="●"/>
            </a:pPr>
            <a:r>
              <a:rPr lang="en" sz="1575">
                <a:solidFill>
                  <a:srgbClr val="000000"/>
                </a:solidFill>
                <a:latin typeface="Times New Roman"/>
                <a:ea typeface="Times New Roman"/>
                <a:cs typeface="Times New Roman"/>
                <a:sym typeface="Times New Roman"/>
              </a:rPr>
              <a:t>Personalized music suggestions were created using the user's input (questions or prior listening history) by the GPT model.</a:t>
            </a:r>
            <a:endParaRPr sz="1575">
              <a:solidFill>
                <a:srgbClr val="000000"/>
              </a:solidFill>
              <a:latin typeface="Times New Roman"/>
              <a:ea typeface="Times New Roman"/>
              <a:cs typeface="Times New Roman"/>
              <a:sym typeface="Times New Roman"/>
            </a:endParaRPr>
          </a:p>
          <a:p>
            <a:pPr indent="-328612" lvl="0" marL="457200" rtl="0" algn="l">
              <a:lnSpc>
                <a:spcPct val="95000"/>
              </a:lnSpc>
              <a:spcBef>
                <a:spcPts val="0"/>
              </a:spcBef>
              <a:spcAft>
                <a:spcPts val="0"/>
              </a:spcAft>
              <a:buClr>
                <a:srgbClr val="000000"/>
              </a:buClr>
              <a:buSzPts val="1575"/>
              <a:buFont typeface="Times New Roman"/>
              <a:buChar char="●"/>
            </a:pPr>
            <a:r>
              <a:rPr lang="en" sz="1575">
                <a:solidFill>
                  <a:srgbClr val="000000"/>
                </a:solidFill>
                <a:latin typeface="Times New Roman"/>
                <a:ea typeface="Times New Roman"/>
                <a:cs typeface="Times New Roman"/>
                <a:sym typeface="Times New Roman"/>
              </a:rPr>
              <a:t>Evaluation: Metrics like accuracy, diversity, and user feedback were used to gauge how well the music recommendation algorithm performed.</a:t>
            </a:r>
            <a:endParaRPr sz="1575">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1200"/>
              </a:spcAft>
              <a:buSzPts val="935"/>
              <a:buNone/>
            </a:pPr>
            <a:r>
              <a:t/>
            </a:r>
            <a:endParaRPr sz="1604">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700">
                <a:solidFill>
                  <a:srgbClr val="000000"/>
                </a:solidFill>
                <a:latin typeface="Times New Roman"/>
                <a:ea typeface="Times New Roman"/>
                <a:cs typeface="Times New Roman"/>
                <a:sym typeface="Times New Roman"/>
              </a:rPr>
              <a:t> Implementation</a:t>
            </a:r>
            <a:endParaRPr sz="2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3500">
              <a:latin typeface="Times New Roman"/>
              <a:ea typeface="Times New Roman"/>
              <a:cs typeface="Times New Roman"/>
              <a:sym typeface="Times New Roman"/>
            </a:endParaRPr>
          </a:p>
        </p:txBody>
      </p:sp>
      <p:sp>
        <p:nvSpPr>
          <p:cNvPr id="314" name="Google Shape;314;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sz="1500">
                <a:solidFill>
                  <a:srgbClr val="000000"/>
                </a:solidFill>
                <a:latin typeface="Times New Roman"/>
                <a:ea typeface="Times New Roman"/>
                <a:cs typeface="Times New Roman"/>
                <a:sym typeface="Times New Roman"/>
              </a:rPr>
              <a:t>The project was implemented using the following tools and technologies:</a:t>
            </a:r>
            <a:endParaRPr sz="15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rgbClr val="000000"/>
                </a:solidFill>
                <a:latin typeface="Times New Roman"/>
                <a:ea typeface="Times New Roman"/>
                <a:cs typeface="Times New Roman"/>
                <a:sym typeface="Times New Roman"/>
              </a:rPr>
              <a:t>Python: The main programming language for data preprocessing, model training, and recommendation generation.</a:t>
            </a:r>
            <a:endParaRPr sz="15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rgbClr val="000000"/>
                </a:solidFill>
                <a:latin typeface="Times New Roman"/>
                <a:ea typeface="Times New Roman"/>
                <a:cs typeface="Times New Roman"/>
                <a:sym typeface="Times New Roman"/>
              </a:rPr>
              <a:t>TensorFlow: The deep learning framework used for implementing GPT and fine-tuning the model.</a:t>
            </a:r>
            <a:endParaRPr sz="15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rgbClr val="000000"/>
                </a:solidFill>
                <a:latin typeface="Times New Roman"/>
                <a:ea typeface="Times New Roman"/>
                <a:cs typeface="Times New Roman"/>
                <a:sym typeface="Times New Roman"/>
              </a:rPr>
              <a:t>Music Data APIs: APIs were utilized to collect and retrieve music data for training and recommendation purposes.</a:t>
            </a:r>
            <a:endParaRPr sz="15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rgbClr val="000000"/>
                </a:solidFill>
                <a:latin typeface="Times New Roman"/>
                <a:ea typeface="Times New Roman"/>
                <a:cs typeface="Times New Roman"/>
                <a:sym typeface="Times New Roman"/>
              </a:rPr>
              <a:t>Evaluation Metrics: Custom evaluation scripts were developed to measure the performance of the recommendation system.</a:t>
            </a:r>
            <a:endParaRPr sz="15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rgbClr val="000000"/>
                </a:solidFill>
                <a:latin typeface="Times New Roman"/>
                <a:ea typeface="Times New Roman"/>
                <a:cs typeface="Times New Roman"/>
                <a:sym typeface="Times New Roman"/>
              </a:rPr>
              <a:t>HTML &amp; CSS : For implementing we used different stylings</a:t>
            </a:r>
            <a:endParaRPr sz="15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3300">
                <a:solidFill>
                  <a:srgbClr val="000000"/>
                </a:solidFill>
                <a:latin typeface="Times New Roman"/>
                <a:ea typeface="Times New Roman"/>
                <a:cs typeface="Times New Roman"/>
                <a:sym typeface="Times New Roman"/>
              </a:rPr>
              <a:t>Results</a:t>
            </a:r>
            <a:endParaRPr sz="3900"/>
          </a:p>
        </p:txBody>
      </p:sp>
      <p:sp>
        <p:nvSpPr>
          <p:cNvPr id="320" name="Google Shape;320;p20"/>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000000"/>
                </a:solidFill>
                <a:latin typeface="Times New Roman"/>
                <a:ea typeface="Times New Roman"/>
                <a:cs typeface="Times New Roman"/>
                <a:sym typeface="Times New Roman"/>
              </a:rPr>
              <a:t>The music recommendation system utilizing GPT showed promising results. The system was able to understand user preferences and generate relevant and diverse music recommendations based on their queries and listening history. The evaluation metrics demonstrated high accuracy and satisfactory diversity in the recommendations. User feedback indicated a positive user experience with the personalized recommendations.</a:t>
            </a:r>
            <a:endParaRPr sz="1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300">
                <a:solidFill>
                  <a:srgbClr val="000000"/>
                </a:solidFill>
                <a:latin typeface="Times New Roman"/>
                <a:ea typeface="Times New Roman"/>
                <a:cs typeface="Times New Roman"/>
                <a:sym typeface="Times New Roman"/>
              </a:rPr>
              <a:t> </a:t>
            </a:r>
            <a:r>
              <a:rPr lang="en" sz="3000">
                <a:solidFill>
                  <a:srgbClr val="000000"/>
                </a:solidFill>
                <a:latin typeface="Times New Roman"/>
                <a:ea typeface="Times New Roman"/>
                <a:cs typeface="Times New Roman"/>
                <a:sym typeface="Times New Roman"/>
              </a:rPr>
              <a:t>Conclusion</a:t>
            </a:r>
            <a:endParaRPr sz="30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3600">
              <a:latin typeface="Times New Roman"/>
              <a:ea typeface="Times New Roman"/>
              <a:cs typeface="Times New Roman"/>
              <a:sym typeface="Times New Roman"/>
            </a:endParaRPr>
          </a:p>
        </p:txBody>
      </p:sp>
      <p:sp>
        <p:nvSpPr>
          <p:cNvPr id="326" name="Google Shape;326;p21"/>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000000"/>
                </a:solidFill>
                <a:latin typeface="Times New Roman"/>
                <a:ea typeface="Times New Roman"/>
                <a:cs typeface="Times New Roman"/>
                <a:sym typeface="Times New Roman"/>
              </a:rPr>
              <a:t>Using deep learning and natural language processing, the research successfully created a music recommendation system using GPT. The system proved it could make accurate, varied, and user-specific music recommendations. This initiative creates opportunities for more study and advancement in the area of personalized music recommendation systems.</a:t>
            </a:r>
            <a:endParaRPr sz="22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