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omfortaa" pitchFamily="2" charset="0"/>
      <p:regular r:id="rId26"/>
      <p:bold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0AFDBB-B4A9-46EB-B3ED-D41DA3652D58}">
  <a:tblStyle styleId="{2A0AFDBB-B4A9-46EB-B3ED-D41DA3652D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2cb8af454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62cb8af454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2cb8af454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2cb8af454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2cb8af454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62cb8af45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2cb8af454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2cb8af45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2cb8af454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2cb8af454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2cb8af454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2cb8af454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2cb8af454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2cb8af454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2cb8af454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2cb8af454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62cb8af454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62cb8af4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2cb8af454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2cb8af454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cb8af45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cb8af45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2cb8af454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2cb8af454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2cb8af454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2cb8af45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2cb8af454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2cb8af454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2cb8af454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62cb8af45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2cb8af454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2cb8af45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2cb8af454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2cb8af454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2cb8af45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2cb8af45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b8af45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cb8af45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cb8af45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cb8af45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2cb8af45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2cb8af45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2cb8af45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2cb8af45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220" b="1" dirty="0">
                <a:latin typeface="Comfortaa"/>
                <a:ea typeface="Comfortaa"/>
                <a:cs typeface="Comfortaa"/>
                <a:sym typeface="Comfortaa"/>
              </a:rPr>
              <a:t>Driving the Future: A Deep Learning Approach to Car Racing</a:t>
            </a:r>
            <a:endParaRPr sz="2220" b="1" dirty="0">
              <a:latin typeface="Comfortaa"/>
              <a:ea typeface="Comfortaa"/>
              <a:cs typeface="Comfortaa"/>
              <a:sym typeface="Comfortaa"/>
            </a:endParaRPr>
          </a:p>
        </p:txBody>
      </p:sp>
      <p:sp>
        <p:nvSpPr>
          <p:cNvPr id="68" name="Google Shape;68;p13"/>
          <p:cNvSpPr txBox="1">
            <a:spLocks noGrp="1"/>
          </p:cNvSpPr>
          <p:nvPr>
            <p:ph type="subTitle" idx="1"/>
          </p:nvPr>
        </p:nvSpPr>
        <p:spPr>
          <a:xfrm>
            <a:off x="4589700" y="374151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err="1">
                <a:solidFill>
                  <a:schemeClr val="lt1"/>
                </a:solidFill>
                <a:latin typeface="Comfortaa"/>
                <a:ea typeface="Comfortaa"/>
                <a:cs typeface="Comfortaa"/>
                <a:sym typeface="Comfortaa"/>
              </a:rPr>
              <a:t>Chirudeep</a:t>
            </a:r>
            <a:r>
              <a:rPr lang="en" b="1" dirty="0">
                <a:solidFill>
                  <a:schemeClr val="lt1"/>
                </a:solidFill>
                <a:latin typeface="Comfortaa"/>
                <a:ea typeface="Comfortaa"/>
                <a:cs typeface="Comfortaa"/>
                <a:sym typeface="Comfortaa"/>
              </a:rPr>
              <a:t> </a:t>
            </a:r>
            <a:r>
              <a:rPr lang="en" b="1" dirty="0" err="1">
                <a:solidFill>
                  <a:schemeClr val="lt1"/>
                </a:solidFill>
                <a:latin typeface="Comfortaa"/>
                <a:ea typeface="Comfortaa"/>
                <a:cs typeface="Comfortaa"/>
                <a:sym typeface="Comfortaa"/>
              </a:rPr>
              <a:t>Gorle</a:t>
            </a:r>
            <a:endParaRPr lang="en" b="1" dirty="0">
              <a:solidFill>
                <a:schemeClr val="lt1"/>
              </a:solidFill>
              <a:latin typeface="Comfortaa"/>
              <a:ea typeface="Comfortaa"/>
              <a:cs typeface="Comfortaa"/>
              <a:sym typeface="Comfortaa"/>
            </a:endParaRPr>
          </a:p>
          <a:p>
            <a:pPr marL="0" lvl="0" indent="0" algn="l" rtl="0">
              <a:spcBef>
                <a:spcPts val="0"/>
              </a:spcBef>
              <a:spcAft>
                <a:spcPts val="0"/>
              </a:spcAft>
              <a:buNone/>
            </a:pPr>
            <a:r>
              <a:rPr lang="en" b="1" dirty="0" err="1">
                <a:latin typeface="Comfortaa"/>
                <a:ea typeface="Comfortaa"/>
                <a:cs typeface="Comfortaa"/>
                <a:sym typeface="Comfortaa"/>
              </a:rPr>
              <a:t>Adbul</a:t>
            </a:r>
            <a:r>
              <a:rPr lang="en" b="1" dirty="0">
                <a:latin typeface="Comfortaa"/>
                <a:ea typeface="Comfortaa"/>
                <a:cs typeface="Comfortaa"/>
                <a:sym typeface="Comfortaa"/>
              </a:rPr>
              <a:t> </a:t>
            </a:r>
            <a:r>
              <a:rPr lang="en" b="1" dirty="0" err="1">
                <a:latin typeface="Comfortaa"/>
                <a:ea typeface="Comfortaa"/>
                <a:cs typeface="Comfortaa"/>
                <a:sym typeface="Comfortaa"/>
              </a:rPr>
              <a:t>Vahed</a:t>
            </a:r>
            <a:r>
              <a:rPr lang="en" b="1" dirty="0">
                <a:latin typeface="Comfortaa"/>
                <a:ea typeface="Comfortaa"/>
                <a:cs typeface="Comfortaa"/>
                <a:sym typeface="Comfortaa"/>
              </a:rPr>
              <a:t> Shaik</a:t>
            </a:r>
            <a:endParaRPr b="1" dirty="0">
              <a:solidFill>
                <a:schemeClr val="lt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500" b="1">
                <a:latin typeface="Comfortaa"/>
                <a:ea typeface="Comfortaa"/>
                <a:cs typeface="Comfortaa"/>
                <a:sym typeface="Comfortaa"/>
              </a:rPr>
              <a:t>DQN Algorithm</a:t>
            </a:r>
            <a:endParaRPr sz="1500" b="1">
              <a:latin typeface="Comfortaa"/>
              <a:ea typeface="Comfortaa"/>
              <a:cs typeface="Comfortaa"/>
              <a:sym typeface="Comfortaa"/>
            </a:endParaRPr>
          </a:p>
        </p:txBody>
      </p:sp>
      <p:pic>
        <p:nvPicPr>
          <p:cNvPr id="125" name="Google Shape;125;p22"/>
          <p:cNvPicPr preferRelativeResize="0"/>
          <p:nvPr/>
        </p:nvPicPr>
        <p:blipFill>
          <a:blip r:embed="rId3">
            <a:alphaModFix/>
          </a:blip>
          <a:stretch>
            <a:fillRect/>
          </a:stretch>
        </p:blipFill>
        <p:spPr>
          <a:xfrm>
            <a:off x="1242900" y="1307600"/>
            <a:ext cx="6362700" cy="322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Implementation - Experiments</a:t>
            </a:r>
            <a:endParaRPr b="1">
              <a:latin typeface="Comfortaa"/>
              <a:ea typeface="Comfortaa"/>
              <a:cs typeface="Comfortaa"/>
              <a:sym typeface="Comfortaa"/>
            </a:endParaRPr>
          </a:p>
        </p:txBody>
      </p:sp>
      <p:graphicFrame>
        <p:nvGraphicFramePr>
          <p:cNvPr id="131" name="Google Shape;131;p23"/>
          <p:cNvGraphicFramePr/>
          <p:nvPr/>
        </p:nvGraphicFramePr>
        <p:xfrm>
          <a:off x="952500" y="1428750"/>
          <a:ext cx="7239000" cy="2194410"/>
        </p:xfrm>
        <a:graphic>
          <a:graphicData uri="http://schemas.openxmlformats.org/drawingml/2006/table">
            <a:tbl>
              <a:tblPr>
                <a:noFill/>
                <a:tableStyleId>{2A0AFDBB-B4A9-46EB-B3ED-D41DA3652D58}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Comfortaa"/>
                          <a:ea typeface="Comfortaa"/>
                          <a:cs typeface="Comfortaa"/>
                          <a:sym typeface="Comfortaa"/>
                        </a:rPr>
                        <a:t>Experiment 1</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Experiment 2</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Experiment 3</a:t>
                      </a:r>
                      <a:endParaRPr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latin typeface="Comfortaa"/>
                          <a:ea typeface="Comfortaa"/>
                          <a:cs typeface="Comfortaa"/>
                          <a:sym typeface="Comfortaa"/>
                        </a:rPr>
                        <a:t>Buffer_size: 100000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Buffer_size : 150000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Buffer_size : 150000</a:t>
                      </a:r>
                      <a:endParaRPr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latin typeface="Comfortaa"/>
                          <a:ea typeface="Comfortaa"/>
                          <a:cs typeface="Comfortaa"/>
                          <a:sym typeface="Comfortaa"/>
                        </a:rPr>
                        <a:t>Maximum_steps_per_episode : 10000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Maximum_steps_per_episode : 2000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Maximum_steps_per_episode : 5000</a:t>
                      </a:r>
                      <a:endParaRPr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latin typeface="Comfortaa"/>
                          <a:ea typeface="Comfortaa"/>
                          <a:cs typeface="Comfortaa"/>
                          <a:sym typeface="Comfortaa"/>
                        </a:rPr>
                        <a:t>Log_interval : 20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Log_interval : 50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Log_interval : 50</a:t>
                      </a:r>
                      <a:endParaRPr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latin typeface="Comfortaa"/>
                          <a:ea typeface="Comfortaa"/>
                          <a:cs typeface="Comfortaa"/>
                          <a:sym typeface="Comfortaa"/>
                        </a:rPr>
                        <a:t>Episodes : 1000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Episodes : 900</a:t>
                      </a:r>
                      <a:endParaRPr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b="1">
                          <a:latin typeface="Comfortaa"/>
                          <a:ea typeface="Comfortaa"/>
                          <a:cs typeface="Comfortaa"/>
                          <a:sym typeface="Comfortaa"/>
                        </a:rPr>
                        <a:t>Episodes : 500</a:t>
                      </a:r>
                      <a:endParaRPr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Results</a:t>
            </a:r>
            <a:endParaRPr b="1">
              <a:latin typeface="Comfortaa"/>
              <a:ea typeface="Comfortaa"/>
              <a:cs typeface="Comfortaa"/>
              <a:sym typeface="Comfortaa"/>
            </a:endParaRPr>
          </a:p>
        </p:txBody>
      </p:sp>
      <p:pic>
        <p:nvPicPr>
          <p:cNvPr id="137" name="Google Shape;137;p24"/>
          <p:cNvPicPr preferRelativeResize="0"/>
          <p:nvPr/>
        </p:nvPicPr>
        <p:blipFill>
          <a:blip r:embed="rId3">
            <a:alphaModFix/>
          </a:blip>
          <a:stretch>
            <a:fillRect/>
          </a:stretch>
        </p:blipFill>
        <p:spPr>
          <a:xfrm>
            <a:off x="427563" y="780550"/>
            <a:ext cx="8167969" cy="42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99200" y="166200"/>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2700" b="1">
              <a:latin typeface="Comfortaa"/>
              <a:ea typeface="Comfortaa"/>
              <a:cs typeface="Comfortaa"/>
              <a:sym typeface="Comfortaa"/>
            </a:endParaRPr>
          </a:p>
          <a:p>
            <a:pPr marL="0" lvl="0" indent="0" algn="l" rtl="0">
              <a:spcBef>
                <a:spcPts val="0"/>
              </a:spcBef>
              <a:spcAft>
                <a:spcPts val="0"/>
              </a:spcAft>
              <a:buNone/>
            </a:pPr>
            <a:r>
              <a:rPr lang="en" sz="2700" b="1">
                <a:latin typeface="Comfortaa"/>
                <a:ea typeface="Comfortaa"/>
                <a:cs typeface="Comfortaa"/>
                <a:sym typeface="Comfortaa"/>
              </a:rPr>
              <a:t>Evaluation of our best DQN model</a:t>
            </a:r>
            <a:endParaRPr sz="2700" b="1">
              <a:latin typeface="Comfortaa"/>
              <a:ea typeface="Comfortaa"/>
              <a:cs typeface="Comfortaa"/>
              <a:sym typeface="Comfortaa"/>
            </a:endParaRPr>
          </a:p>
        </p:txBody>
      </p:sp>
      <p:pic>
        <p:nvPicPr>
          <p:cNvPr id="143" name="Google Shape;143;p25"/>
          <p:cNvPicPr preferRelativeResize="0"/>
          <p:nvPr/>
        </p:nvPicPr>
        <p:blipFill>
          <a:blip r:embed="rId3">
            <a:alphaModFix/>
          </a:blip>
          <a:stretch>
            <a:fillRect/>
          </a:stretch>
        </p:blipFill>
        <p:spPr>
          <a:xfrm>
            <a:off x="2081796" y="1919071"/>
            <a:ext cx="4276936" cy="271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99200" y="28435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700" b="1">
                <a:latin typeface="Comfortaa"/>
                <a:ea typeface="Comfortaa"/>
                <a:cs typeface="Comfortaa"/>
                <a:sym typeface="Comfortaa"/>
              </a:rPr>
              <a:t>Catastrophic Forgetting .1 </a:t>
            </a:r>
            <a:endParaRPr sz="2700" b="1">
              <a:latin typeface="Comfortaa"/>
              <a:ea typeface="Comfortaa"/>
              <a:cs typeface="Comfortaa"/>
              <a:sym typeface="Comfortaa"/>
            </a:endParaRPr>
          </a:p>
        </p:txBody>
      </p:sp>
      <p:sp>
        <p:nvSpPr>
          <p:cNvPr id="149" name="Google Shape;149;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b="1">
                <a:solidFill>
                  <a:srgbClr val="000000"/>
                </a:solidFill>
                <a:latin typeface="Comfortaa"/>
                <a:ea typeface="Comfortaa"/>
                <a:cs typeface="Comfortaa"/>
                <a:sym typeface="Comfortaa"/>
              </a:rPr>
              <a:t>We aimed to gather some significant information about DQN's performance, from this project Implementing Deep Q-Network (Brown University), which are going to verify our experiment's results.</a:t>
            </a:r>
            <a:endParaRPr b="1">
              <a:solidFill>
                <a:srgbClr val="000000"/>
              </a:solidFill>
              <a:latin typeface="Comfortaa"/>
              <a:ea typeface="Comfortaa"/>
              <a:cs typeface="Comfortaa"/>
              <a:sym typeface="Comfortaa"/>
            </a:endParaRPr>
          </a:p>
          <a:p>
            <a:pPr marL="0" lvl="0" indent="0" algn="l" rtl="0">
              <a:spcBef>
                <a:spcPts val="1200"/>
              </a:spcBef>
              <a:spcAft>
                <a:spcPts val="0"/>
              </a:spcAft>
              <a:buNone/>
            </a:pPr>
            <a:r>
              <a:rPr lang="en" b="1">
                <a:solidFill>
                  <a:srgbClr val="000000"/>
                </a:solidFill>
                <a:latin typeface="Comfortaa"/>
                <a:ea typeface="Comfortaa"/>
                <a:cs typeface="Comfortaa"/>
                <a:sym typeface="Comfortaa"/>
              </a:rPr>
              <a:t> A common belief for new users of DQN is that performance should fairly stably improve as more training time is given. Indeed, average Q-learning learning curves in tabular settings are typically fairly stable improvements and supervised deep-learning problems also tend have fairly steady average improvement as more data becomes available. </a:t>
            </a:r>
            <a:endParaRPr b="1">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a:solidFill>
                  <a:srgbClr val="000000"/>
                </a:solidFill>
                <a:latin typeface="Comfortaa"/>
                <a:ea typeface="Comfortaa"/>
                <a:cs typeface="Comfortaa"/>
                <a:sym typeface="Comfortaa"/>
              </a:rPr>
              <a:t>However, it is not uncommon in DQN to have “catastrophic forgetting” in which the agent’s performance can drastically drop after a period of learning. For example, the DQN agent may reach a point of averaging a high score over 400, and then, after another large batch of learning, it might be averaging a score of only around 200.</a:t>
            </a:r>
            <a:endParaRPr b="1">
              <a:solidFill>
                <a:srgbClr val="000000"/>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000" b="1">
                <a:latin typeface="Comfortaa"/>
                <a:ea typeface="Comfortaa"/>
                <a:cs typeface="Comfortaa"/>
                <a:sym typeface="Comfortaa"/>
              </a:rPr>
              <a:t>PPO</a:t>
            </a:r>
            <a:endParaRPr sz="2000" b="1">
              <a:latin typeface="Comfortaa"/>
              <a:ea typeface="Comfortaa"/>
              <a:cs typeface="Comfortaa"/>
              <a:sym typeface="Comfortaa"/>
            </a:endParaRPr>
          </a:p>
        </p:txBody>
      </p:sp>
      <p:sp>
        <p:nvSpPr>
          <p:cNvPr id="155" name="Google Shape;155;p27"/>
          <p:cNvSpPr txBox="1"/>
          <p:nvPr/>
        </p:nvSpPr>
        <p:spPr>
          <a:xfrm>
            <a:off x="242325" y="2187050"/>
            <a:ext cx="8682600" cy="11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Comfortaa"/>
                <a:ea typeface="Comfortaa"/>
                <a:cs typeface="Comfortaa"/>
                <a:sym typeface="Comfortaa"/>
              </a:rPr>
              <a:t>“Proximal Policy Optimization (PPO), which perform comparably or better than state-of-the-art approaches while being much simpler to implement and tune.”</a:t>
            </a:r>
            <a:endParaRPr sz="1800" b="1">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000" b="1">
                <a:latin typeface="Comfortaa"/>
                <a:ea typeface="Comfortaa"/>
                <a:cs typeface="Comfortaa"/>
                <a:sym typeface="Comfortaa"/>
              </a:rPr>
              <a:t>Why use PPO?</a:t>
            </a:r>
            <a:endParaRPr sz="2000" b="1">
              <a:latin typeface="Comfortaa"/>
              <a:ea typeface="Comfortaa"/>
              <a:cs typeface="Comfortaa"/>
              <a:sym typeface="Comfortaa"/>
            </a:endParaRPr>
          </a:p>
        </p:txBody>
      </p:sp>
      <p:sp>
        <p:nvSpPr>
          <p:cNvPr id="161" name="Google Shape;161;p28"/>
          <p:cNvSpPr txBox="1"/>
          <p:nvPr/>
        </p:nvSpPr>
        <p:spPr>
          <a:xfrm>
            <a:off x="169625" y="860275"/>
            <a:ext cx="8755200" cy="41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Comfortaa"/>
                <a:ea typeface="Comfortaa"/>
                <a:cs typeface="Comfortaa"/>
                <a:sym typeface="Comfortaa"/>
              </a:rPr>
              <a:t>Solves problems like: </a:t>
            </a:r>
            <a:endParaRPr sz="1500" b="1">
              <a:latin typeface="Comfortaa"/>
              <a:ea typeface="Comfortaa"/>
              <a:cs typeface="Comfortaa"/>
              <a:sym typeface="Comfortaa"/>
            </a:endParaRPr>
          </a:p>
          <a:p>
            <a:pPr marL="457200" lvl="0" indent="-323850" algn="l" rtl="0">
              <a:spcBef>
                <a:spcPts val="0"/>
              </a:spcBef>
              <a:spcAft>
                <a:spcPts val="0"/>
              </a:spcAft>
              <a:buSzPts val="1500"/>
              <a:buFont typeface="Comfortaa"/>
              <a:buAutoNum type="arabicPeriod"/>
            </a:pPr>
            <a:r>
              <a:rPr lang="en" sz="1500" b="1">
                <a:latin typeface="Comfortaa"/>
                <a:ea typeface="Comfortaa"/>
                <a:cs typeface="Comfortaa"/>
                <a:sym typeface="Comfortaa"/>
              </a:rPr>
              <a:t>Unstable Policy Update </a:t>
            </a:r>
            <a:endParaRPr sz="1500" b="1">
              <a:latin typeface="Comfortaa"/>
              <a:ea typeface="Comfortaa"/>
              <a:cs typeface="Comfortaa"/>
              <a:sym typeface="Comfortaa"/>
            </a:endParaRPr>
          </a:p>
          <a:p>
            <a:pPr marL="457200" lvl="0" indent="-323850" algn="l" rtl="0">
              <a:spcBef>
                <a:spcPts val="0"/>
              </a:spcBef>
              <a:spcAft>
                <a:spcPts val="0"/>
              </a:spcAft>
              <a:buSzPts val="1500"/>
              <a:buFont typeface="Comfortaa"/>
              <a:buAutoNum type="arabicPeriod"/>
            </a:pPr>
            <a:r>
              <a:rPr lang="en" sz="1500" b="1">
                <a:latin typeface="Comfortaa"/>
                <a:ea typeface="Comfortaa"/>
                <a:cs typeface="Comfortaa"/>
                <a:sym typeface="Comfortaa"/>
              </a:rPr>
              <a:t>Data Inefficiency </a:t>
            </a:r>
            <a:endParaRPr sz="1500" b="1">
              <a:latin typeface="Comfortaa"/>
              <a:ea typeface="Comfortaa"/>
              <a:cs typeface="Comfortaa"/>
              <a:sym typeface="Comfortaa"/>
            </a:endParaRPr>
          </a:p>
          <a:p>
            <a:pPr marL="0" lvl="0" indent="0" algn="l" rtl="0">
              <a:spcBef>
                <a:spcPts val="0"/>
              </a:spcBef>
              <a:spcAft>
                <a:spcPts val="0"/>
              </a:spcAft>
              <a:buNone/>
            </a:pPr>
            <a:endParaRPr sz="1500" b="1">
              <a:latin typeface="Comfortaa"/>
              <a:ea typeface="Comfortaa"/>
              <a:cs typeface="Comfortaa"/>
              <a:sym typeface="Comfortaa"/>
            </a:endParaRPr>
          </a:p>
          <a:p>
            <a:pPr marL="0" lvl="0" indent="0" algn="l" rtl="0">
              <a:spcBef>
                <a:spcPts val="0"/>
              </a:spcBef>
              <a:spcAft>
                <a:spcPts val="0"/>
              </a:spcAft>
              <a:buNone/>
            </a:pPr>
            <a:r>
              <a:rPr lang="en" sz="1500" b="1">
                <a:latin typeface="Comfortaa"/>
                <a:ea typeface="Comfortaa"/>
                <a:cs typeface="Comfortaa"/>
                <a:sym typeface="Comfortaa"/>
              </a:rPr>
              <a:t>Advantages: </a:t>
            </a:r>
            <a:endParaRPr sz="1500" b="1">
              <a:latin typeface="Comfortaa"/>
              <a:ea typeface="Comfortaa"/>
              <a:cs typeface="Comfortaa"/>
              <a:sym typeface="Comfortaa"/>
            </a:endParaRPr>
          </a:p>
          <a:p>
            <a:pPr marL="457200" lvl="0" indent="-323850" algn="l" rtl="0">
              <a:spcBef>
                <a:spcPts val="0"/>
              </a:spcBef>
              <a:spcAft>
                <a:spcPts val="0"/>
              </a:spcAft>
              <a:buSzPts val="1500"/>
              <a:buFont typeface="Comfortaa"/>
              <a:buAutoNum type="arabicPeriod"/>
            </a:pPr>
            <a:r>
              <a:rPr lang="en" sz="1500" b="1">
                <a:latin typeface="Comfortaa"/>
                <a:ea typeface="Comfortaa"/>
                <a:cs typeface="Comfortaa"/>
                <a:sym typeface="Comfortaa"/>
              </a:rPr>
              <a:t> Ease of Implementation</a:t>
            </a:r>
            <a:endParaRPr sz="1500" b="1">
              <a:latin typeface="Comfortaa"/>
              <a:ea typeface="Comfortaa"/>
              <a:cs typeface="Comfortaa"/>
              <a:sym typeface="Comfortaa"/>
            </a:endParaRPr>
          </a:p>
          <a:p>
            <a:pPr marL="457200" lvl="0" indent="-323850" algn="l" rtl="0">
              <a:spcBef>
                <a:spcPts val="0"/>
              </a:spcBef>
              <a:spcAft>
                <a:spcPts val="0"/>
              </a:spcAft>
              <a:buSzPts val="1500"/>
              <a:buFont typeface="Comfortaa"/>
              <a:buAutoNum type="arabicPeriod"/>
            </a:pPr>
            <a:r>
              <a:rPr lang="en" sz="1500" b="1">
                <a:latin typeface="Comfortaa"/>
                <a:ea typeface="Comfortaa"/>
                <a:cs typeface="Comfortaa"/>
                <a:sym typeface="Comfortaa"/>
              </a:rPr>
              <a:t>Sample Efficiency </a:t>
            </a:r>
            <a:endParaRPr sz="1500" b="1">
              <a:latin typeface="Comfortaa"/>
              <a:ea typeface="Comfortaa"/>
              <a:cs typeface="Comfortaa"/>
              <a:sym typeface="Comfortaa"/>
            </a:endParaRPr>
          </a:p>
          <a:p>
            <a:pPr marL="457200" lvl="0" indent="-323850" algn="l" rtl="0">
              <a:spcBef>
                <a:spcPts val="0"/>
              </a:spcBef>
              <a:spcAft>
                <a:spcPts val="0"/>
              </a:spcAft>
              <a:buSzPts val="1500"/>
              <a:buFont typeface="Comfortaa"/>
              <a:buAutoNum type="arabicPeriod"/>
            </a:pPr>
            <a:r>
              <a:rPr lang="en" sz="1500" b="1">
                <a:latin typeface="Comfortaa"/>
                <a:ea typeface="Comfortaa"/>
                <a:cs typeface="Comfortaa"/>
                <a:sym typeface="Comfortaa"/>
              </a:rPr>
              <a:t>Ease of Tune</a:t>
            </a:r>
            <a:endParaRPr sz="1500" b="1">
              <a:latin typeface="Comfortaa"/>
              <a:ea typeface="Comfortaa"/>
              <a:cs typeface="Comfortaa"/>
              <a:sym typeface="Comfortaa"/>
            </a:endParaRPr>
          </a:p>
          <a:p>
            <a:pPr marL="0" lvl="0" indent="0" algn="l" rtl="0">
              <a:spcBef>
                <a:spcPts val="0"/>
              </a:spcBef>
              <a:spcAft>
                <a:spcPts val="0"/>
              </a:spcAft>
              <a:buNone/>
            </a:pPr>
            <a:endParaRPr sz="1500" b="1">
              <a:latin typeface="Comfortaa"/>
              <a:ea typeface="Comfortaa"/>
              <a:cs typeface="Comfortaa"/>
              <a:sym typeface="Comfortaa"/>
            </a:endParaRPr>
          </a:p>
          <a:p>
            <a:pPr marL="0" lvl="0" indent="0" algn="l" rtl="0">
              <a:spcBef>
                <a:spcPts val="0"/>
              </a:spcBef>
              <a:spcAft>
                <a:spcPts val="0"/>
              </a:spcAft>
              <a:buNone/>
            </a:pPr>
            <a:r>
              <a:rPr lang="en" sz="1500" b="1">
                <a:latin typeface="Comfortaa"/>
                <a:ea typeface="Comfortaa"/>
                <a:cs typeface="Comfortaa"/>
                <a:sym typeface="Comfortaa"/>
              </a:rPr>
              <a:t>Unlike popular Q learning approaches, like DQN, that can learn from stored offline data, PPO learns online. This means that it doesn't use a replay buffer to store past experiences, but instead it learns directly from whatever its agent encounters in the environment. Once a batch of experience has been used to do a gradient update, the experience then is discarded and the policy moves on. This also means that Policy Gradient Methods are typically less sample efficient than Q learning methods because they only use the collected experience once for doing an update.</a:t>
            </a:r>
            <a:endParaRPr sz="1500" b="1">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Algorithm</a:t>
            </a:r>
            <a:endParaRPr b="1">
              <a:latin typeface="Comfortaa"/>
              <a:ea typeface="Comfortaa"/>
              <a:cs typeface="Comfortaa"/>
              <a:sym typeface="Comfortaa"/>
            </a:endParaRPr>
          </a:p>
        </p:txBody>
      </p:sp>
      <p:pic>
        <p:nvPicPr>
          <p:cNvPr id="167" name="Google Shape;167;p29"/>
          <p:cNvPicPr preferRelativeResize="0"/>
          <p:nvPr/>
        </p:nvPicPr>
        <p:blipFill>
          <a:blip r:embed="rId3">
            <a:alphaModFix/>
          </a:blip>
          <a:stretch>
            <a:fillRect/>
          </a:stretch>
        </p:blipFill>
        <p:spPr>
          <a:xfrm>
            <a:off x="91950" y="1589325"/>
            <a:ext cx="8839200" cy="25689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Experiments with PPO</a:t>
            </a:r>
            <a:endParaRPr b="1">
              <a:latin typeface="Comfortaa"/>
              <a:ea typeface="Comfortaa"/>
              <a:cs typeface="Comfortaa"/>
              <a:sym typeface="Comfortaa"/>
            </a:endParaRPr>
          </a:p>
        </p:txBody>
      </p:sp>
      <p:sp>
        <p:nvSpPr>
          <p:cNvPr id="173" name="Google Shape;173;p30"/>
          <p:cNvSpPr txBox="1"/>
          <p:nvPr/>
        </p:nvSpPr>
        <p:spPr>
          <a:xfrm>
            <a:off x="133275" y="1351000"/>
            <a:ext cx="8826600" cy="3534900"/>
          </a:xfrm>
          <a:prstGeom prst="rect">
            <a:avLst/>
          </a:prstGeom>
          <a:noFill/>
          <a:ln>
            <a:noFill/>
          </a:ln>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Font typeface="Comfortaa"/>
              <a:buAutoNum type="arabicPeriod"/>
            </a:pPr>
            <a:r>
              <a:rPr lang="en" sz="1500" b="1">
                <a:latin typeface="Comfortaa"/>
                <a:ea typeface="Comfortaa"/>
                <a:cs typeface="Comfortaa"/>
                <a:sym typeface="Comfortaa"/>
              </a:rPr>
              <a:t>We used the Open Source Library, Stable Baselines instead of Stable Baselines 3.</a:t>
            </a:r>
            <a:endParaRPr sz="1500" b="1">
              <a:latin typeface="Comfortaa"/>
              <a:ea typeface="Comfortaa"/>
              <a:cs typeface="Comfortaa"/>
              <a:sym typeface="Comfortaa"/>
            </a:endParaRPr>
          </a:p>
          <a:p>
            <a:pPr marL="457200" lvl="0" indent="-323850" algn="l" rtl="0">
              <a:lnSpc>
                <a:spcPct val="150000"/>
              </a:lnSpc>
              <a:spcBef>
                <a:spcPts val="0"/>
              </a:spcBef>
              <a:spcAft>
                <a:spcPts val="0"/>
              </a:spcAft>
              <a:buSzPts val="1500"/>
              <a:buFont typeface="Comfortaa"/>
              <a:buAutoNum type="arabicPeriod"/>
            </a:pPr>
            <a:r>
              <a:rPr lang="en" sz="1500" b="1">
                <a:latin typeface="Comfortaa"/>
                <a:ea typeface="Comfortaa"/>
                <a:cs typeface="Comfortaa"/>
                <a:sym typeface="Comfortaa"/>
              </a:rPr>
              <a:t>We used the PPO2 model, instead of PPO1, as it is the implementation of OpenAI made for GPU. </a:t>
            </a:r>
            <a:endParaRPr sz="1500" b="1">
              <a:latin typeface="Comfortaa"/>
              <a:ea typeface="Comfortaa"/>
              <a:cs typeface="Comfortaa"/>
              <a:sym typeface="Comfortaa"/>
            </a:endParaRPr>
          </a:p>
          <a:p>
            <a:pPr marL="457200" lvl="0" indent="-323850" algn="l" rtl="0">
              <a:lnSpc>
                <a:spcPct val="150000"/>
              </a:lnSpc>
              <a:spcBef>
                <a:spcPts val="0"/>
              </a:spcBef>
              <a:spcAft>
                <a:spcPts val="0"/>
              </a:spcAft>
              <a:buSzPts val="1500"/>
              <a:buFont typeface="Comfortaa"/>
              <a:buAutoNum type="arabicPeriod"/>
            </a:pPr>
            <a:r>
              <a:rPr lang="en" sz="1500" b="1">
                <a:latin typeface="Comfortaa"/>
                <a:ea typeface="Comfortaa"/>
                <a:cs typeface="Comfortaa"/>
                <a:sym typeface="Comfortaa"/>
              </a:rPr>
              <a:t>PPO2 version is 3 times faster than the implementation of PPO1. </a:t>
            </a:r>
            <a:endParaRPr sz="1500" b="1">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b="1">
                <a:latin typeface="Comfortaa"/>
                <a:ea typeface="Comfortaa"/>
                <a:cs typeface="Comfortaa"/>
                <a:sym typeface="Comfortaa"/>
              </a:rPr>
              <a:t>Hyperparameters</a:t>
            </a:r>
            <a:endParaRPr sz="1600" b="1">
              <a:latin typeface="Comfortaa"/>
              <a:ea typeface="Comfortaa"/>
              <a:cs typeface="Comfortaa"/>
              <a:sym typeface="Comfortaa"/>
            </a:endParaRPr>
          </a:p>
        </p:txBody>
      </p:sp>
      <p:sp>
        <p:nvSpPr>
          <p:cNvPr id="179" name="Google Shape;179;p31"/>
          <p:cNvSpPr txBox="1"/>
          <p:nvPr/>
        </p:nvSpPr>
        <p:spPr>
          <a:xfrm>
            <a:off x="151450" y="778500"/>
            <a:ext cx="8826600" cy="40620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gamma = 0.99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n_steps = 64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ent_coef = 0.01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 learning_rate = 0.00025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vf_coef = 0.5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 max_grad_norm = 0.5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 lam = 0.95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 nminibatches = 4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 noptepochs = 4 </a:t>
            </a:r>
            <a:endParaRPr sz="1800" b="1">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AutoNum type="arabicPeriod"/>
            </a:pPr>
            <a:r>
              <a:rPr lang="en" sz="1800" b="1">
                <a:latin typeface="Comfortaa"/>
                <a:ea typeface="Comfortaa"/>
                <a:cs typeface="Comfortaa"/>
                <a:sym typeface="Comfortaa"/>
              </a:rPr>
              <a:t> cliprange = 0.2</a:t>
            </a:r>
            <a:endParaRPr sz="1800"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200" b="1">
                <a:latin typeface="Comfortaa"/>
                <a:ea typeface="Comfortaa"/>
                <a:cs typeface="Comfortaa"/>
                <a:sym typeface="Comfortaa"/>
              </a:rPr>
              <a:t>Abstract</a:t>
            </a:r>
            <a:endParaRPr sz="2200" b="1">
              <a:latin typeface="Comfortaa"/>
              <a:ea typeface="Comfortaa"/>
              <a:cs typeface="Comfortaa"/>
              <a:sym typeface="Comfortaa"/>
            </a:endParaRPr>
          </a:p>
        </p:txBody>
      </p:sp>
      <p:sp>
        <p:nvSpPr>
          <p:cNvPr id="74" name="Google Shape;74;p14"/>
          <p:cNvSpPr txBox="1"/>
          <p:nvPr/>
        </p:nvSpPr>
        <p:spPr>
          <a:xfrm>
            <a:off x="305950" y="1114725"/>
            <a:ext cx="8660400" cy="3507600"/>
          </a:xfrm>
          <a:prstGeom prst="rect">
            <a:avLst/>
          </a:prstGeom>
          <a:noFill/>
          <a:ln>
            <a:noFill/>
          </a:ln>
        </p:spPr>
        <p:txBody>
          <a:bodyPr spcFirstLastPara="1" wrap="square" lIns="91425" tIns="91425" rIns="91425" bIns="91425" anchor="t" anchorCtr="0">
            <a:noAutofit/>
          </a:bodyPr>
          <a:lstStyle/>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This project involves implementing and testing Deep Q-Networks (DQN) and PPO in car racing simulations to compare its performance with the Actor2Critic model. </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We aim to see if DQN and PPO is better at learning and navigating the challenges of the racing environment. Through practical experimentation, we'll assess how well DQN and PPO performs and whether it outshines the Actor2Critic model in the specific context of car racing. </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This project offers a hands-on exploration to understand the strengths of DQN and PPO, providing insights into its effectiveness for reinforcement learning in dynamic scenarios like car racing.</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The project's findings will contribute valuable insights into the practical applicability of DQN and PPO in dynamic scenarios, offering a nuanced understanding of its potential advantages over alternative models like Actor2Critic.</a:t>
            </a:r>
            <a:endParaRPr sz="1200" b="1">
              <a:latin typeface="Comfortaa"/>
              <a:ea typeface="Comfortaa"/>
              <a:cs typeface="Comfortaa"/>
              <a:sym typeface="Comfortaa"/>
            </a:endParaRPr>
          </a:p>
          <a:p>
            <a:pPr marL="0" lvl="0" indent="0" algn="l" rtl="0">
              <a:lnSpc>
                <a:spcPct val="175000"/>
              </a:lnSpc>
              <a:spcBef>
                <a:spcPts val="1500"/>
              </a:spcBef>
              <a:spcAft>
                <a:spcPts val="0"/>
              </a:spcAft>
              <a:buNone/>
            </a:pPr>
            <a:endParaRPr sz="1200" b="1">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b="1">
                <a:latin typeface="Comfortaa"/>
                <a:ea typeface="Comfortaa"/>
                <a:cs typeface="Comfortaa"/>
                <a:sym typeface="Comfortaa"/>
              </a:rPr>
              <a:t>1st Experiment</a:t>
            </a:r>
            <a:endParaRPr sz="1600" b="1">
              <a:latin typeface="Comfortaa"/>
              <a:ea typeface="Comfortaa"/>
              <a:cs typeface="Comfortaa"/>
              <a:sym typeface="Comfortaa"/>
            </a:endParaRPr>
          </a:p>
        </p:txBody>
      </p:sp>
      <p:pic>
        <p:nvPicPr>
          <p:cNvPr id="185" name="Google Shape;185;p32"/>
          <p:cNvPicPr preferRelativeResize="0"/>
          <p:nvPr/>
        </p:nvPicPr>
        <p:blipFill>
          <a:blip r:embed="rId3">
            <a:alphaModFix/>
          </a:blip>
          <a:stretch>
            <a:fillRect/>
          </a:stretch>
        </p:blipFill>
        <p:spPr>
          <a:xfrm>
            <a:off x="1314450" y="900113"/>
            <a:ext cx="6515100" cy="3343275"/>
          </a:xfrm>
          <a:prstGeom prst="rect">
            <a:avLst/>
          </a:prstGeom>
          <a:noFill/>
          <a:ln>
            <a:noFill/>
          </a:ln>
        </p:spPr>
      </p:pic>
      <p:sp>
        <p:nvSpPr>
          <p:cNvPr id="186" name="Google Shape;186;p32"/>
          <p:cNvSpPr txBox="1"/>
          <p:nvPr/>
        </p:nvSpPr>
        <p:spPr>
          <a:xfrm>
            <a:off x="633100" y="4386200"/>
            <a:ext cx="79878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Comfortaa"/>
                <a:ea typeface="Comfortaa"/>
                <a:cs typeface="Comfortaa"/>
                <a:sym typeface="Comfortaa"/>
              </a:rPr>
              <a:t>Here is our first attempt with 10.000 timesteps and 150 episodes </a:t>
            </a:r>
            <a:endParaRPr sz="1500" b="1">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Best Experiment</a:t>
            </a:r>
            <a:endParaRPr b="1">
              <a:latin typeface="Comfortaa"/>
              <a:ea typeface="Comfortaa"/>
              <a:cs typeface="Comfortaa"/>
              <a:sym typeface="Comfortaa"/>
            </a:endParaRPr>
          </a:p>
        </p:txBody>
      </p:sp>
      <p:pic>
        <p:nvPicPr>
          <p:cNvPr id="192" name="Google Shape;192;p33"/>
          <p:cNvPicPr preferRelativeResize="0"/>
          <p:nvPr/>
        </p:nvPicPr>
        <p:blipFill>
          <a:blip r:embed="rId3">
            <a:alphaModFix/>
          </a:blip>
          <a:stretch>
            <a:fillRect/>
          </a:stretch>
        </p:blipFill>
        <p:spPr>
          <a:xfrm>
            <a:off x="1266825" y="798725"/>
            <a:ext cx="6610350" cy="3352800"/>
          </a:xfrm>
          <a:prstGeom prst="rect">
            <a:avLst/>
          </a:prstGeom>
          <a:noFill/>
          <a:ln>
            <a:noFill/>
          </a:ln>
        </p:spPr>
      </p:pic>
      <p:sp>
        <p:nvSpPr>
          <p:cNvPr id="193" name="Google Shape;193;p33"/>
          <p:cNvSpPr txBox="1"/>
          <p:nvPr/>
        </p:nvSpPr>
        <p:spPr>
          <a:xfrm>
            <a:off x="778500" y="4304425"/>
            <a:ext cx="78153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Comfortaa"/>
                <a:ea typeface="Comfortaa"/>
                <a:cs typeface="Comfortaa"/>
                <a:sym typeface="Comfortaa"/>
              </a:rPr>
              <a:t>Here is our best attempt with 5000 timesteps and 1.2k episodes </a:t>
            </a:r>
            <a:endParaRPr sz="1500" b="1">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solidFill>
                  <a:srgbClr val="FFFFFF"/>
                </a:solidFill>
                <a:latin typeface="Comfortaa"/>
                <a:ea typeface="Comfortaa"/>
                <a:cs typeface="Comfortaa"/>
                <a:sym typeface="Comfortaa"/>
              </a:rPr>
              <a:t>Evaluation</a:t>
            </a:r>
            <a:endParaRPr b="1">
              <a:solidFill>
                <a:srgbClr val="FFFFFF"/>
              </a:solidFill>
              <a:latin typeface="Comfortaa"/>
              <a:ea typeface="Comfortaa"/>
              <a:cs typeface="Comfortaa"/>
              <a:sym typeface="Comfortaa"/>
            </a:endParaRPr>
          </a:p>
        </p:txBody>
      </p:sp>
      <p:pic>
        <p:nvPicPr>
          <p:cNvPr id="199" name="Google Shape;199;p34"/>
          <p:cNvPicPr preferRelativeResize="0"/>
          <p:nvPr/>
        </p:nvPicPr>
        <p:blipFill>
          <a:blip r:embed="rId3">
            <a:alphaModFix/>
          </a:blip>
          <a:stretch>
            <a:fillRect/>
          </a:stretch>
        </p:blipFill>
        <p:spPr>
          <a:xfrm>
            <a:off x="2068388" y="1162200"/>
            <a:ext cx="4886325" cy="324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Conclusion</a:t>
            </a:r>
            <a:endParaRPr b="1">
              <a:latin typeface="Comfortaa"/>
              <a:ea typeface="Comfortaa"/>
              <a:cs typeface="Comfortaa"/>
              <a:sym typeface="Comfortaa"/>
            </a:endParaRPr>
          </a:p>
        </p:txBody>
      </p:sp>
      <p:sp>
        <p:nvSpPr>
          <p:cNvPr id="205" name="Google Shape;205;p35"/>
          <p:cNvSpPr txBox="1"/>
          <p:nvPr/>
        </p:nvSpPr>
        <p:spPr>
          <a:xfrm>
            <a:off x="169625" y="860275"/>
            <a:ext cx="8742300" cy="38895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In conclusion, the utilization of Deep Q-Networks (DQN) has proven to be a successful choice for the car-racing project, outperforming the Actor-Critic model. </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The robustness and simplicity inherent in DQN contributed to more stable and effective learning in the complex racing environment. However, recognizing the imperfections and areas for enhancement, the focus in future work will be on mitigating catastrophic forgetting. </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By addressing this challenge, there is a clear path towards further refining the performance of DQN in the car-racing domain. </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This commitment to continuous improvement aligns with the evolving landscape of reinforcement learning and underscores a dedication to pushing the boundaries of what is achievable in autonomous agent training for dynamic scenarios like car racing.</a:t>
            </a:r>
            <a:endParaRPr sz="1300" b="1">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Problem Statement</a:t>
            </a:r>
            <a:endParaRPr b="1">
              <a:latin typeface="Comfortaa"/>
              <a:ea typeface="Comfortaa"/>
              <a:cs typeface="Comfortaa"/>
              <a:sym typeface="Comfortaa"/>
            </a:endParaRPr>
          </a:p>
        </p:txBody>
      </p:sp>
      <p:sp>
        <p:nvSpPr>
          <p:cNvPr id="80" name="Google Shape;80;p15"/>
          <p:cNvSpPr txBox="1"/>
          <p:nvPr/>
        </p:nvSpPr>
        <p:spPr>
          <a:xfrm>
            <a:off x="115100" y="851200"/>
            <a:ext cx="8814900" cy="40440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374151"/>
              </a:buClr>
              <a:buSzPts val="1200"/>
              <a:buFont typeface="Comfortaa"/>
              <a:buChar char="★"/>
            </a:pPr>
            <a:r>
              <a:rPr lang="en" sz="1200" b="1">
                <a:solidFill>
                  <a:srgbClr val="374151"/>
                </a:solidFill>
                <a:latin typeface="Comfortaa"/>
                <a:ea typeface="Comfortaa"/>
                <a:cs typeface="Comfortaa"/>
                <a:sym typeface="Comfortaa"/>
              </a:rPr>
              <a:t>The current challenge lies in achieving optimal performance for a car racing environment using reinforcement learning. </a:t>
            </a:r>
            <a:endParaRPr sz="1200" b="1">
              <a:solidFill>
                <a:srgbClr val="374151"/>
              </a:solidFill>
              <a:latin typeface="Comfortaa"/>
              <a:ea typeface="Comfortaa"/>
              <a:cs typeface="Comfortaa"/>
              <a:sym typeface="Comfortaa"/>
            </a:endParaRPr>
          </a:p>
          <a:p>
            <a:pPr marL="457200" lvl="0" indent="-304800" algn="l" rtl="0">
              <a:lnSpc>
                <a:spcPct val="150000"/>
              </a:lnSpc>
              <a:spcBef>
                <a:spcPts val="0"/>
              </a:spcBef>
              <a:spcAft>
                <a:spcPts val="0"/>
              </a:spcAft>
              <a:buClr>
                <a:srgbClr val="374151"/>
              </a:buClr>
              <a:buSzPts val="1200"/>
              <a:buFont typeface="Comfortaa"/>
              <a:buChar char="★"/>
            </a:pPr>
            <a:r>
              <a:rPr lang="en" sz="1200" b="1">
                <a:solidFill>
                  <a:srgbClr val="374151"/>
                </a:solidFill>
                <a:latin typeface="Comfortaa"/>
                <a:ea typeface="Comfortaa"/>
                <a:cs typeface="Comfortaa"/>
                <a:sym typeface="Comfortaa"/>
              </a:rPr>
              <a:t>Previous attempts employing the Actor-Critic model have not yielded satisfactory results, indicating a need for a more effective approach. </a:t>
            </a:r>
            <a:endParaRPr sz="1200" b="1">
              <a:solidFill>
                <a:srgbClr val="374151"/>
              </a:solidFill>
              <a:latin typeface="Comfortaa"/>
              <a:ea typeface="Comfortaa"/>
              <a:cs typeface="Comfortaa"/>
              <a:sym typeface="Comfortaa"/>
            </a:endParaRPr>
          </a:p>
          <a:p>
            <a:pPr marL="457200" lvl="0" indent="-304800" algn="l" rtl="0">
              <a:lnSpc>
                <a:spcPct val="150000"/>
              </a:lnSpc>
              <a:spcBef>
                <a:spcPts val="0"/>
              </a:spcBef>
              <a:spcAft>
                <a:spcPts val="0"/>
              </a:spcAft>
              <a:buClr>
                <a:srgbClr val="374151"/>
              </a:buClr>
              <a:buSzPts val="1200"/>
              <a:buFont typeface="Comfortaa"/>
              <a:buChar char="★"/>
            </a:pPr>
            <a:r>
              <a:rPr lang="en" sz="1200" b="1">
                <a:solidFill>
                  <a:srgbClr val="374151"/>
                </a:solidFill>
                <a:latin typeface="Comfortaa"/>
                <a:ea typeface="Comfortaa"/>
                <a:cs typeface="Comfortaa"/>
                <a:sym typeface="Comfortaa"/>
              </a:rPr>
              <a:t>The limitations of the Actor-Critic model, characterized by suboptimal learning and performance outcomes, prompt the exploration of alternative strategies. </a:t>
            </a:r>
            <a:endParaRPr sz="1200" b="1">
              <a:solidFill>
                <a:srgbClr val="374151"/>
              </a:solidFill>
              <a:latin typeface="Comfortaa"/>
              <a:ea typeface="Comfortaa"/>
              <a:cs typeface="Comfortaa"/>
              <a:sym typeface="Comfortaa"/>
            </a:endParaRPr>
          </a:p>
          <a:p>
            <a:pPr marL="457200" lvl="0" indent="-304800" algn="l" rtl="0">
              <a:lnSpc>
                <a:spcPct val="150000"/>
              </a:lnSpc>
              <a:spcBef>
                <a:spcPts val="0"/>
              </a:spcBef>
              <a:spcAft>
                <a:spcPts val="0"/>
              </a:spcAft>
              <a:buClr>
                <a:srgbClr val="374151"/>
              </a:buClr>
              <a:buSzPts val="1200"/>
              <a:buFont typeface="Comfortaa"/>
              <a:buChar char="★"/>
            </a:pPr>
            <a:r>
              <a:rPr lang="en" sz="1200" b="1">
                <a:solidFill>
                  <a:srgbClr val="374151"/>
                </a:solidFill>
                <a:latin typeface="Comfortaa"/>
                <a:ea typeface="Comfortaa"/>
                <a:cs typeface="Comfortaa"/>
                <a:sym typeface="Comfortaa"/>
              </a:rPr>
              <a:t>Specifically, we aim to implement the Deep Q-Network (DQN) and PPO in the car racing environment to ascertain whether it can overcome the shortcomings observed with the Actor-Critic model. </a:t>
            </a:r>
            <a:endParaRPr sz="1200" b="1">
              <a:solidFill>
                <a:srgbClr val="374151"/>
              </a:solidFill>
              <a:latin typeface="Comfortaa"/>
              <a:ea typeface="Comfortaa"/>
              <a:cs typeface="Comfortaa"/>
              <a:sym typeface="Comfortaa"/>
            </a:endParaRPr>
          </a:p>
          <a:p>
            <a:pPr marL="457200" lvl="0" indent="-304800" algn="l" rtl="0">
              <a:lnSpc>
                <a:spcPct val="150000"/>
              </a:lnSpc>
              <a:spcBef>
                <a:spcPts val="0"/>
              </a:spcBef>
              <a:spcAft>
                <a:spcPts val="0"/>
              </a:spcAft>
              <a:buClr>
                <a:srgbClr val="374151"/>
              </a:buClr>
              <a:buSzPts val="1200"/>
              <a:buFont typeface="Comfortaa"/>
              <a:buChar char="★"/>
            </a:pPr>
            <a:r>
              <a:rPr lang="en" sz="1200" b="1">
                <a:solidFill>
                  <a:srgbClr val="374151"/>
                </a:solidFill>
                <a:latin typeface="Comfortaa"/>
                <a:ea typeface="Comfortaa"/>
                <a:cs typeface="Comfortaa"/>
                <a:sym typeface="Comfortaa"/>
              </a:rPr>
              <a:t>The objective is to improve learning efficiency, enhance decision-making in dynamic scenarios, and ultimately achieve superior results in the context of car racing simulations. </a:t>
            </a:r>
            <a:endParaRPr sz="1200" b="1">
              <a:solidFill>
                <a:srgbClr val="374151"/>
              </a:solidFill>
              <a:latin typeface="Comfortaa"/>
              <a:ea typeface="Comfortaa"/>
              <a:cs typeface="Comfortaa"/>
              <a:sym typeface="Comfortaa"/>
            </a:endParaRPr>
          </a:p>
          <a:p>
            <a:pPr marL="457200" lvl="0" indent="-304800" algn="l" rtl="0">
              <a:lnSpc>
                <a:spcPct val="150000"/>
              </a:lnSpc>
              <a:spcBef>
                <a:spcPts val="0"/>
              </a:spcBef>
              <a:spcAft>
                <a:spcPts val="0"/>
              </a:spcAft>
              <a:buClr>
                <a:srgbClr val="374151"/>
              </a:buClr>
              <a:buSzPts val="1200"/>
              <a:buFont typeface="Comfortaa"/>
              <a:buChar char="★"/>
            </a:pPr>
            <a:r>
              <a:rPr lang="en" sz="1200" b="1">
                <a:solidFill>
                  <a:srgbClr val="374151"/>
                </a:solidFill>
                <a:latin typeface="Comfortaa"/>
                <a:ea typeface="Comfortaa"/>
                <a:cs typeface="Comfortaa"/>
                <a:sym typeface="Comfortaa"/>
              </a:rPr>
              <a:t>This research addresses the identified inadequacies and seeks to advance the understanding of reinforcement learning methodologies for optimized autonomous navigation in complex, dynamic environments.</a:t>
            </a:r>
            <a:endParaRPr sz="1200" b="1">
              <a:solidFill>
                <a:schemeClr val="lt2"/>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Comfortaa"/>
                <a:ea typeface="Comfortaa"/>
                <a:cs typeface="Comfortaa"/>
                <a:sym typeface="Comfortaa"/>
              </a:rPr>
              <a:t>Motivation</a:t>
            </a:r>
            <a:endParaRPr b="1">
              <a:latin typeface="Comfortaa"/>
              <a:ea typeface="Comfortaa"/>
              <a:cs typeface="Comfortaa"/>
              <a:sym typeface="Comfortaa"/>
            </a:endParaRPr>
          </a:p>
        </p:txBody>
      </p:sp>
      <p:sp>
        <p:nvSpPr>
          <p:cNvPr id="86" name="Google Shape;86;p16"/>
          <p:cNvSpPr txBox="1"/>
          <p:nvPr/>
        </p:nvSpPr>
        <p:spPr>
          <a:xfrm>
            <a:off x="96925" y="842100"/>
            <a:ext cx="8823900" cy="4143900"/>
          </a:xfrm>
          <a:prstGeom prst="rect">
            <a:avLst/>
          </a:prstGeom>
          <a:noFill/>
          <a:ln>
            <a:noFill/>
          </a:ln>
        </p:spPr>
        <p:txBody>
          <a:bodyPr spcFirstLastPara="1" wrap="square" lIns="91425" tIns="91425" rIns="91425" bIns="91425" anchor="t" anchorCtr="0">
            <a:noAutofit/>
          </a:bodyPr>
          <a:lstStyle/>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Choosing to implement Deep Q-Networks (DQN) and PPO in car racing simulations is straightforward: to see how well it works compared to the Actor2Critic model. </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The motivation is practical exploration, aiming to understand if DQN and PPO stands out in learning and navigating the challenges of dynamic racing scenarios. </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The project seeks to provide straightforward insights into DQN's and PPO potential advantages over Actor2Critic in the specific realm of car racing.</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 It's a focused effort to optimize learning algorithms for real-world applications, offering a clearer understanding of effective strategies for training autonomous agents in high-stakes, dynamic environments like car racing simulations. </a:t>
            </a:r>
            <a:endParaRPr sz="1200" b="1">
              <a:latin typeface="Comfortaa"/>
              <a:ea typeface="Comfortaa"/>
              <a:cs typeface="Comfortaa"/>
              <a:sym typeface="Comfortaa"/>
            </a:endParaRPr>
          </a:p>
          <a:p>
            <a:pPr marL="457200" lvl="0" indent="-304800" algn="l" rtl="0">
              <a:lnSpc>
                <a:spcPct val="175000"/>
              </a:lnSpc>
              <a:spcBef>
                <a:spcPts val="0"/>
              </a:spcBef>
              <a:spcAft>
                <a:spcPts val="0"/>
              </a:spcAft>
              <a:buSzPts val="1200"/>
              <a:buFont typeface="Comfortaa"/>
              <a:buChar char="★"/>
            </a:pPr>
            <a:r>
              <a:rPr lang="en" sz="1200" b="1">
                <a:latin typeface="Comfortaa"/>
                <a:ea typeface="Comfortaa"/>
                <a:cs typeface="Comfortaa"/>
                <a:sym typeface="Comfortaa"/>
              </a:rPr>
              <a:t>This project is all about hands-on exploration and gaining practical insights for advancing reinforcement learning in the context of dynamic and complex scenarios.</a:t>
            </a:r>
            <a:endParaRPr sz="1200" b="1">
              <a:latin typeface="Comfortaa"/>
              <a:ea typeface="Comfortaa"/>
              <a:cs typeface="Comfortaa"/>
              <a:sym typeface="Comfortaa"/>
            </a:endParaRPr>
          </a:p>
          <a:p>
            <a:pPr marL="457200" lvl="0" indent="0" algn="l" rtl="0">
              <a:lnSpc>
                <a:spcPct val="150000"/>
              </a:lnSpc>
              <a:spcBef>
                <a:spcPts val="0"/>
              </a:spcBef>
              <a:spcAft>
                <a:spcPts val="0"/>
              </a:spcAft>
              <a:buNone/>
            </a:pPr>
            <a:endParaRPr sz="1200" b="1">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300" b="1">
                <a:latin typeface="Comfortaa"/>
                <a:ea typeface="Comfortaa"/>
                <a:cs typeface="Comfortaa"/>
                <a:sym typeface="Comfortaa"/>
              </a:rPr>
              <a:t>CarRacing-V0 Environment</a:t>
            </a:r>
            <a:endParaRPr sz="2300" b="1">
              <a:latin typeface="Comfortaa"/>
              <a:ea typeface="Comfortaa"/>
              <a:cs typeface="Comfortaa"/>
              <a:sym typeface="Comfortaa"/>
            </a:endParaRPr>
          </a:p>
        </p:txBody>
      </p:sp>
      <p:sp>
        <p:nvSpPr>
          <p:cNvPr id="92" name="Google Shape;92;p17"/>
          <p:cNvSpPr txBox="1"/>
          <p:nvPr/>
        </p:nvSpPr>
        <p:spPr>
          <a:xfrm>
            <a:off x="305950" y="1356600"/>
            <a:ext cx="8660400" cy="35169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State Representation: The game displays a simple 2D view with a resolution of 96x96 pixels, using the standard RGB color scheme.</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Rewards and Penalties: For every frame, a slight penalty of -0.1 is applied. The main goal is to drive over track tiles, earning +1000 divided by the total number of tiles. Crossing the outer barrier results in a hefty -100 penalty, ending the game.</a:t>
            </a:r>
            <a:endParaRPr sz="1300" b="1">
              <a:latin typeface="Comfortaa"/>
              <a:ea typeface="Comfortaa"/>
              <a:cs typeface="Comfortaa"/>
              <a:sym typeface="Comfortaa"/>
            </a:endParaRPr>
          </a:p>
          <a:p>
            <a:pPr marL="457200" lvl="0" indent="0" algn="l" rtl="0">
              <a:lnSpc>
                <a:spcPct val="150000"/>
              </a:lnSpc>
              <a:spcBef>
                <a:spcPts val="0"/>
              </a:spcBef>
              <a:spcAft>
                <a:spcPts val="0"/>
              </a:spcAft>
              <a:buNone/>
            </a:pPr>
            <a:endParaRPr sz="1300" b="1">
              <a:latin typeface="Comfortaa"/>
              <a:ea typeface="Comfortaa"/>
              <a:cs typeface="Comfortaa"/>
              <a:sym typeface="Comfortaa"/>
            </a:endParaRPr>
          </a:p>
        </p:txBody>
      </p:sp>
      <p:pic>
        <p:nvPicPr>
          <p:cNvPr id="93" name="Google Shape;93;p17"/>
          <p:cNvPicPr preferRelativeResize="0"/>
          <p:nvPr/>
        </p:nvPicPr>
        <p:blipFill>
          <a:blip r:embed="rId3">
            <a:alphaModFix/>
          </a:blip>
          <a:stretch>
            <a:fillRect/>
          </a:stretch>
        </p:blipFill>
        <p:spPr>
          <a:xfrm>
            <a:off x="3271525" y="3059450"/>
            <a:ext cx="3631901" cy="172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300" b="1">
                <a:latin typeface="Comfortaa"/>
                <a:ea typeface="Comfortaa"/>
                <a:cs typeface="Comfortaa"/>
                <a:sym typeface="Comfortaa"/>
              </a:rPr>
              <a:t>CarRacing-V0 Environment</a:t>
            </a:r>
            <a:endParaRPr sz="1600"/>
          </a:p>
        </p:txBody>
      </p:sp>
      <p:sp>
        <p:nvSpPr>
          <p:cNvPr id="99" name="Google Shape;99;p18"/>
          <p:cNvSpPr txBox="1"/>
          <p:nvPr/>
        </p:nvSpPr>
        <p:spPr>
          <a:xfrm>
            <a:off x="333200" y="1496400"/>
            <a:ext cx="8524200" cy="34260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Success Criteria: To succeed, the player must consistently gather a total reward of 900 within a maximum time frame of 1000 frames.</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Terrain Challenges: The environment includes grass patches outside the track. While they don't give rewards, they make it difficult for the car to get back on the track due to increased friction. </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Simplicity Compared to 3D Environments: CarRacing-v0 is simpler than 3D environments, making it more accessible for learning and experimentation in reinforcement learning.</a:t>
            </a:r>
            <a:endParaRPr sz="1300" b="1">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FFFFFF"/>
                </a:solidFill>
                <a:latin typeface="Comfortaa"/>
                <a:ea typeface="Comfortaa"/>
                <a:cs typeface="Comfortaa"/>
                <a:sym typeface="Comfortaa"/>
              </a:rPr>
              <a:t>Implementation - Enhancing Model Training Efficiency with Google Colab GPU</a:t>
            </a:r>
            <a:endParaRPr sz="2000" b="1">
              <a:solidFill>
                <a:srgbClr val="FFFFFF"/>
              </a:solidFill>
              <a:latin typeface="Comfortaa"/>
              <a:ea typeface="Comfortaa"/>
              <a:cs typeface="Comfortaa"/>
              <a:sym typeface="Comfortaa"/>
            </a:endParaRPr>
          </a:p>
        </p:txBody>
      </p:sp>
      <p:sp>
        <p:nvSpPr>
          <p:cNvPr id="105" name="Google Shape;105;p19"/>
          <p:cNvSpPr txBox="1"/>
          <p:nvPr/>
        </p:nvSpPr>
        <p:spPr>
          <a:xfrm>
            <a:off x="415000" y="1496400"/>
            <a:ext cx="3816600" cy="3389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b="1">
                <a:latin typeface="Comfortaa"/>
                <a:ea typeface="Comfortaa"/>
                <a:cs typeface="Comfortaa"/>
                <a:sym typeface="Comfortaa"/>
              </a:rPr>
              <a:t>Training time is an essential part of deep learning, due to the fact that learning takes lots of time to be able to learn whatever process the model is being applied upon. For many situations, GPUs are a must as they exponentially increase the speed of training, thus training the model quicker, allocating the additional training time for perfecting the model, and tweaking the extra changes. </a:t>
            </a:r>
            <a:endParaRPr sz="1300" b="1">
              <a:latin typeface="Comfortaa"/>
              <a:ea typeface="Comfortaa"/>
              <a:cs typeface="Comfortaa"/>
              <a:sym typeface="Comfortaa"/>
            </a:endParaRPr>
          </a:p>
        </p:txBody>
      </p:sp>
      <p:pic>
        <p:nvPicPr>
          <p:cNvPr id="106" name="Google Shape;106;p19"/>
          <p:cNvPicPr preferRelativeResize="0"/>
          <p:nvPr/>
        </p:nvPicPr>
        <p:blipFill>
          <a:blip r:embed="rId3">
            <a:alphaModFix/>
          </a:blip>
          <a:stretch>
            <a:fillRect/>
          </a:stretch>
        </p:blipFill>
        <p:spPr>
          <a:xfrm>
            <a:off x="4365438" y="1644225"/>
            <a:ext cx="4048125"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000" b="1">
                <a:latin typeface="Comfortaa"/>
                <a:ea typeface="Comfortaa"/>
                <a:cs typeface="Comfortaa"/>
                <a:sym typeface="Comfortaa"/>
              </a:rPr>
              <a:t>Stable Baselines3 Library .1 </a:t>
            </a:r>
            <a:endParaRPr sz="2000" b="1">
              <a:latin typeface="Comfortaa"/>
              <a:ea typeface="Comfortaa"/>
              <a:cs typeface="Comfortaa"/>
              <a:sym typeface="Comfortaa"/>
            </a:endParaRPr>
          </a:p>
        </p:txBody>
      </p:sp>
      <p:pic>
        <p:nvPicPr>
          <p:cNvPr id="112" name="Google Shape;112;p20"/>
          <p:cNvPicPr preferRelativeResize="0"/>
          <p:nvPr/>
        </p:nvPicPr>
        <p:blipFill>
          <a:blip r:embed="rId3">
            <a:alphaModFix/>
          </a:blip>
          <a:stretch>
            <a:fillRect/>
          </a:stretch>
        </p:blipFill>
        <p:spPr>
          <a:xfrm>
            <a:off x="634050" y="1034975"/>
            <a:ext cx="2762250" cy="3381375"/>
          </a:xfrm>
          <a:prstGeom prst="rect">
            <a:avLst/>
          </a:prstGeom>
          <a:noFill/>
          <a:ln>
            <a:noFill/>
          </a:ln>
        </p:spPr>
      </p:pic>
      <p:sp>
        <p:nvSpPr>
          <p:cNvPr id="113" name="Google Shape;113;p20"/>
          <p:cNvSpPr txBox="1"/>
          <p:nvPr/>
        </p:nvSpPr>
        <p:spPr>
          <a:xfrm>
            <a:off x="3768150" y="2041650"/>
            <a:ext cx="5156700" cy="15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Comfortaa"/>
                <a:ea typeface="Comfortaa"/>
                <a:cs typeface="Comfortaa"/>
                <a:sym typeface="Comfortaa"/>
              </a:rPr>
              <a:t>We are going to utilize brand new version of library Stable Baselines3, which contains improved implementations of Reinforcement Learning algorithms, in native Pytorch.</a:t>
            </a:r>
            <a:endParaRPr sz="1600" b="1">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Implementation - DQN</a:t>
            </a:r>
            <a:endParaRPr sz="2400"/>
          </a:p>
        </p:txBody>
      </p:sp>
      <p:sp>
        <p:nvSpPr>
          <p:cNvPr id="119" name="Google Shape;119;p21"/>
          <p:cNvSpPr txBox="1"/>
          <p:nvPr/>
        </p:nvSpPr>
        <p:spPr>
          <a:xfrm>
            <a:off x="327000" y="742150"/>
            <a:ext cx="8490000" cy="42801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Import necessary libraries, including DQN from stable-baselines 3, and relevant components for handling the environment.</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Create a CarRacing environment using the gym library. Wrap the environment with DummyVecEnv to handle vectorized environments. Apply frame stacking (VecFrameStack) to capture temporal information.</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Initialize the DQN model using the "CnnPolicy" (convolutional neural network policy) suitable for image-based observations. Set the environment and enable verbose logging for better feedback during training.</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Set Training Parameters</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Use the learn method to train the DQN model for the specified number of steps.</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Save the trained model</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Evaluate the performance of the trained model over a specified number of evaluation episodes.</a:t>
            </a:r>
            <a:endParaRPr sz="1300" b="1">
              <a:latin typeface="Comfortaa"/>
              <a:ea typeface="Comfortaa"/>
              <a:cs typeface="Comfortaa"/>
              <a:sym typeface="Comfortaa"/>
            </a:endParaRPr>
          </a:p>
          <a:p>
            <a:pPr marL="457200" lvl="0" indent="-311150" algn="l" rtl="0">
              <a:lnSpc>
                <a:spcPct val="150000"/>
              </a:lnSpc>
              <a:spcBef>
                <a:spcPts val="0"/>
              </a:spcBef>
              <a:spcAft>
                <a:spcPts val="0"/>
              </a:spcAft>
              <a:buSzPts val="1300"/>
              <a:buFont typeface="Comfortaa"/>
              <a:buChar char="★"/>
            </a:pPr>
            <a:r>
              <a:rPr lang="en" sz="1300" b="1">
                <a:latin typeface="Comfortaa"/>
                <a:ea typeface="Comfortaa"/>
                <a:cs typeface="Comfortaa"/>
                <a:sym typeface="Comfortaa"/>
              </a:rPr>
              <a:t>Visualize the trained agent interacting with the CarRacing environment.</a:t>
            </a:r>
            <a:endParaRPr sz="1300" b="1">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1501</Words>
  <Application>Microsoft Macintosh PowerPoint</Application>
  <PresentationFormat>On-screen Show (16:9)</PresentationFormat>
  <Paragraphs>104</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Comfortaa</vt:lpstr>
      <vt:lpstr>Roboto</vt:lpstr>
      <vt:lpstr>Material</vt:lpstr>
      <vt:lpstr>Driving the Future: A Deep Learning Approach to Car Racing</vt:lpstr>
      <vt:lpstr>Abstract</vt:lpstr>
      <vt:lpstr>Problem Statement</vt:lpstr>
      <vt:lpstr>Motivation</vt:lpstr>
      <vt:lpstr>CarRacing-V0 Environment</vt:lpstr>
      <vt:lpstr>CarRacing-V0 Environment</vt:lpstr>
      <vt:lpstr>Implementation - Enhancing Model Training Efficiency with Google Colab GPU</vt:lpstr>
      <vt:lpstr>Stable Baselines3 Library .1 </vt:lpstr>
      <vt:lpstr>Implementation - DQN</vt:lpstr>
      <vt:lpstr>DQN Algorithm</vt:lpstr>
      <vt:lpstr>Implementation - Experiments</vt:lpstr>
      <vt:lpstr>Results</vt:lpstr>
      <vt:lpstr> Evaluation of our best DQN model</vt:lpstr>
      <vt:lpstr>Catastrophic Forgetting .1 </vt:lpstr>
      <vt:lpstr>PPO</vt:lpstr>
      <vt:lpstr>Why use PPO?</vt:lpstr>
      <vt:lpstr>Algorithm</vt:lpstr>
      <vt:lpstr>Experiments with PPO</vt:lpstr>
      <vt:lpstr>Hyperparameters</vt:lpstr>
      <vt:lpstr>1st Experiment</vt:lpstr>
      <vt:lpstr>Best Experiment</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the Future: A Deep Learning Approach to Car Racing</dc:title>
  <cp:lastModifiedBy>Microsoft Office User</cp:lastModifiedBy>
  <cp:revision>1</cp:revision>
  <dcterms:modified xsi:type="dcterms:W3CDTF">2023-12-06T00:05:55Z</dcterms:modified>
</cp:coreProperties>
</file>