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893EE6A-8103-4135-822C-1435F890EDE9}">
  <a:tblStyle styleId="{1893EE6A-8103-4135-822C-1435F890EDE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C81EC932-59B3-41BC-BCB2-102C4BDBB2B4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Relationship Id="rId4" Type="http://schemas.openxmlformats.org/officeDocument/2006/relationships/image" Target="../media/image03.jpg"/><Relationship Id="rId5" Type="http://schemas.openxmlformats.org/officeDocument/2006/relationships/image" Target="../media/image05.png"/><Relationship Id="rId6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Relationship Id="rId4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Relationship Id="rId4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Relationship Id="rId4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Relationship Id="rId4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Relationship Id="rId4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Relationship Id="rId4" Type="http://schemas.openxmlformats.org/officeDocument/2006/relationships/image" Target="../media/image03.jpg"/><Relationship Id="rId5" Type="http://schemas.openxmlformats.org/officeDocument/2006/relationships/hyperlink" Target="http://www.sports-reference.com/olympics/" TargetMode="External"/><Relationship Id="rId6" Type="http://schemas.openxmlformats.org/officeDocument/2006/relationships/hyperlink" Target="https://en.wikipedia.org/wiki/List_of_countries_by_system_of_government" TargetMode="External"/><Relationship Id="rId7" Type="http://schemas.openxmlformats.org/officeDocument/2006/relationships/hyperlink" Target="https://en.wikipedia.org/wiki/Developed_countr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Relationship Id="rId4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10" y="71919"/>
            <a:ext cx="7082634" cy="672893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7372350" y="895350"/>
            <a:ext cx="43434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Descriptive Analysis on Olympics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499350" y="4616450"/>
            <a:ext cx="412115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Chiranjeevi T R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161046001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Data and Data Analytics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Manipal SOIS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0861" y="169863"/>
            <a:ext cx="2619375" cy="136048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405829" y="328772"/>
            <a:ext cx="87587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 - Analysis</a:t>
            </a:r>
          </a:p>
        </p:txBody>
      </p:sp>
      <p:pic>
        <p:nvPicPr>
          <p:cNvPr descr="Image result for hadoop hive image" id="200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2875" y="1967600"/>
            <a:ext cx="4948475" cy="29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4908675" y="253975"/>
            <a:ext cx="678300" cy="61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sorted.csv</a:t>
            </a:r>
          </a:p>
        </p:txBody>
      </p:sp>
      <p:sp>
        <p:nvSpPr>
          <p:cNvPr id="202" name="Shape 202"/>
          <p:cNvSpPr/>
          <p:nvPr/>
        </p:nvSpPr>
        <p:spPr>
          <a:xfrm>
            <a:off x="5116275" y="870775"/>
            <a:ext cx="263100" cy="110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116275" y="5687800"/>
            <a:ext cx="8889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HQL</a:t>
            </a:r>
          </a:p>
        </p:txBody>
      </p:sp>
      <p:sp>
        <p:nvSpPr>
          <p:cNvPr id="204" name="Shape 204"/>
          <p:cNvSpPr/>
          <p:nvPr/>
        </p:nvSpPr>
        <p:spPr>
          <a:xfrm>
            <a:off x="5370275" y="4939887"/>
            <a:ext cx="263100" cy="693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0861" y="169863"/>
            <a:ext cx="2619375" cy="136048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405829" y="328772"/>
            <a:ext cx="87587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 -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Visualisation</a:t>
            </a:r>
          </a:p>
        </p:txBody>
      </p:sp>
      <p:pic>
        <p:nvPicPr>
          <p:cNvPr descr="Image result for matplotlib image"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825" y="2275100"/>
            <a:ext cx="3938799" cy="2178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lotly" id="212" name="Shape 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2750" y="2275100"/>
            <a:ext cx="4074899" cy="21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10" y="71919"/>
            <a:ext cx="7082634" cy="672893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7597739" y="1525712"/>
            <a:ext cx="4145622" cy="280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0861" y="169863"/>
            <a:ext cx="2619375" cy="136048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28650" y="666750"/>
            <a:ext cx="83439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Governance And Economy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01650" y="3340100"/>
            <a:ext cx="711835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country participating in OLYMPICS have different Governance system and Economic stability.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would like to analyze the impact of governance system and economic stability on performance of each country.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0861" y="169863"/>
            <a:ext cx="2619375" cy="13604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679450" y="755650"/>
            <a:ext cx="5689600" cy="2393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660400" y="3797300"/>
            <a:ext cx="5689600" cy="2393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377950" y="1203325"/>
            <a:ext cx="1809750" cy="1616074"/>
          </a:xfrm>
          <a:prstGeom prst="ellipse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Democratic</a:t>
            </a:r>
          </a:p>
        </p:txBody>
      </p:sp>
      <p:sp>
        <p:nvSpPr>
          <p:cNvPr id="102" name="Shape 102"/>
          <p:cNvSpPr/>
          <p:nvPr/>
        </p:nvSpPr>
        <p:spPr>
          <a:xfrm>
            <a:off x="4146550" y="1127124"/>
            <a:ext cx="1816099" cy="1692275"/>
          </a:xfrm>
          <a:prstGeom prst="ellipse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- Democratic</a:t>
            </a:r>
          </a:p>
        </p:txBody>
      </p:sp>
      <p:sp>
        <p:nvSpPr>
          <p:cNvPr id="103" name="Shape 103"/>
          <p:cNvSpPr/>
          <p:nvPr/>
        </p:nvSpPr>
        <p:spPr>
          <a:xfrm>
            <a:off x="1466850" y="4267200"/>
            <a:ext cx="1720850" cy="1498599"/>
          </a:xfrm>
          <a:prstGeom prst="ellipse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</a:t>
            </a:r>
          </a:p>
        </p:txBody>
      </p:sp>
      <p:sp>
        <p:nvSpPr>
          <p:cNvPr id="104" name="Shape 104"/>
          <p:cNvSpPr/>
          <p:nvPr/>
        </p:nvSpPr>
        <p:spPr>
          <a:xfrm>
            <a:off x="4171950" y="4267200"/>
            <a:ext cx="1790699" cy="1498599"/>
          </a:xfrm>
          <a:prstGeom prst="ellipse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996950" y="833992"/>
            <a:ext cx="2324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Governance</a:t>
            </a:r>
          </a:p>
        </p:txBody>
      </p:sp>
      <p:cxnSp>
        <p:nvCxnSpPr>
          <p:cNvPr id="106" name="Shape 106"/>
          <p:cNvCxnSpPr>
            <a:stCxn id="101" idx="4"/>
            <a:endCxn id="103" idx="0"/>
          </p:cNvCxnSpPr>
          <p:nvPr/>
        </p:nvCxnSpPr>
        <p:spPr>
          <a:xfrm>
            <a:off x="2282825" y="2819399"/>
            <a:ext cx="44400" cy="144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7" name="Shape 107"/>
          <p:cNvCxnSpPr>
            <a:stCxn id="102" idx="3"/>
            <a:endCxn id="103" idx="0"/>
          </p:cNvCxnSpPr>
          <p:nvPr/>
        </p:nvCxnSpPr>
        <p:spPr>
          <a:xfrm flipH="1">
            <a:off x="2327211" y="2571571"/>
            <a:ext cx="2085300" cy="16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8" name="Shape 108"/>
          <p:cNvCxnSpPr>
            <a:stCxn id="102" idx="4"/>
            <a:endCxn id="104" idx="0"/>
          </p:cNvCxnSpPr>
          <p:nvPr/>
        </p:nvCxnSpPr>
        <p:spPr>
          <a:xfrm>
            <a:off x="5054599" y="2819399"/>
            <a:ext cx="12600" cy="1447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9" name="Shape 109"/>
          <p:cNvCxnSpPr/>
          <p:nvPr/>
        </p:nvCxnSpPr>
        <p:spPr>
          <a:xfrm>
            <a:off x="8572500" y="18415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0" name="Shape 110"/>
          <p:cNvCxnSpPr>
            <a:stCxn id="101" idx="5"/>
            <a:endCxn id="104" idx="0"/>
          </p:cNvCxnSpPr>
          <p:nvPr/>
        </p:nvCxnSpPr>
        <p:spPr>
          <a:xfrm>
            <a:off x="2922668" y="2582730"/>
            <a:ext cx="2144700" cy="168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111" name="Shape 111"/>
          <p:cNvGraphicFramePr/>
          <p:nvPr/>
        </p:nvGraphicFramePr>
        <p:xfrm>
          <a:off x="6629400" y="2402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{1893EE6A-8103-4135-822C-1435F890EDE9}</a:tableStyleId>
              </a:tblPr>
              <a:tblGrid>
                <a:gridCol w="3155950"/>
                <a:gridCol w="1917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No of countries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Democratic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74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Non-Democratic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134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Developed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72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Developing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133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Democratic - Developing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37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Non-Democratic</a:t>
                      </a:r>
                      <a:r>
                        <a:rPr lang="en-US" sz="1800"/>
                        <a:t> - Developing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96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Democratic</a:t>
                      </a:r>
                      <a:r>
                        <a:rPr lang="en-US" sz="1800"/>
                        <a:t> - Developed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37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Non-Democratic –</a:t>
                      </a:r>
                      <a:r>
                        <a:rPr lang="en-US" sz="1800"/>
                        <a:t> Developed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35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0861" y="169863"/>
            <a:ext cx="2619300" cy="13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647272" y="241442"/>
            <a:ext cx="798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Hive Queries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00691" y="981182"/>
            <a:ext cx="4669500" cy="5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b.govern,sum(a.total)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data a,status 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a.name = b.name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b.govern;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b.economy,sum(a.total)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data a,status 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a.name = b.name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b.economy;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b.govern,b.economy,sum(a.total)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data a,status 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a.name = b.name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b.govern,b.economy;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b.govern,b.economy,sum(a.participant)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data a,status 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a.name = b.name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b.govern,b.economy;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143946" y="2320008"/>
            <a:ext cx="5640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b.govern,b.economy,sum(a.male),sum(a.female)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data a,status 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a.name = b.name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b.govern,b.economy;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5429892" y="826217"/>
            <a:ext cx="77100" cy="552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0861" y="169863"/>
            <a:ext cx="2619300" cy="1360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Shape 126"/>
          <p:cNvGraphicFramePr/>
          <p:nvPr/>
        </p:nvGraphicFramePr>
        <p:xfrm>
          <a:off x="888975" y="87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{C81EC932-59B3-41BC-BCB2-102C4BDBB2B4}</a:tableStyleId>
              </a:tblPr>
              <a:tblGrid>
                <a:gridCol w="2286000"/>
                <a:gridCol w="2286000"/>
              </a:tblGrid>
              <a:tr h="385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Governance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Medals</a:t>
                      </a:r>
                    </a:p>
                  </a:txBody>
                  <a:tcPr marT="91425" marB="91425" marR="91425" marL="91425"/>
                </a:tc>
              </a:tr>
              <a:tr h="385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Democratic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3052</a:t>
                      </a:r>
                    </a:p>
                  </a:txBody>
                  <a:tcPr marT="91425" marB="91425" marR="91425" marL="91425"/>
                </a:tc>
              </a:tr>
              <a:tr h="309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Non-Democratic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1556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7" name="Shape 127"/>
          <p:cNvGraphicFramePr/>
          <p:nvPr/>
        </p:nvGraphicFramePr>
        <p:xfrm>
          <a:off x="888975" y="22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{C81EC932-59B3-41BC-BCB2-102C4BDBB2B4}</a:tableStyleId>
              </a:tblPr>
              <a:tblGrid>
                <a:gridCol w="2286000"/>
                <a:gridCol w="2286000"/>
              </a:tblGrid>
              <a:tr h="385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Economy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Medals</a:t>
                      </a:r>
                    </a:p>
                  </a:txBody>
                  <a:tcPr marT="91425" marB="91425" marR="91425" marL="91425"/>
                </a:tc>
              </a:tr>
              <a:tr h="385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Developed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2715</a:t>
                      </a:r>
                    </a:p>
                  </a:txBody>
                  <a:tcPr marT="91425" marB="91425" marR="91425" marL="91425"/>
                </a:tc>
              </a:tr>
              <a:tr h="309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Developing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1893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" name="Shape 128"/>
          <p:cNvGraphicFramePr/>
          <p:nvPr/>
        </p:nvGraphicFramePr>
        <p:xfrm>
          <a:off x="952500" y="386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{C81EC932-59B3-41BC-BCB2-102C4BDBB2B4}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Governance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Economy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Medals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Participants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Males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Females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Democratic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Developed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27007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15753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11253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Democratic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Developing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577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9431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5936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3494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Non-Democratic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Developed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3468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2194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1274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Non-Democratic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Developing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12967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7854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5111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0861" y="169863"/>
            <a:ext cx="2619375" cy="1360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412750" y="386556"/>
            <a:ext cx="40842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96850" y="2305050"/>
            <a:ext cx="1112688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Democratic countries performance are much better than Non-Democratic countries.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countries performance is better than Developing countries.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07950" y="4108450"/>
            <a:ext cx="113919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Democratic Developing &gt; Non-Democratic and Developing &gt; Democratic and Developing &gt; Non-Democratic and Developed.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0861" y="169863"/>
            <a:ext cx="2619375" cy="136048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23850" y="1987550"/>
            <a:ext cx="11550649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PARTICIPANTS 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Democratic Developing &gt; Non-Democratic and Developing &gt; Democratic and Developing &gt; Non-Democratic and Developed.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79400" y="3308350"/>
            <a:ext cx="113919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MALE PARTICIPANTS: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Democratic Developing &gt; Non-Democratic and Developing &gt; Democratic and Developing &gt; Non-Democratic and Developed.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23850" y="4794250"/>
            <a:ext cx="113919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FEMALE PARTICIPANTS 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Democratic Developing &gt; Non-Democratic and Developing &gt; Democratic and Developing &gt; Non-Democratic and Developed.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0861" y="169863"/>
            <a:ext cx="2619375" cy="136048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405829" y="328772"/>
            <a:ext cx="87587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 - sources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82885" y="1412696"/>
            <a:ext cx="957551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http://www.sports-reference.com/olympics/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 Contains statistics of countries participating in Olympics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https://en.wikipedia.org/wiki/List_of_countries_by_system_of_government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list of  democratic countries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https://en.wikipedia.org/wiki/Developed_country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list of developed countries.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71725" y="3973275"/>
            <a:ext cx="11085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All the data required for the project was available as CSV files.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The data was structured, but contained few null values. As part of cleansing we cleansed the null values with appropriate values.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0861" y="169863"/>
            <a:ext cx="2619375" cy="136048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405829" y="328772"/>
            <a:ext cx="87587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 - Extraction</a:t>
            </a:r>
          </a:p>
        </p:txBody>
      </p:sp>
      <p:sp>
        <p:nvSpPr>
          <p:cNvPr id="159" name="Shape 159"/>
          <p:cNvSpPr/>
          <p:nvPr/>
        </p:nvSpPr>
        <p:spPr>
          <a:xfrm>
            <a:off x="1061350" y="1224625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150250" y="1224625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221000" y="1224625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280950" y="1224625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348150" y="1226912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475950" y="1224625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575625" y="1224625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738150" y="1224625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2001000" y="1224625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890550" y="1224625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2001000" y="1226925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2128150" y="1340750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2217050" y="1340750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2287800" y="1340750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347750" y="1340750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414950" y="1343037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542750" y="1340750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2642425" y="1340750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804950" y="1340750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3067800" y="1340750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957350" y="1340750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067800" y="1343050"/>
            <a:ext cx="390000" cy="50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097650" y="1986650"/>
            <a:ext cx="2476500" cy="589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227 files each holds data about the performance of a country</a:t>
            </a:r>
          </a:p>
        </p:txBody>
      </p:sp>
      <p:sp>
        <p:nvSpPr>
          <p:cNvPr id="182" name="Shape 182"/>
          <p:cNvSpPr/>
          <p:nvPr/>
        </p:nvSpPr>
        <p:spPr>
          <a:xfrm>
            <a:off x="1171000" y="3964225"/>
            <a:ext cx="2304300" cy="61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Extract data and combine all the data in 227 files</a:t>
            </a:r>
          </a:p>
        </p:txBody>
      </p:sp>
      <p:sp>
        <p:nvSpPr>
          <p:cNvPr id="183" name="Shape 183"/>
          <p:cNvSpPr/>
          <p:nvPr/>
        </p:nvSpPr>
        <p:spPr>
          <a:xfrm>
            <a:off x="1823350" y="2576150"/>
            <a:ext cx="263100" cy="1388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4335100" y="4007275"/>
            <a:ext cx="2304300" cy="6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Filter data for range 1996 - 2012</a:t>
            </a:r>
          </a:p>
        </p:txBody>
      </p:sp>
      <p:sp>
        <p:nvSpPr>
          <p:cNvPr id="185" name="Shape 185"/>
          <p:cNvSpPr/>
          <p:nvPr/>
        </p:nvSpPr>
        <p:spPr>
          <a:xfrm>
            <a:off x="8288450" y="3964225"/>
            <a:ext cx="2304300" cy="61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Load to database</a:t>
            </a:r>
          </a:p>
        </p:txBody>
      </p:sp>
      <p:sp>
        <p:nvSpPr>
          <p:cNvPr id="186" name="Shape 186"/>
          <p:cNvSpPr/>
          <p:nvPr/>
        </p:nvSpPr>
        <p:spPr>
          <a:xfrm>
            <a:off x="1823350" y="4581025"/>
            <a:ext cx="263100" cy="1388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605650" y="5978075"/>
            <a:ext cx="611400" cy="69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all.csv</a:t>
            </a:r>
          </a:p>
        </p:txBody>
      </p:sp>
      <p:sp>
        <p:nvSpPr>
          <p:cNvPr id="188" name="Shape 188"/>
          <p:cNvSpPr/>
          <p:nvPr/>
        </p:nvSpPr>
        <p:spPr>
          <a:xfrm>
            <a:off x="2240650" y="6195775"/>
            <a:ext cx="3111600" cy="254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370275" y="4653475"/>
            <a:ext cx="263100" cy="1968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5299500" y="2038675"/>
            <a:ext cx="263100" cy="1968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143500" y="1397000"/>
            <a:ext cx="678300" cy="61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sorted.csv</a:t>
            </a:r>
          </a:p>
        </p:txBody>
      </p:sp>
      <p:sp>
        <p:nvSpPr>
          <p:cNvPr id="192" name="Shape 192"/>
          <p:cNvSpPr/>
          <p:nvPr/>
        </p:nvSpPr>
        <p:spPr>
          <a:xfrm>
            <a:off x="5821800" y="1578350"/>
            <a:ext cx="3258600" cy="254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8999675" y="1587350"/>
            <a:ext cx="263100" cy="237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