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6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8A55-F48C-526D-A5B8-3399B887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80346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odoni MT Black" panose="02070A03080606020203" pitchFamily="18" charset="0"/>
              </a:rPr>
              <a:t>Chisom Gbulie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DA1B23-2864-9A0D-C2EF-8247060C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84" y="3133839"/>
            <a:ext cx="10993546" cy="22108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Computer Science Stream 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CSC 101 PROJECT One</a:t>
            </a:r>
          </a:p>
        </p:txBody>
      </p:sp>
    </p:spTree>
    <p:extLst>
      <p:ext uri="{BB962C8B-B14F-4D97-AF65-F5344CB8AC3E}">
        <p14:creationId xmlns:p14="http://schemas.microsoft.com/office/powerpoint/2010/main" val="200945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F23-B580-0A3D-982F-45E2F397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III</a:t>
            </a:r>
            <a:endParaRPr lang="en-US" sz="6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E052E09-B8D2-7550-9CF9-C39A2C18A816}"/>
              </a:ext>
            </a:extLst>
          </p:cNvPr>
          <p:cNvSpPr/>
          <p:nvPr/>
        </p:nvSpPr>
        <p:spPr>
          <a:xfrm>
            <a:off x="0" y="2555654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28C2D5BA-E44F-1FF1-3479-C499A7142922}"/>
              </a:ext>
            </a:extLst>
          </p:cNvPr>
          <p:cNvSpPr/>
          <p:nvPr/>
        </p:nvSpPr>
        <p:spPr>
          <a:xfrm>
            <a:off x="1740380" y="2441815"/>
            <a:ext cx="3374265" cy="1142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Depreciation: N29,951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8EDF90-5A70-320F-9EC3-807E597B3BDD}"/>
              </a:ext>
            </a:extLst>
          </p:cNvPr>
          <p:cNvCxnSpPr>
            <a:cxnSpLocks/>
          </p:cNvCxnSpPr>
          <p:nvPr/>
        </p:nvCxnSpPr>
        <p:spPr>
          <a:xfrm>
            <a:off x="502276" y="2784382"/>
            <a:ext cx="172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F4AA8-15D5-7D77-1554-3D4E0D1A7B88}"/>
              </a:ext>
            </a:extLst>
          </p:cNvPr>
          <p:cNvSpPr/>
          <p:nvPr/>
        </p:nvSpPr>
        <p:spPr>
          <a:xfrm>
            <a:off x="2307050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0A5DA-B728-813C-FBB8-B20D68F9919E}"/>
              </a:ext>
            </a:extLst>
          </p:cNvPr>
          <p:cNvCxnSpPr>
            <a:cxnSpLocks/>
          </p:cNvCxnSpPr>
          <p:nvPr/>
        </p:nvCxnSpPr>
        <p:spPr>
          <a:xfrm>
            <a:off x="3371161" y="3429000"/>
            <a:ext cx="0" cy="250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CF3E-96CF-BBE0-2256-FCC36D7C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DDBC-C266-DEA9-947E-DD8D7F50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(P)= N520,000,000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Years (N)= 5 years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 = 10 Percent</a:t>
            </a: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1538C-43DF-97FE-699E-0A30B682D088}"/>
              </a:ext>
            </a:extLst>
          </p:cNvPr>
          <p:cNvSpPr/>
          <p:nvPr/>
        </p:nvSpPr>
        <p:spPr>
          <a:xfrm>
            <a:off x="6426558" y="1906073"/>
            <a:ext cx="1558343" cy="68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637E6AD8-73C0-182C-84EF-6A45F85263DF}"/>
              </a:ext>
            </a:extLst>
          </p:cNvPr>
          <p:cNvSpPr/>
          <p:nvPr/>
        </p:nvSpPr>
        <p:spPr>
          <a:xfrm>
            <a:off x="9270330" y="1922582"/>
            <a:ext cx="2768953" cy="14130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P: N520,000,000 N: 5 Years R:10%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F47D0-487D-1B39-3EBF-839F50F1B8EF}"/>
              </a:ext>
            </a:extLst>
          </p:cNvPr>
          <p:cNvCxnSpPr>
            <a:cxnSpLocks/>
          </p:cNvCxnSpPr>
          <p:nvPr/>
        </p:nvCxnSpPr>
        <p:spPr>
          <a:xfrm>
            <a:off x="7199290" y="3950183"/>
            <a:ext cx="0" cy="29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10CCF59-3217-EBD5-7590-96C9592DDC7E}"/>
              </a:ext>
            </a:extLst>
          </p:cNvPr>
          <p:cNvSpPr/>
          <p:nvPr/>
        </p:nvSpPr>
        <p:spPr>
          <a:xfrm>
            <a:off x="9270330" y="3624858"/>
            <a:ext cx="2768945" cy="1545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: N520,000,000 * (1 + (10/100))*5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6F1C8329-7E85-C8A9-3CF8-A0D03E048AF5}"/>
              </a:ext>
            </a:extLst>
          </p:cNvPr>
          <p:cNvSpPr/>
          <p:nvPr/>
        </p:nvSpPr>
        <p:spPr>
          <a:xfrm>
            <a:off x="5814818" y="3624858"/>
            <a:ext cx="2768943" cy="14158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Amount : N2,860,000,000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F19552E-0CB8-C907-4374-6989A17322B3}"/>
              </a:ext>
            </a:extLst>
          </p:cNvPr>
          <p:cNvSpPr/>
          <p:nvPr/>
        </p:nvSpPr>
        <p:spPr>
          <a:xfrm>
            <a:off x="6948152" y="6400541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57993F-F71A-1761-8150-5B5F630AAE93}"/>
              </a:ext>
            </a:extLst>
          </p:cNvPr>
          <p:cNvCxnSpPr/>
          <p:nvPr/>
        </p:nvCxnSpPr>
        <p:spPr>
          <a:xfrm>
            <a:off x="7984901" y="2180496"/>
            <a:ext cx="17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EFB163-DD48-99D1-F6BF-EF1FEF67FDDC}"/>
              </a:ext>
            </a:extLst>
          </p:cNvPr>
          <p:cNvCxnSpPr>
            <a:cxnSpLocks/>
          </p:cNvCxnSpPr>
          <p:nvPr/>
        </p:nvCxnSpPr>
        <p:spPr>
          <a:xfrm>
            <a:off x="10882647" y="3335628"/>
            <a:ext cx="0" cy="28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843EE-FF28-653F-0D7C-E103E3D0066F}"/>
              </a:ext>
            </a:extLst>
          </p:cNvPr>
          <p:cNvCxnSpPr/>
          <p:nvPr/>
        </p:nvCxnSpPr>
        <p:spPr>
          <a:xfrm flipH="1">
            <a:off x="8126569" y="4404575"/>
            <a:ext cx="114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9AD01D-41F2-C547-3574-7F015148EEA2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7199290" y="5040706"/>
            <a:ext cx="0" cy="135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ACF-C36C-4CAC-D7E3-6CC52AD0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</a:t>
            </a:r>
            <a:endParaRPr lang="en-US" sz="6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BD0F565-E136-8881-89AF-C8AA087A2C55}"/>
              </a:ext>
            </a:extLst>
          </p:cNvPr>
          <p:cNvSpPr/>
          <p:nvPr/>
        </p:nvSpPr>
        <p:spPr>
          <a:xfrm>
            <a:off x="0" y="1944710"/>
            <a:ext cx="581192" cy="5280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4EB289-3885-6B4D-D7D2-653D779FF8C8}"/>
              </a:ext>
            </a:extLst>
          </p:cNvPr>
          <p:cNvCxnSpPr/>
          <p:nvPr/>
        </p:nvCxnSpPr>
        <p:spPr>
          <a:xfrm>
            <a:off x="581192" y="2176530"/>
            <a:ext cx="590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2BDA87C-4B00-3F2C-F791-4BCA2AB2AA21}"/>
              </a:ext>
            </a:extLst>
          </p:cNvPr>
          <p:cNvSpPr/>
          <p:nvPr/>
        </p:nvSpPr>
        <p:spPr>
          <a:xfrm>
            <a:off x="1171977" y="1944710"/>
            <a:ext cx="2833353" cy="1030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 Interest : Amount (N2,860,000,000) – Principal (N520,000,000)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992BFAF-CE08-1B13-710E-A5D610771F1A}"/>
              </a:ext>
            </a:extLst>
          </p:cNvPr>
          <p:cNvSpPr/>
          <p:nvPr/>
        </p:nvSpPr>
        <p:spPr>
          <a:xfrm>
            <a:off x="6411532" y="1901448"/>
            <a:ext cx="3374265" cy="1142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Compound Interest: N2,340,000,000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A7296-B7D2-14DD-058B-7C6833ADAC58}"/>
              </a:ext>
            </a:extLst>
          </p:cNvPr>
          <p:cNvCxnSpPr>
            <a:cxnSpLocks/>
          </p:cNvCxnSpPr>
          <p:nvPr/>
        </p:nvCxnSpPr>
        <p:spPr>
          <a:xfrm>
            <a:off x="4005330" y="2472744"/>
            <a:ext cx="2730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8BB2EA-EDA9-7DC2-349B-DCCD6D6B3B67}"/>
              </a:ext>
            </a:extLst>
          </p:cNvPr>
          <p:cNvCxnSpPr>
            <a:cxnSpLocks/>
          </p:cNvCxnSpPr>
          <p:nvPr/>
        </p:nvCxnSpPr>
        <p:spPr>
          <a:xfrm>
            <a:off x="8113690" y="3044039"/>
            <a:ext cx="0" cy="28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4D7362-C76E-CCB0-1EC1-E6E9760068FC}"/>
              </a:ext>
            </a:extLst>
          </p:cNvPr>
          <p:cNvSpPr/>
          <p:nvPr/>
        </p:nvSpPr>
        <p:spPr>
          <a:xfrm>
            <a:off x="6838682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5949-FABD-E1D9-D9E5-BFDA68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7414-4B15-62AE-4681-B9EAEA24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2192000" cy="5142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Toshiba: (2 * 450,000):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900,000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Mac: (1 * 1,500,000):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1,500,000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HP: (3 * 750,000):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2,250,000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Dell: (3 * 2,850,000):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8,550,000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Acer: (1*250,000):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250,000</a:t>
            </a:r>
          </a:p>
          <a:p>
            <a:pPr marL="1368000" lvl="4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368000" lvl="4" indent="0"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4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7A2-8805-9C40-C8D3-AEBA9A7D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8294"/>
            <a:ext cx="11029616" cy="988332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(SUM)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370B7-CA3B-2A7E-BFD3-F6B16090B074}"/>
              </a:ext>
            </a:extLst>
          </p:cNvPr>
          <p:cNvSpPr txBox="1"/>
          <p:nvPr/>
        </p:nvSpPr>
        <p:spPr>
          <a:xfrm>
            <a:off x="425003" y="2047742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1596EC-03B2-9DB9-5249-6582924F0182}"/>
              </a:ext>
            </a:extLst>
          </p:cNvPr>
          <p:cNvSpPr/>
          <p:nvPr/>
        </p:nvSpPr>
        <p:spPr>
          <a:xfrm>
            <a:off x="425003" y="2047742"/>
            <a:ext cx="2318197" cy="1043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77D260-176A-FBDD-E306-B3576AB9B88A}"/>
              </a:ext>
            </a:extLst>
          </p:cNvPr>
          <p:cNvCxnSpPr/>
          <p:nvPr/>
        </p:nvCxnSpPr>
        <p:spPr>
          <a:xfrm>
            <a:off x="2743200" y="285911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66B9B2D-6130-01BE-5AD3-0C9E17D1360A}"/>
              </a:ext>
            </a:extLst>
          </p:cNvPr>
          <p:cNvSpPr/>
          <p:nvPr/>
        </p:nvSpPr>
        <p:spPr>
          <a:xfrm>
            <a:off x="3903372" y="1987375"/>
            <a:ext cx="5545428" cy="1743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Toshiba: (2 * 450,000): </a:t>
            </a:r>
            <a:r>
              <a:rPr lang="en-US" sz="1800" u="sng" dirty="0">
                <a:ea typeface="Cambria Math" panose="02040503050406030204" pitchFamily="18" charset="0"/>
              </a:rPr>
              <a:t>900,000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Mac: (1 * 1,500,000): </a:t>
            </a:r>
            <a:r>
              <a:rPr lang="en-US" sz="1800" u="sng" dirty="0">
                <a:ea typeface="Cambria Math" panose="02040503050406030204" pitchFamily="18" charset="0"/>
              </a:rPr>
              <a:t>1,500,000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HP: (3 * 750,000): </a:t>
            </a:r>
            <a:r>
              <a:rPr lang="en-US" sz="1800" u="sng" dirty="0">
                <a:ea typeface="Cambria Math" panose="02040503050406030204" pitchFamily="18" charset="0"/>
              </a:rPr>
              <a:t>2,250,000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Dell: (3 * 2,850,000): </a:t>
            </a:r>
            <a:r>
              <a:rPr lang="en-US" sz="1800" u="sng" dirty="0">
                <a:ea typeface="Cambria Math" panose="02040503050406030204" pitchFamily="18" charset="0"/>
              </a:rPr>
              <a:t>8,550,000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Acer: (1*250,000): </a:t>
            </a:r>
            <a:r>
              <a:rPr lang="en-US" sz="1800" u="sng" dirty="0">
                <a:ea typeface="Cambria Math" panose="02040503050406030204" pitchFamily="18" charset="0"/>
              </a:rPr>
              <a:t>250,000</a:t>
            </a: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23AD082-BFDE-7407-C2F3-F73A85268D71}"/>
              </a:ext>
            </a:extLst>
          </p:cNvPr>
          <p:cNvSpPr/>
          <p:nvPr/>
        </p:nvSpPr>
        <p:spPr>
          <a:xfrm>
            <a:off x="3593206" y="4288678"/>
            <a:ext cx="5545428" cy="233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Sum: </a:t>
            </a:r>
          </a:p>
          <a:p>
            <a:pPr algn="ctr"/>
            <a:r>
              <a:rPr lang="en-US" dirty="0"/>
              <a:t>900,000 + 1,500,000 + 2,250,000 + 8,550,000 + 250,000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8B99E-2501-D7A8-A845-E2568D464419}"/>
              </a:ext>
            </a:extLst>
          </p:cNvPr>
          <p:cNvCxnSpPr/>
          <p:nvPr/>
        </p:nvCxnSpPr>
        <p:spPr>
          <a:xfrm>
            <a:off x="6375042" y="3730845"/>
            <a:ext cx="0" cy="55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C937169-2F5E-942C-479A-2E5B95087814}"/>
              </a:ext>
            </a:extLst>
          </p:cNvPr>
          <p:cNvSpPr/>
          <p:nvPr/>
        </p:nvSpPr>
        <p:spPr>
          <a:xfrm>
            <a:off x="11462197" y="5331854"/>
            <a:ext cx="729803" cy="7578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15BE00-5656-517F-3378-D08A08A8E430}"/>
              </a:ext>
            </a:extLst>
          </p:cNvPr>
          <p:cNvCxnSpPr>
            <a:endCxn id="14" idx="2"/>
          </p:cNvCxnSpPr>
          <p:nvPr/>
        </p:nvCxnSpPr>
        <p:spPr>
          <a:xfrm>
            <a:off x="9138634" y="5706737"/>
            <a:ext cx="2323563" cy="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5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7FEE-6047-054C-D297-DA8C6486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(SUM)</a:t>
            </a:r>
            <a:endParaRPr lang="en-US" sz="6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29441A4-CE8C-8B6B-1894-3B2B06A4F7B6}"/>
              </a:ext>
            </a:extLst>
          </p:cNvPr>
          <p:cNvSpPr/>
          <p:nvPr/>
        </p:nvSpPr>
        <p:spPr>
          <a:xfrm>
            <a:off x="0" y="2005070"/>
            <a:ext cx="661012" cy="6389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E1E95D52-767B-C18E-1CA4-A8E94DCC774B}"/>
              </a:ext>
            </a:extLst>
          </p:cNvPr>
          <p:cNvSpPr/>
          <p:nvPr/>
        </p:nvSpPr>
        <p:spPr>
          <a:xfrm>
            <a:off x="3668617" y="2005070"/>
            <a:ext cx="3547431" cy="12669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  <a:p>
            <a:pPr algn="ctr"/>
            <a:r>
              <a:rPr lang="en-US" dirty="0"/>
              <a:t>Sum: 13,345,000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869BE-2B07-8665-62D4-7DA214DCFC5D}"/>
              </a:ext>
            </a:extLst>
          </p:cNvPr>
          <p:cNvCxnSpPr>
            <a:stCxn id="3" idx="6"/>
          </p:cNvCxnSpPr>
          <p:nvPr/>
        </p:nvCxnSpPr>
        <p:spPr>
          <a:xfrm>
            <a:off x="661012" y="2324559"/>
            <a:ext cx="3503364" cy="3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5A81BE-ED8C-4676-6AAF-9A4B2EB378DD}"/>
              </a:ext>
            </a:extLst>
          </p:cNvPr>
          <p:cNvSpPr/>
          <p:nvPr/>
        </p:nvSpPr>
        <p:spPr>
          <a:xfrm>
            <a:off x="4527933" y="5772839"/>
            <a:ext cx="1983036" cy="1085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584B0-3D71-C77A-95D8-B197B6C6AA89}"/>
              </a:ext>
            </a:extLst>
          </p:cNvPr>
          <p:cNvCxnSpPr>
            <a:cxnSpLocks/>
          </p:cNvCxnSpPr>
          <p:nvPr/>
        </p:nvCxnSpPr>
        <p:spPr>
          <a:xfrm>
            <a:off x="5805889" y="3272010"/>
            <a:ext cx="0" cy="250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5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A1EC-090F-BA57-C2F9-6465F21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(Average)</a:t>
            </a:r>
            <a:endParaRPr lang="en-US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012EC1-3716-AA65-605B-90F3A8C0F521}"/>
              </a:ext>
            </a:extLst>
          </p:cNvPr>
          <p:cNvSpPr/>
          <p:nvPr/>
        </p:nvSpPr>
        <p:spPr>
          <a:xfrm>
            <a:off x="425003" y="2047742"/>
            <a:ext cx="2318197" cy="1043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B7BAB75D-A49D-B63A-8BB5-162FFA798F64}"/>
              </a:ext>
            </a:extLst>
          </p:cNvPr>
          <p:cNvSpPr/>
          <p:nvPr/>
        </p:nvSpPr>
        <p:spPr>
          <a:xfrm>
            <a:off x="3903372" y="1987375"/>
            <a:ext cx="5545428" cy="1743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28E292-32F6-8DD2-9551-DCD2922BE5B3}"/>
              </a:ext>
            </a:extLst>
          </p:cNvPr>
          <p:cNvCxnSpPr/>
          <p:nvPr/>
        </p:nvCxnSpPr>
        <p:spPr>
          <a:xfrm>
            <a:off x="2743200" y="285911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091D12B-D22A-4158-AAC2-9980273B9EB2}"/>
              </a:ext>
            </a:extLst>
          </p:cNvPr>
          <p:cNvSpPr/>
          <p:nvPr/>
        </p:nvSpPr>
        <p:spPr>
          <a:xfrm>
            <a:off x="3593206" y="4288678"/>
            <a:ext cx="5545428" cy="233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Average:</a:t>
            </a:r>
          </a:p>
          <a:p>
            <a:pPr algn="ctr"/>
            <a:r>
              <a:rPr lang="en-US" dirty="0"/>
              <a:t>Sum/5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D9A7-5D64-2451-D89A-FAE208B8020B}"/>
              </a:ext>
            </a:extLst>
          </p:cNvPr>
          <p:cNvSpPr txBox="1"/>
          <p:nvPr/>
        </p:nvSpPr>
        <p:spPr>
          <a:xfrm>
            <a:off x="5609080" y="2599981"/>
            <a:ext cx="1702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>
                <a:solidFill>
                  <a:schemeClr val="bg1"/>
                </a:solidFill>
              </a:rPr>
              <a:t>Sum: 13,345,000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C1F6E1-DA52-6DFA-3094-B843699C1389}"/>
              </a:ext>
            </a:extLst>
          </p:cNvPr>
          <p:cNvCxnSpPr/>
          <p:nvPr/>
        </p:nvCxnSpPr>
        <p:spPr>
          <a:xfrm>
            <a:off x="6918593" y="3730845"/>
            <a:ext cx="0" cy="55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6872EC5-B95D-A16E-9DB0-828433AE4092}"/>
              </a:ext>
            </a:extLst>
          </p:cNvPr>
          <p:cNvSpPr/>
          <p:nvPr/>
        </p:nvSpPr>
        <p:spPr>
          <a:xfrm>
            <a:off x="11468559" y="5140011"/>
            <a:ext cx="723441" cy="75401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51ACF-3C76-9BBD-153A-EA9109FF025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9138634" y="5517018"/>
            <a:ext cx="232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6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E0E3-F686-D27C-E14E-38F74CB1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(Average)</a:t>
            </a:r>
            <a:endParaRPr lang="en-US" sz="54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9720B2-2243-CC1A-FF9C-A4370241D25B}"/>
              </a:ext>
            </a:extLst>
          </p:cNvPr>
          <p:cNvSpPr/>
          <p:nvPr/>
        </p:nvSpPr>
        <p:spPr>
          <a:xfrm>
            <a:off x="0" y="2126256"/>
            <a:ext cx="738131" cy="6720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DFF997A2-E5C4-6A91-E069-C78887889CE9}"/>
              </a:ext>
            </a:extLst>
          </p:cNvPr>
          <p:cNvSpPr/>
          <p:nvPr/>
        </p:nvSpPr>
        <p:spPr>
          <a:xfrm>
            <a:off x="2886418" y="1983036"/>
            <a:ext cx="5166911" cy="16304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  <a:p>
            <a:pPr algn="ctr"/>
            <a:r>
              <a:rPr lang="en-US" dirty="0"/>
              <a:t>Average: 2,690,000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9CB8D-EE1C-3ACA-77B6-6A8A8AA9BFB2}"/>
              </a:ext>
            </a:extLst>
          </p:cNvPr>
          <p:cNvCxnSpPr>
            <a:stCxn id="3" idx="6"/>
          </p:cNvCxnSpPr>
          <p:nvPr/>
        </p:nvCxnSpPr>
        <p:spPr>
          <a:xfrm flipV="1">
            <a:off x="738131" y="2462270"/>
            <a:ext cx="286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2491C-DD1A-B868-F79E-F5FEDDE3EABD}"/>
              </a:ext>
            </a:extLst>
          </p:cNvPr>
          <p:cNvSpPr/>
          <p:nvPr/>
        </p:nvSpPr>
        <p:spPr>
          <a:xfrm>
            <a:off x="4018364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88727D-5BAF-9408-179E-1854CA509EA9}"/>
              </a:ext>
            </a:extLst>
          </p:cNvPr>
          <p:cNvCxnSpPr>
            <a:cxnSpLocks/>
          </p:cNvCxnSpPr>
          <p:nvPr/>
        </p:nvCxnSpPr>
        <p:spPr>
          <a:xfrm>
            <a:off x="5221995" y="3613533"/>
            <a:ext cx="0" cy="23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082F-55A6-2E71-76AF-BB1CA82F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III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F1D4-7280-A878-E4F2-5E454C9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2239719" cy="52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(P): N210,000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years (N): 3 years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Rate: 5%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D887F8-03EA-234A-D6E5-040554477582}"/>
              </a:ext>
            </a:extLst>
          </p:cNvPr>
          <p:cNvSpPr/>
          <p:nvPr/>
        </p:nvSpPr>
        <p:spPr>
          <a:xfrm>
            <a:off x="4867127" y="1863420"/>
            <a:ext cx="1558343" cy="68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BBAA43A4-4361-DF18-F8DD-811DB27B31E5}"/>
              </a:ext>
            </a:extLst>
          </p:cNvPr>
          <p:cNvSpPr/>
          <p:nvPr/>
        </p:nvSpPr>
        <p:spPr>
          <a:xfrm>
            <a:off x="4261823" y="3251068"/>
            <a:ext cx="2768953" cy="14130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P: N210,000 N: 3 Years R:5%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37BB0-B133-A3F0-D04A-6B840326AD89}"/>
              </a:ext>
            </a:extLst>
          </p:cNvPr>
          <p:cNvCxnSpPr>
            <a:cxnSpLocks/>
          </p:cNvCxnSpPr>
          <p:nvPr/>
        </p:nvCxnSpPr>
        <p:spPr>
          <a:xfrm>
            <a:off x="5694015" y="2546001"/>
            <a:ext cx="0" cy="70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C49386B-67E8-6616-A07D-A054B8CF60BA}"/>
              </a:ext>
            </a:extLst>
          </p:cNvPr>
          <p:cNvSpPr/>
          <p:nvPr/>
        </p:nvSpPr>
        <p:spPr>
          <a:xfrm>
            <a:off x="4261823" y="5134602"/>
            <a:ext cx="2768945" cy="1545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: N210,000* (1 - (5/100))^3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E1732E66-A363-57F8-759E-AD3D1EF062A9}"/>
              </a:ext>
            </a:extLst>
          </p:cNvPr>
          <p:cNvSpPr/>
          <p:nvPr/>
        </p:nvSpPr>
        <p:spPr>
          <a:xfrm>
            <a:off x="7645462" y="5264220"/>
            <a:ext cx="2768943" cy="14158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Amount : N180,048.75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969266-390C-9BCD-6775-FE0211CB75A2}"/>
              </a:ext>
            </a:extLst>
          </p:cNvPr>
          <p:cNvCxnSpPr>
            <a:cxnSpLocks/>
          </p:cNvCxnSpPr>
          <p:nvPr/>
        </p:nvCxnSpPr>
        <p:spPr>
          <a:xfrm>
            <a:off x="5646298" y="4429535"/>
            <a:ext cx="0" cy="70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9F0E0-DC0C-2221-2D1E-050AC9124DD1}"/>
              </a:ext>
            </a:extLst>
          </p:cNvPr>
          <p:cNvCxnSpPr>
            <a:cxnSpLocks/>
          </p:cNvCxnSpPr>
          <p:nvPr/>
        </p:nvCxnSpPr>
        <p:spPr>
          <a:xfrm>
            <a:off x="5458332" y="6340328"/>
            <a:ext cx="232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F15D1FD-E5D0-18F1-BC0D-535EA521AAA8}"/>
              </a:ext>
            </a:extLst>
          </p:cNvPr>
          <p:cNvSpPr/>
          <p:nvPr/>
        </p:nvSpPr>
        <p:spPr>
          <a:xfrm>
            <a:off x="7613256" y="2363441"/>
            <a:ext cx="2833353" cy="1030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Depreciation : Principal (N210,000) - Amount (N180,048.75)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EC4F-F662-B7C1-44AA-6195BEB235D2}"/>
              </a:ext>
            </a:extLst>
          </p:cNvPr>
          <p:cNvCxnSpPr>
            <a:cxnSpLocks/>
          </p:cNvCxnSpPr>
          <p:nvPr/>
        </p:nvCxnSpPr>
        <p:spPr>
          <a:xfrm flipV="1">
            <a:off x="9004000" y="3393748"/>
            <a:ext cx="0" cy="238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C3269EE-D2A7-59CC-4C61-016E1C4AE65E}"/>
              </a:ext>
            </a:extLst>
          </p:cNvPr>
          <p:cNvSpPr/>
          <p:nvPr/>
        </p:nvSpPr>
        <p:spPr>
          <a:xfrm>
            <a:off x="11737443" y="2649865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4E8C5-F108-7C32-06A5-BD4CB6C3A066}"/>
              </a:ext>
            </a:extLst>
          </p:cNvPr>
          <p:cNvCxnSpPr>
            <a:cxnSpLocks/>
          </p:cNvCxnSpPr>
          <p:nvPr/>
        </p:nvCxnSpPr>
        <p:spPr>
          <a:xfrm>
            <a:off x="10135518" y="2795852"/>
            <a:ext cx="160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653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175</TotalTime>
  <Words>285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 Black</vt:lpstr>
      <vt:lpstr>Cambria Math</vt:lpstr>
      <vt:lpstr>Gill Sans MT</vt:lpstr>
      <vt:lpstr>Wingdings 2</vt:lpstr>
      <vt:lpstr>Dividend</vt:lpstr>
      <vt:lpstr>Chisom Gbulie</vt:lpstr>
      <vt:lpstr>PROJECT I</vt:lpstr>
      <vt:lpstr>PROJECT I</vt:lpstr>
      <vt:lpstr>PROJECT II</vt:lpstr>
      <vt:lpstr>PROJECT II (SUM)</vt:lpstr>
      <vt:lpstr>PROJECT II (SUM)</vt:lpstr>
      <vt:lpstr>PROJECT II (Average)</vt:lpstr>
      <vt:lpstr>PROJECT II (Average)</vt:lpstr>
      <vt:lpstr>PROJECT III</vt:lpstr>
      <vt:lpstr>PROJECT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Chisom Gbulie</dc:title>
  <dc:creator>xlightskindracox@gmail.com</dc:creator>
  <cp:lastModifiedBy>xlightskindracox@gmail.com</cp:lastModifiedBy>
  <cp:revision>5</cp:revision>
  <dcterms:created xsi:type="dcterms:W3CDTF">2022-10-23T01:11:12Z</dcterms:created>
  <dcterms:modified xsi:type="dcterms:W3CDTF">2022-10-23T12:53:33Z</dcterms:modified>
</cp:coreProperties>
</file>