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97" r:id="rId3"/>
    <p:sldId id="307" r:id="rId4"/>
    <p:sldId id="298" r:id="rId5"/>
    <p:sldId id="300" r:id="rId6"/>
    <p:sldId id="302" r:id="rId7"/>
    <p:sldId id="303" r:id="rId8"/>
    <p:sldId id="257" r:id="rId9"/>
    <p:sldId id="304" r:id="rId10"/>
    <p:sldId id="305" r:id="rId11"/>
    <p:sldId id="308" r:id="rId12"/>
    <p:sldId id="309" r:id="rId13"/>
    <p:sldId id="273" r:id="rId14"/>
    <p:sldId id="289" r:id="rId15"/>
    <p:sldId id="274" r:id="rId16"/>
  </p:sldIdLst>
  <p:sldSz cx="9144000" cy="5143500" type="screen16x9"/>
  <p:notesSz cx="6858000" cy="9144000"/>
  <p:embeddedFontLst>
    <p:embeddedFont>
      <p:font typeface="Bell MT" panose="02020503060305020303" pitchFamily="18" charset="0"/>
      <p:regular r:id="rId18"/>
      <p:bold r:id="rId19"/>
      <p:italic r:id="rId20"/>
    </p:embeddedFont>
    <p:embeddedFont>
      <p:font typeface="Lora" pitchFamily="2" charset="0"/>
      <p:regular r:id="rId21"/>
      <p:bold r:id="rId22"/>
      <p:italic r:id="rId23"/>
      <p:boldItalic r:id="rId24"/>
    </p:embeddedFont>
    <p:embeddedFont>
      <p:font typeface="Quattrocento Sans" panose="020B05020500000200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9"/>
  </p:normalViewPr>
  <p:slideViewPr>
    <p:cSldViewPr snapToGrid="0">
      <p:cViewPr varScale="1">
        <p:scale>
          <a:sx n="85" d="100"/>
          <a:sy n="85" d="100"/>
        </p:scale>
        <p:origin x="7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022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d5a3b4cb58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d5a3b4cb58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233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66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19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highlight>
                  <a:schemeClr val="accent1"/>
                </a:highlight>
              </a:rPr>
              <a:t>Female Rights</a:t>
            </a:r>
          </a:p>
          <a:p>
            <a:pPr marL="0" lvl="0" indent="0" algn="ctr" rtl="0">
              <a:spcBef>
                <a:spcPts val="600"/>
              </a:spcBef>
              <a:spcAft>
                <a:spcPts val="0"/>
              </a:spcAft>
              <a:buNone/>
            </a:pPr>
            <a:r>
              <a:rPr lang="en-US" sz="1100" dirty="0"/>
              <a:t>Improved consciousness and acceptance of female rights worldwide is mirrored with the increase in female participation at the games. The participation drop at the last edition was due to the COVID epidemic</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4409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41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0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83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832007" y="3758670"/>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latin typeface="Bell MT" panose="02020503060305020303" pitchFamily="18" charset="0"/>
              </a:rPr>
              <a:t>Summer Olympics Insights for the new Millenia</a:t>
            </a:r>
            <a:endParaRPr dirty="0">
              <a:latin typeface="Bell MT" panose="02020503060305020303" pitchFamily="18" charset="0"/>
            </a:endParaRPr>
          </a:p>
        </p:txBody>
      </p:sp>
      <p:pic>
        <p:nvPicPr>
          <p:cNvPr id="2" name="Picture 1" descr="Icon&#10;&#10;Description automatically generated">
            <a:extLst>
              <a:ext uri="{FF2B5EF4-FFF2-40B4-BE49-F238E27FC236}">
                <a16:creationId xmlns:a16="http://schemas.microsoft.com/office/drawing/2014/main" id="{25BDDE04-A28E-D2E0-CC6D-5A24DF710A1F}"/>
              </a:ext>
            </a:extLst>
          </p:cNvPr>
          <p:cNvPicPr>
            <a:picLocks noChangeAspect="1"/>
          </p:cNvPicPr>
          <p:nvPr/>
        </p:nvPicPr>
        <p:blipFill>
          <a:blip r:embed="rId3"/>
          <a:stretch>
            <a:fillRect/>
          </a:stretch>
        </p:blipFill>
        <p:spPr>
          <a:xfrm>
            <a:off x="1205950" y="804930"/>
            <a:ext cx="3993201" cy="25244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49" y="896112"/>
            <a:ext cx="5821061"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Gender distribution of Athletes in top sports </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502688" y="1604689"/>
            <a:ext cx="2819011" cy="2207100"/>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Clr>
                <a:schemeClr val="dk1"/>
              </a:buClr>
              <a:buSzPts val="1100"/>
              <a:buFont typeface="Courier New" panose="02070309020205020404" pitchFamily="49" charset="0"/>
              <a:buChar char="o"/>
            </a:pPr>
            <a:r>
              <a:rPr lang="en-US" sz="1800" dirty="0">
                <a:solidFill>
                  <a:srgbClr val="555555"/>
                </a:solidFill>
                <a:effectLst/>
                <a:latin typeface="Bell MT" panose="02020503060305020303" pitchFamily="18" charset="0"/>
              </a:rPr>
              <a:t>There is relatively close gender distribution of male and females in the top sports with swimming an</a:t>
            </a:r>
            <a:r>
              <a:rPr lang="en-US" sz="1800" dirty="0">
                <a:solidFill>
                  <a:srgbClr val="555555"/>
                </a:solidFill>
                <a:latin typeface="Bell MT" panose="02020503060305020303" pitchFamily="18" charset="0"/>
              </a:rPr>
              <a:t>d hockey</a:t>
            </a:r>
            <a:r>
              <a:rPr lang="en-US" sz="1800" dirty="0">
                <a:solidFill>
                  <a:srgbClr val="555555"/>
                </a:solidFill>
                <a:effectLst/>
                <a:latin typeface="Bell MT" panose="02020503060305020303" pitchFamily="18" charset="0"/>
              </a:rPr>
              <a:t> having the smallest difference </a:t>
            </a:r>
            <a:endParaRPr sz="1200" dirty="0">
              <a:latin typeface="Bell MT" panose="02020503060305020303" pitchFamily="18" charset="0"/>
              <a:ea typeface="Quattrocento Sans"/>
              <a:cs typeface="Quattrocento Sans"/>
              <a:sym typeface="Quattrocento Sans"/>
            </a:endParaRPr>
          </a:p>
        </p:txBody>
      </p:sp>
      <p:sp>
        <p:nvSpPr>
          <p:cNvPr id="93" name="Google Shape;93;p13"/>
          <p:cNvSpPr txBox="1"/>
          <p:nvPr/>
        </p:nvSpPr>
        <p:spPr>
          <a:xfrm>
            <a:off x="5259650" y="1360687"/>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latin typeface="Quattrocento Sans"/>
              <a:ea typeface="Quattrocento Sans"/>
              <a:cs typeface="Quattrocento Sans"/>
              <a:sym typeface="Quattrocento Sans"/>
            </a:endParaRPr>
          </a:p>
        </p:txBody>
      </p:sp>
      <p:sp>
        <p:nvSpPr>
          <p:cNvPr id="94" name="Google Shape;94;p13"/>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6" name="Picture 5">
            <a:extLst>
              <a:ext uri="{FF2B5EF4-FFF2-40B4-BE49-F238E27FC236}">
                <a16:creationId xmlns:a16="http://schemas.microsoft.com/office/drawing/2014/main" id="{989B077A-C55A-D55F-F32A-3DA35A4696D0}"/>
              </a:ext>
            </a:extLst>
          </p:cNvPr>
          <p:cNvPicPr>
            <a:picLocks noChangeAspect="1"/>
          </p:cNvPicPr>
          <p:nvPr/>
        </p:nvPicPr>
        <p:blipFill>
          <a:blip r:embed="rId3"/>
          <a:stretch>
            <a:fillRect/>
          </a:stretch>
        </p:blipFill>
        <p:spPr>
          <a:xfrm>
            <a:off x="3590030" y="1454164"/>
            <a:ext cx="5305451" cy="3096489"/>
          </a:xfrm>
          <a:prstGeom prst="rect">
            <a:avLst/>
          </a:prstGeom>
        </p:spPr>
      </p:pic>
    </p:spTree>
    <p:extLst>
      <p:ext uri="{BB962C8B-B14F-4D97-AF65-F5344CB8AC3E}">
        <p14:creationId xmlns:p14="http://schemas.microsoft.com/office/powerpoint/2010/main" val="843655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Summary</a:t>
            </a:r>
            <a:endParaRPr dirty="0">
              <a:highlight>
                <a:schemeClr val="accent1"/>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a:extLst>
              <a:ext uri="{FF2B5EF4-FFF2-40B4-BE49-F238E27FC236}">
                <a16:creationId xmlns:a16="http://schemas.microsoft.com/office/drawing/2014/main" id="{2288D7DA-1D12-F475-A72B-ABF70C9220E2}"/>
              </a:ext>
            </a:extLst>
          </p:cNvPr>
          <p:cNvSpPr txBox="1"/>
          <p:nvPr/>
        </p:nvSpPr>
        <p:spPr>
          <a:xfrm>
            <a:off x="563526" y="1477926"/>
            <a:ext cx="8144539" cy="310854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ll MT" panose="02020503060305020303" pitchFamily="18" charset="0"/>
              </a:rPr>
              <a:t>102391 athletes who participated in the games between 1980 and 2020 from our cleaned data </a:t>
            </a:r>
          </a:p>
          <a:p>
            <a:endParaRPr lang="en-US" dirty="0">
              <a:latin typeface="Bell MT" panose="02020503060305020303" pitchFamily="18" charset="0"/>
            </a:endParaRPr>
          </a:p>
          <a:p>
            <a:pPr marL="285750" indent="-285750">
              <a:buFont typeface="Arial" panose="020B0604020202020204" pitchFamily="34" charset="0"/>
              <a:buChar char="•"/>
            </a:pPr>
            <a:r>
              <a:rPr lang="en-US" dirty="0">
                <a:latin typeface="Bell MT" panose="02020503060305020303" pitchFamily="18" charset="0"/>
              </a:rPr>
              <a:t>20,000+ medals won in that period</a:t>
            </a:r>
          </a:p>
          <a:p>
            <a:pPr lvl="6"/>
            <a:endParaRPr lang="en-US" dirty="0">
              <a:latin typeface="Bell MT" panose="02020503060305020303" pitchFamily="18" charset="0"/>
            </a:endParaRPr>
          </a:p>
          <a:p>
            <a:pPr marL="285750" indent="-285750">
              <a:buFont typeface="Arial" panose="020B0604020202020204" pitchFamily="34" charset="0"/>
              <a:buChar char="•"/>
            </a:pPr>
            <a:r>
              <a:rPr lang="en-US" dirty="0">
                <a:latin typeface="Bell MT" panose="02020503060305020303" pitchFamily="18" charset="0"/>
              </a:rPr>
              <a:t>The United States of America dominates the medal haul in this period with a total of 1,121 and  441 Gold medals</a:t>
            </a:r>
          </a:p>
          <a:p>
            <a:endParaRPr lang="en-US" dirty="0">
              <a:latin typeface="Bell MT" panose="02020503060305020303" pitchFamily="18" charset="0"/>
            </a:endParaRPr>
          </a:p>
          <a:p>
            <a:pPr marL="285750" indent="-285750">
              <a:buFont typeface="Arial" panose="020B0604020202020204" pitchFamily="34" charset="0"/>
              <a:buChar char="•"/>
            </a:pPr>
            <a:r>
              <a:rPr lang="en-US" dirty="0">
                <a:latin typeface="Bell MT" panose="02020503060305020303" pitchFamily="18" charset="0"/>
              </a:rPr>
              <a:t>The Sports with most medals is Athletics - with 2,100 medals available across different team and individual events</a:t>
            </a:r>
          </a:p>
          <a:p>
            <a:endParaRPr lang="en-US" dirty="0">
              <a:latin typeface="Bell MT" panose="02020503060305020303" pitchFamily="18" charset="0"/>
            </a:endParaRPr>
          </a:p>
          <a:p>
            <a:pPr marL="285750" indent="-285750">
              <a:buFont typeface="Arial" panose="020B0604020202020204" pitchFamily="34" charset="0"/>
              <a:buChar char="•"/>
            </a:pPr>
            <a:r>
              <a:rPr lang="en-US" dirty="0">
                <a:latin typeface="Bell MT" panose="02020503060305020303" pitchFamily="18" charset="0"/>
              </a:rPr>
              <a:t>Female participation in the Olympics has increased considerably with an increase of about 120% from the 80s to the 90s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828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dirty="0"/>
          </a:p>
        </p:txBody>
      </p:sp>
      <p:sp>
        <p:nvSpPr>
          <p:cNvPr id="171" name="Google Shape;171;p20"/>
          <p:cNvSpPr txBox="1">
            <a:spLocks noGrp="1"/>
          </p:cNvSpPr>
          <p:nvPr>
            <p:ph type="body" idx="1"/>
          </p:nvPr>
        </p:nvSpPr>
        <p:spPr>
          <a:xfrm>
            <a:off x="187154" y="1458256"/>
            <a:ext cx="2375423" cy="1543045"/>
          </a:xfrm>
          <a:prstGeom prst="rect">
            <a:avLst/>
          </a:prstGeom>
        </p:spPr>
        <p:txBody>
          <a:bodyPr spcFirstLastPara="1" wrap="square" lIns="91425" tIns="91425" rIns="91425" bIns="91425" anchor="t" anchorCtr="0">
            <a:noAutofit/>
          </a:bodyPr>
          <a:lstStyle/>
          <a:p>
            <a:pPr marL="285750" indent="-285750"/>
            <a:r>
              <a:rPr lang="en-US" sz="1600" dirty="0">
                <a:latin typeface="Bell MT" panose="02020503060305020303" pitchFamily="18" charset="0"/>
              </a:rPr>
              <a:t>E</a:t>
            </a:r>
            <a:r>
              <a:rPr lang="en" sz="1600" dirty="0">
                <a:latin typeface="Bell MT" panose="02020503060305020303" pitchFamily="18" charset="0"/>
              </a:rPr>
              <a:t>ngage athletes in team sports. </a:t>
            </a:r>
            <a:r>
              <a:rPr lang="en-US" sz="1600" dirty="0">
                <a:latin typeface="Bell MT" panose="02020503060305020303" pitchFamily="18" charset="0"/>
              </a:rPr>
              <a:t>A</a:t>
            </a:r>
            <a:r>
              <a:rPr lang="en" sz="1600" dirty="0">
                <a:latin typeface="Bell MT" panose="02020503060305020303" pitchFamily="18" charset="0"/>
              </a:rPr>
              <a:t>s it has higher recognition </a:t>
            </a:r>
            <a:endParaRPr sz="1600" dirty="0">
              <a:latin typeface="Bell MT" panose="02020503060305020303" pitchFamily="18" charset="0"/>
            </a:endParaRPr>
          </a:p>
        </p:txBody>
      </p:sp>
      <p:sp>
        <p:nvSpPr>
          <p:cNvPr id="172" name="Google Shape;172;p20"/>
          <p:cNvSpPr txBox="1">
            <a:spLocks noGrp="1"/>
          </p:cNvSpPr>
          <p:nvPr>
            <p:ph type="body" idx="2"/>
          </p:nvPr>
        </p:nvSpPr>
        <p:spPr>
          <a:xfrm>
            <a:off x="2900584" y="1440101"/>
            <a:ext cx="2958349" cy="3122400"/>
          </a:xfrm>
          <a:prstGeom prst="rect">
            <a:avLst/>
          </a:prstGeom>
        </p:spPr>
        <p:txBody>
          <a:bodyPr spcFirstLastPara="1" wrap="square" lIns="91425" tIns="91425" rIns="91425" bIns="91425" anchor="t" anchorCtr="0">
            <a:noAutofit/>
          </a:bodyPr>
          <a:lstStyle/>
          <a:p>
            <a:pPr marL="285750" indent="-285750"/>
            <a:r>
              <a:rPr lang="en-US" sz="1600" dirty="0">
                <a:latin typeface="Bell MT" panose="02020503060305020303" pitchFamily="18" charset="0"/>
              </a:rPr>
              <a:t>T</a:t>
            </a:r>
            <a:r>
              <a:rPr lang="en" sz="1600" dirty="0">
                <a:latin typeface="Bell MT" panose="02020503060305020303" pitchFamily="18" charset="0"/>
              </a:rPr>
              <a:t>o perfom sucessfully in the olympics , athletes most be in peak physical condtion which is easier to maintain within the ages of 20 and 30 years </a:t>
            </a:r>
            <a:endParaRPr sz="1600" dirty="0">
              <a:latin typeface="Bell MT" panose="02020503060305020303" pitchFamily="18" charset="0"/>
            </a:endParaRPr>
          </a:p>
        </p:txBody>
      </p:sp>
      <p:sp>
        <p:nvSpPr>
          <p:cNvPr id="173" name="Google Shape;173;p20"/>
          <p:cNvSpPr txBox="1">
            <a:spLocks noGrp="1"/>
          </p:cNvSpPr>
          <p:nvPr>
            <p:ph type="body" idx="3"/>
          </p:nvPr>
        </p:nvSpPr>
        <p:spPr>
          <a:xfrm>
            <a:off x="5858932" y="1458256"/>
            <a:ext cx="2958349" cy="3122400"/>
          </a:xfrm>
          <a:prstGeom prst="rect">
            <a:avLst/>
          </a:prstGeom>
        </p:spPr>
        <p:txBody>
          <a:bodyPr spcFirstLastPara="1" wrap="square" lIns="91425" tIns="91425" rIns="91425" bIns="91425" anchor="t" anchorCtr="0">
            <a:noAutofit/>
          </a:bodyPr>
          <a:lstStyle/>
          <a:p>
            <a:pPr marL="285750" indent="-285750"/>
            <a:r>
              <a:rPr lang="en-US" sz="1600" dirty="0">
                <a:latin typeface="Bell MT" panose="02020503060305020303" pitchFamily="18" charset="0"/>
              </a:rPr>
              <a:t>Although male participation is higher in every category, increasing female participation may or may not have a significant impact in success in the Olympics </a:t>
            </a:r>
            <a:endParaRPr dirty="0">
              <a:latin typeface="Bell MT" panose="02020503060305020303" pitchFamily="18" charset="0"/>
            </a:endParaRPr>
          </a:p>
          <a:p>
            <a:pPr marL="0" lvl="0" indent="0" algn="l" rtl="0">
              <a:spcBef>
                <a:spcPts val="600"/>
              </a:spcBef>
              <a:spcAft>
                <a:spcPts val="0"/>
              </a:spcAft>
              <a:buNone/>
            </a:pPr>
            <a:endParaRPr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11417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Insights</a:t>
            </a:r>
            <a:endParaRPr dirty="0"/>
          </a:p>
        </p:txBody>
      </p:sp>
      <p:grpSp>
        <p:nvGrpSpPr>
          <p:cNvPr id="307" name="Google Shape;307;p29"/>
          <p:cNvGrpSpPr/>
          <p:nvPr/>
        </p:nvGrpSpPr>
        <p:grpSpPr>
          <a:xfrm>
            <a:off x="916458" y="1019750"/>
            <a:ext cx="214625" cy="214625"/>
            <a:chOff x="2594050" y="1631825"/>
            <a:chExt cx="439625" cy="439625"/>
          </a:xfrm>
        </p:grpSpPr>
        <p:sp>
          <p:nvSpPr>
            <p:cNvPr id="308" name="Google Shape;308;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29"/>
          <p:cNvSpPr/>
          <p:nvPr/>
        </p:nvSpPr>
        <p:spPr>
          <a:xfrm>
            <a:off x="3226791" y="1714383"/>
            <a:ext cx="3286898" cy="2846328"/>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Bell MT" panose="02020503060305020303" pitchFamily="18" charset="0"/>
                <a:ea typeface="Lora"/>
                <a:cs typeface="Lora"/>
                <a:sym typeface="Lora"/>
              </a:rPr>
              <a:t>Economic Factors such as investment in developing sporting activities</a:t>
            </a:r>
            <a:endParaRPr sz="2000" b="1" dirty="0">
              <a:latin typeface="Bell MT" panose="02020503060305020303" pitchFamily="18" charset="0"/>
              <a:ea typeface="Lora"/>
              <a:cs typeface="Lora"/>
              <a:sym typeface="Lora"/>
            </a:endParaRPr>
          </a:p>
        </p:txBody>
      </p:sp>
      <p:sp>
        <p:nvSpPr>
          <p:cNvPr id="317" name="Google Shape;317;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658" name="Google Shape;658;p4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661" name="Google Shape;661;p45"/>
          <p:cNvPicPr preferRelativeResize="0"/>
          <p:nvPr/>
        </p:nvPicPr>
        <p:blipFill>
          <a:blip r:embed="rId3"/>
          <a:srcRect/>
          <a:stretch/>
        </p:blipFill>
        <p:spPr>
          <a:xfrm>
            <a:off x="2806383" y="1917500"/>
            <a:ext cx="1489200" cy="1489200"/>
          </a:xfrm>
          <a:prstGeom prst="ellipse">
            <a:avLst/>
          </a:prstGeom>
          <a:noFill/>
          <a:ln>
            <a:noFill/>
          </a:ln>
        </p:spPr>
      </p:pic>
      <p:sp>
        <p:nvSpPr>
          <p:cNvPr id="662" name="Google Shape;662;p45"/>
          <p:cNvSpPr txBox="1"/>
          <p:nvPr/>
        </p:nvSpPr>
        <p:spPr>
          <a:xfrm>
            <a:off x="2811408"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Quattrocento Sans"/>
                <a:ea typeface="Quattrocento Sans"/>
                <a:cs typeface="Quattrocento Sans"/>
                <a:sym typeface="Quattrocento Sans"/>
              </a:rPr>
              <a:t>Tunde Obatayo</a:t>
            </a:r>
            <a:br>
              <a:rPr lang="en" dirty="0">
                <a:latin typeface="Quattrocento Sans"/>
                <a:ea typeface="Quattrocento Sans"/>
                <a:cs typeface="Quattrocento Sans"/>
                <a:sym typeface="Quattrocento Sans"/>
              </a:rPr>
            </a:br>
            <a:r>
              <a:rPr lang="en-CA" sz="800" dirty="0">
                <a:solidFill>
                  <a:schemeClr val="dk2"/>
                </a:solidFill>
                <a:latin typeface="Quattrocento Sans"/>
                <a:ea typeface="Quattrocento Sans"/>
                <a:cs typeface="Quattrocento Sans"/>
                <a:sym typeface="Quattrocento Sans"/>
              </a:rPr>
              <a:t>DATA ANALYST</a:t>
            </a:r>
            <a:endParaRPr sz="800" dirty="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CA" sz="900" dirty="0">
                <a:solidFill>
                  <a:schemeClr val="dk2"/>
                </a:solidFill>
                <a:latin typeface="Quattrocento Sans"/>
                <a:ea typeface="Quattrocento Sans"/>
                <a:cs typeface="Quattrocento Sans"/>
                <a:sym typeface="Quattrocento Sans"/>
              </a:rPr>
              <a:t>Barrie, ON Canada</a:t>
            </a:r>
            <a:endParaRPr dirty="0">
              <a:latin typeface="Quattrocento Sans"/>
              <a:ea typeface="Quattrocento Sans"/>
              <a:cs typeface="Quattrocento Sans"/>
              <a:sym typeface="Quattrocento Sans"/>
            </a:endParaRPr>
          </a:p>
          <a:p>
            <a:pPr marL="0" lvl="0" indent="0" algn="ctr" rtl="0">
              <a:spcBef>
                <a:spcPts val="400"/>
              </a:spcBef>
              <a:spcAft>
                <a:spcPts val="400"/>
              </a:spcAft>
              <a:buNone/>
            </a:pPr>
            <a:endParaRPr dirty="0">
              <a:latin typeface="Quattrocento Sans"/>
              <a:ea typeface="Quattrocento Sans"/>
              <a:cs typeface="Quattrocento Sans"/>
              <a:sym typeface="Quattrocento Sans"/>
            </a:endParaRPr>
          </a:p>
        </p:txBody>
      </p:sp>
      <p:pic>
        <p:nvPicPr>
          <p:cNvPr id="663" name="Google Shape;663;p45"/>
          <p:cNvPicPr preferRelativeResize="0"/>
          <p:nvPr/>
        </p:nvPicPr>
        <p:blipFill>
          <a:blip r:embed="rId4"/>
          <a:srcRect/>
          <a:stretch/>
        </p:blipFill>
        <p:spPr>
          <a:xfrm>
            <a:off x="4786108" y="1917500"/>
            <a:ext cx="1489200" cy="1489200"/>
          </a:xfrm>
          <a:prstGeom prst="ellipse">
            <a:avLst/>
          </a:prstGeom>
          <a:noFill/>
          <a:ln>
            <a:noFill/>
          </a:ln>
        </p:spPr>
      </p:pic>
      <p:sp>
        <p:nvSpPr>
          <p:cNvPr id="664" name="Google Shape;664;p45"/>
          <p:cNvSpPr txBox="1"/>
          <p:nvPr/>
        </p:nvSpPr>
        <p:spPr>
          <a:xfrm>
            <a:off x="4791133" y="353652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err="1">
                <a:solidFill>
                  <a:schemeClr val="dk1"/>
                </a:solidFill>
                <a:latin typeface="Quattrocento Sans"/>
                <a:ea typeface="Quattrocento Sans"/>
                <a:cs typeface="Quattrocento Sans"/>
                <a:sym typeface="Quattrocento Sans"/>
              </a:rPr>
              <a:t>Chisom</a:t>
            </a:r>
            <a:r>
              <a:rPr lang="en" sz="1200" b="1" dirty="0">
                <a:solidFill>
                  <a:schemeClr val="dk1"/>
                </a:solidFill>
                <a:latin typeface="Quattrocento Sans"/>
                <a:ea typeface="Quattrocento Sans"/>
                <a:cs typeface="Quattrocento Sans"/>
                <a:sym typeface="Quattrocento Sans"/>
              </a:rPr>
              <a:t> </a:t>
            </a:r>
            <a:r>
              <a:rPr lang="en" sz="1200" b="1" dirty="0" err="1">
                <a:solidFill>
                  <a:schemeClr val="dk1"/>
                </a:solidFill>
                <a:latin typeface="Quattrocento Sans"/>
                <a:ea typeface="Quattrocento Sans"/>
                <a:cs typeface="Quattrocento Sans"/>
                <a:sym typeface="Quattrocento Sans"/>
              </a:rPr>
              <a:t>Okere</a:t>
            </a:r>
            <a:br>
              <a:rPr lang="en" dirty="0">
                <a:latin typeface="Quattrocento Sans"/>
                <a:ea typeface="Quattrocento Sans"/>
                <a:cs typeface="Quattrocento Sans"/>
                <a:sym typeface="Quattrocento Sans"/>
              </a:rPr>
            </a:br>
            <a:r>
              <a:rPr lang="en-CA" sz="800" dirty="0">
                <a:solidFill>
                  <a:schemeClr val="dk2"/>
                </a:solidFill>
                <a:latin typeface="Quattrocento Sans"/>
                <a:ea typeface="Quattrocento Sans"/>
                <a:cs typeface="Quattrocento Sans"/>
                <a:sym typeface="Quattrocento Sans"/>
              </a:rPr>
              <a:t>DATA SCIENTIST</a:t>
            </a:r>
            <a:endParaRPr sz="800" dirty="0">
              <a:solidFill>
                <a:schemeClr val="dk2"/>
              </a:solidFill>
              <a:latin typeface="Quattrocento Sans"/>
              <a:ea typeface="Quattrocento Sans"/>
              <a:cs typeface="Quattrocento Sans"/>
              <a:sym typeface="Quattrocento Sans"/>
            </a:endParaRPr>
          </a:p>
          <a:p>
            <a:pPr marL="0" lvl="0" indent="0" algn="ctr" rtl="0">
              <a:spcBef>
                <a:spcPts val="400"/>
              </a:spcBef>
              <a:spcAft>
                <a:spcPts val="0"/>
              </a:spcAft>
              <a:buNone/>
            </a:pPr>
            <a:r>
              <a:rPr lang="en-CA" sz="900" dirty="0">
                <a:solidFill>
                  <a:schemeClr val="dk2"/>
                </a:solidFill>
                <a:latin typeface="Quattrocento Sans"/>
                <a:ea typeface="Quattrocento Sans"/>
                <a:cs typeface="Quattrocento Sans"/>
                <a:sym typeface="Quattrocento Sans"/>
              </a:rPr>
              <a:t>Edinburgh, UK</a:t>
            </a:r>
            <a:endParaRPr dirty="0">
              <a:latin typeface="Quattrocento Sans"/>
              <a:ea typeface="Quattrocento Sans"/>
              <a:cs typeface="Quattrocento Sans"/>
              <a:sym typeface="Quattrocento Sans"/>
            </a:endParaRPr>
          </a:p>
          <a:p>
            <a:pPr marL="0" lvl="0" indent="0" algn="ctr" rtl="0">
              <a:spcBef>
                <a:spcPts val="400"/>
              </a:spcBef>
              <a:spcAft>
                <a:spcPts val="400"/>
              </a:spcAft>
              <a:buNone/>
            </a:pPr>
            <a:endParaRPr dirty="0">
              <a:latin typeface="Quattrocento Sans"/>
              <a:ea typeface="Quattrocento Sans"/>
              <a:cs typeface="Quattrocento Sans"/>
              <a:sym typeface="Quattrocento Sans"/>
            </a:endParaRPr>
          </a:p>
        </p:txBody>
      </p:sp>
      <p:grpSp>
        <p:nvGrpSpPr>
          <p:cNvPr id="667" name="Google Shape;667;p45"/>
          <p:cNvGrpSpPr/>
          <p:nvPr/>
        </p:nvGrpSpPr>
        <p:grpSpPr>
          <a:xfrm>
            <a:off x="916458" y="1019750"/>
            <a:ext cx="214625" cy="214625"/>
            <a:chOff x="2594050" y="1631825"/>
            <a:chExt cx="439625" cy="439625"/>
          </a:xfrm>
        </p:grpSpPr>
        <p:sp>
          <p:nvSpPr>
            <p:cNvPr id="668" name="Google Shape;668;p45"/>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5"/>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5"/>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5"/>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b="1" dirty="0"/>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Thank You!</a:t>
            </a:r>
            <a:endParaRPr sz="6000" dirty="0"/>
          </a:p>
        </p:txBody>
      </p:sp>
      <p:cxnSp>
        <p:nvCxnSpPr>
          <p:cNvPr id="325" name="Google Shape;325;p30"/>
          <p:cNvCxnSpPr>
            <a:cxnSpLocks/>
          </p:cNvCxnSpPr>
          <p:nvPr/>
        </p:nvCxnSpPr>
        <p:spPr>
          <a:xfrm>
            <a:off x="6728178" y="1428750"/>
            <a:ext cx="2415722"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9FE8-770F-06E0-3E84-A7170CDF1759}"/>
              </a:ext>
            </a:extLst>
          </p:cNvPr>
          <p:cNvSpPr>
            <a:spLocks noGrp="1"/>
          </p:cNvSpPr>
          <p:nvPr>
            <p:ph type="title"/>
          </p:nvPr>
        </p:nvSpPr>
        <p:spPr/>
        <p:txBody>
          <a:bodyPr/>
          <a:lstStyle/>
          <a:p>
            <a:r>
              <a:rPr lang="en-US" dirty="0">
                <a:solidFill>
                  <a:schemeClr val="tx1"/>
                </a:solidFill>
                <a:latin typeface="Bell MT" panose="02020503060305020303" pitchFamily="18" charset="0"/>
              </a:rPr>
              <a:t>Contents</a:t>
            </a:r>
          </a:p>
        </p:txBody>
      </p:sp>
      <p:sp>
        <p:nvSpPr>
          <p:cNvPr id="3" name="Slide Number Placeholder 2">
            <a:extLst>
              <a:ext uri="{FF2B5EF4-FFF2-40B4-BE49-F238E27FC236}">
                <a16:creationId xmlns:a16="http://schemas.microsoft.com/office/drawing/2014/main" id="{AC26537A-E7CB-7C93-DEAA-FE767BE45A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solidFill>
                  <a:schemeClr val="tx1"/>
                </a:solidFill>
              </a:rPr>
              <a:t>2</a:t>
            </a:fld>
            <a:endParaRPr lang="en">
              <a:solidFill>
                <a:schemeClr val="tx1"/>
              </a:solidFill>
            </a:endParaRPr>
          </a:p>
        </p:txBody>
      </p:sp>
      <p:cxnSp>
        <p:nvCxnSpPr>
          <p:cNvPr id="4" name="Google Shape;222;p28">
            <a:extLst>
              <a:ext uri="{FF2B5EF4-FFF2-40B4-BE49-F238E27FC236}">
                <a16:creationId xmlns:a16="http://schemas.microsoft.com/office/drawing/2014/main" id="{8A8E80EF-2C24-F463-C91E-C4EE4FBAFE14}"/>
              </a:ext>
            </a:extLst>
          </p:cNvPr>
          <p:cNvCxnSpPr>
            <a:cxnSpLocks/>
          </p:cNvCxnSpPr>
          <p:nvPr/>
        </p:nvCxnSpPr>
        <p:spPr>
          <a:xfrm flipV="1">
            <a:off x="3342940" y="2120840"/>
            <a:ext cx="1" cy="500680"/>
          </a:xfrm>
          <a:prstGeom prst="straightConnector1">
            <a:avLst/>
          </a:prstGeom>
          <a:noFill/>
          <a:ln w="9525" cap="flat" cmpd="sng">
            <a:solidFill>
              <a:schemeClr val="accent1"/>
            </a:solidFill>
            <a:prstDash val="solid"/>
            <a:round/>
            <a:headEnd type="none" w="lg" len="lg"/>
            <a:tailEnd type="oval" w="lg" len="lg"/>
          </a:ln>
        </p:spPr>
      </p:cxnSp>
      <p:cxnSp>
        <p:nvCxnSpPr>
          <p:cNvPr id="5" name="Google Shape;223;p28">
            <a:extLst>
              <a:ext uri="{FF2B5EF4-FFF2-40B4-BE49-F238E27FC236}">
                <a16:creationId xmlns:a16="http://schemas.microsoft.com/office/drawing/2014/main" id="{7B9FA56D-9AA5-01B9-C7CA-73BD3FBB74D3}"/>
              </a:ext>
            </a:extLst>
          </p:cNvPr>
          <p:cNvCxnSpPr>
            <a:cxnSpLocks/>
          </p:cNvCxnSpPr>
          <p:nvPr/>
        </p:nvCxnSpPr>
        <p:spPr>
          <a:xfrm flipV="1">
            <a:off x="1584392" y="2090595"/>
            <a:ext cx="1" cy="520677"/>
          </a:xfrm>
          <a:prstGeom prst="straightConnector1">
            <a:avLst/>
          </a:prstGeom>
          <a:noFill/>
          <a:ln w="9525" cap="flat" cmpd="sng">
            <a:solidFill>
              <a:schemeClr val="accent1"/>
            </a:solidFill>
            <a:prstDash val="solid"/>
            <a:round/>
            <a:headEnd type="none" w="lg" len="lg"/>
            <a:tailEnd type="oval" w="lg" len="lg"/>
          </a:ln>
        </p:spPr>
      </p:cxnSp>
      <p:sp>
        <p:nvSpPr>
          <p:cNvPr id="6" name="Google Shape;224;p28">
            <a:extLst>
              <a:ext uri="{FF2B5EF4-FFF2-40B4-BE49-F238E27FC236}">
                <a16:creationId xmlns:a16="http://schemas.microsoft.com/office/drawing/2014/main" id="{0CB9B3A1-A32A-2A22-8C00-6D8B9BFC3E65}"/>
              </a:ext>
            </a:extLst>
          </p:cNvPr>
          <p:cNvSpPr txBox="1"/>
          <p:nvPr/>
        </p:nvSpPr>
        <p:spPr>
          <a:xfrm>
            <a:off x="1762338" y="3040778"/>
            <a:ext cx="2310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latin typeface="Bell MT" panose="02020503060305020303" pitchFamily="18" charset="0"/>
                <a:ea typeface="Quicksand"/>
                <a:cs typeface="Quicksand"/>
                <a:sym typeface="Quicksand"/>
              </a:rPr>
              <a:t>Objective</a:t>
            </a:r>
            <a:endParaRPr sz="1800" dirty="0">
              <a:solidFill>
                <a:schemeClr val="tx1"/>
              </a:solidFill>
              <a:latin typeface="Bell MT" panose="02020503060305020303" pitchFamily="18" charset="0"/>
              <a:ea typeface="Quicksand"/>
              <a:cs typeface="Quicksand"/>
              <a:sym typeface="Quicksand"/>
            </a:endParaRPr>
          </a:p>
        </p:txBody>
      </p:sp>
      <p:sp>
        <p:nvSpPr>
          <p:cNvPr id="7" name="Google Shape;225;p28">
            <a:extLst>
              <a:ext uri="{FF2B5EF4-FFF2-40B4-BE49-F238E27FC236}">
                <a16:creationId xmlns:a16="http://schemas.microsoft.com/office/drawing/2014/main" id="{CF887C71-EB95-D2D1-8620-60001E0A016D}"/>
              </a:ext>
            </a:extLst>
          </p:cNvPr>
          <p:cNvSpPr txBox="1"/>
          <p:nvPr/>
        </p:nvSpPr>
        <p:spPr>
          <a:xfrm>
            <a:off x="2627810" y="1671726"/>
            <a:ext cx="2310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latin typeface="Bell MT" panose="02020503060305020303" pitchFamily="18" charset="0"/>
                <a:ea typeface="Quicksand"/>
                <a:cs typeface="Quicksand"/>
                <a:sym typeface="Quicksand"/>
              </a:rPr>
              <a:t>Data </a:t>
            </a:r>
            <a:endParaRPr sz="1800" dirty="0">
              <a:solidFill>
                <a:schemeClr val="tx1"/>
              </a:solidFill>
              <a:latin typeface="Bell MT" panose="02020503060305020303" pitchFamily="18" charset="0"/>
              <a:ea typeface="Quicksand"/>
              <a:cs typeface="Quicksand"/>
              <a:sym typeface="Quicksand"/>
            </a:endParaRPr>
          </a:p>
        </p:txBody>
      </p:sp>
      <p:sp>
        <p:nvSpPr>
          <p:cNvPr id="8" name="Google Shape;226;p28">
            <a:extLst>
              <a:ext uri="{FF2B5EF4-FFF2-40B4-BE49-F238E27FC236}">
                <a16:creationId xmlns:a16="http://schemas.microsoft.com/office/drawing/2014/main" id="{E6F7D7F7-B406-FB89-E942-EC6B4C4E90FA}"/>
              </a:ext>
            </a:extLst>
          </p:cNvPr>
          <p:cNvSpPr txBox="1"/>
          <p:nvPr/>
        </p:nvSpPr>
        <p:spPr>
          <a:xfrm>
            <a:off x="878981" y="1596342"/>
            <a:ext cx="2310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latin typeface="Bell MT" panose="02020503060305020303" pitchFamily="18" charset="0"/>
                <a:ea typeface="Quicksand"/>
                <a:cs typeface="Quicksand"/>
                <a:sym typeface="Quicksand"/>
              </a:rPr>
              <a:t>Background</a:t>
            </a:r>
            <a:endParaRPr sz="1800" dirty="0">
              <a:solidFill>
                <a:schemeClr val="tx1"/>
              </a:solidFill>
              <a:latin typeface="Bell MT" panose="02020503060305020303" pitchFamily="18" charset="0"/>
              <a:ea typeface="Quicksand"/>
              <a:cs typeface="Quicksand"/>
              <a:sym typeface="Quicksand"/>
            </a:endParaRPr>
          </a:p>
        </p:txBody>
      </p:sp>
      <p:cxnSp>
        <p:nvCxnSpPr>
          <p:cNvPr id="9" name="Google Shape;227;p28">
            <a:extLst>
              <a:ext uri="{FF2B5EF4-FFF2-40B4-BE49-F238E27FC236}">
                <a16:creationId xmlns:a16="http://schemas.microsoft.com/office/drawing/2014/main" id="{29E45737-DFF8-042B-71AE-E7C5BC963C27}"/>
              </a:ext>
            </a:extLst>
          </p:cNvPr>
          <p:cNvCxnSpPr>
            <a:cxnSpLocks/>
          </p:cNvCxnSpPr>
          <p:nvPr/>
        </p:nvCxnSpPr>
        <p:spPr>
          <a:xfrm>
            <a:off x="2363640" y="2637080"/>
            <a:ext cx="0" cy="445734"/>
          </a:xfrm>
          <a:prstGeom prst="straightConnector1">
            <a:avLst/>
          </a:prstGeom>
          <a:noFill/>
          <a:ln w="9525" cap="flat" cmpd="sng">
            <a:solidFill>
              <a:schemeClr val="accent1"/>
            </a:solidFill>
            <a:prstDash val="solid"/>
            <a:round/>
            <a:headEnd type="none" w="lg" len="lg"/>
            <a:tailEnd type="oval" w="lg" len="lg"/>
          </a:ln>
        </p:spPr>
      </p:cxnSp>
      <p:cxnSp>
        <p:nvCxnSpPr>
          <p:cNvPr id="10" name="Google Shape;222;p28">
            <a:extLst>
              <a:ext uri="{FF2B5EF4-FFF2-40B4-BE49-F238E27FC236}">
                <a16:creationId xmlns:a16="http://schemas.microsoft.com/office/drawing/2014/main" id="{5F8402CC-3FFD-6733-621F-4F5781BF1C14}"/>
              </a:ext>
            </a:extLst>
          </p:cNvPr>
          <p:cNvCxnSpPr>
            <a:cxnSpLocks/>
          </p:cNvCxnSpPr>
          <p:nvPr/>
        </p:nvCxnSpPr>
        <p:spPr>
          <a:xfrm>
            <a:off x="4312012" y="2634258"/>
            <a:ext cx="0" cy="588691"/>
          </a:xfrm>
          <a:prstGeom prst="straightConnector1">
            <a:avLst/>
          </a:prstGeom>
          <a:noFill/>
          <a:ln w="9525" cap="flat" cmpd="sng">
            <a:solidFill>
              <a:schemeClr val="accent1"/>
            </a:solidFill>
            <a:prstDash val="solid"/>
            <a:round/>
            <a:headEnd type="none" w="lg" len="lg"/>
            <a:tailEnd type="oval" w="lg" len="lg"/>
          </a:ln>
        </p:spPr>
      </p:cxnSp>
      <p:cxnSp>
        <p:nvCxnSpPr>
          <p:cNvPr id="11" name="Google Shape;222;p28">
            <a:extLst>
              <a:ext uri="{FF2B5EF4-FFF2-40B4-BE49-F238E27FC236}">
                <a16:creationId xmlns:a16="http://schemas.microsoft.com/office/drawing/2014/main" id="{AC4A2E13-FA4A-7C23-E232-0BEEEB9B1744}"/>
              </a:ext>
            </a:extLst>
          </p:cNvPr>
          <p:cNvCxnSpPr>
            <a:cxnSpLocks/>
          </p:cNvCxnSpPr>
          <p:nvPr/>
        </p:nvCxnSpPr>
        <p:spPr>
          <a:xfrm flipV="1">
            <a:off x="5446548" y="2042931"/>
            <a:ext cx="0" cy="591327"/>
          </a:xfrm>
          <a:prstGeom prst="straightConnector1">
            <a:avLst/>
          </a:prstGeom>
          <a:noFill/>
          <a:ln w="9525" cap="flat" cmpd="sng">
            <a:solidFill>
              <a:schemeClr val="accent1"/>
            </a:solidFill>
            <a:prstDash val="solid"/>
            <a:round/>
            <a:headEnd type="none" w="lg" len="lg"/>
            <a:tailEnd type="oval" w="lg" len="lg"/>
          </a:ln>
        </p:spPr>
      </p:cxnSp>
      <p:sp>
        <p:nvSpPr>
          <p:cNvPr id="12" name="Google Shape;225;p28">
            <a:extLst>
              <a:ext uri="{FF2B5EF4-FFF2-40B4-BE49-F238E27FC236}">
                <a16:creationId xmlns:a16="http://schemas.microsoft.com/office/drawing/2014/main" id="{73945CEB-94A6-C5BA-D02A-D9A6BE1D70F3}"/>
              </a:ext>
            </a:extLst>
          </p:cNvPr>
          <p:cNvSpPr txBox="1"/>
          <p:nvPr/>
        </p:nvSpPr>
        <p:spPr>
          <a:xfrm>
            <a:off x="5974327" y="3228826"/>
            <a:ext cx="2310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latin typeface="Bell MT" panose="02020503060305020303" pitchFamily="18" charset="0"/>
                <a:ea typeface="Quicksand"/>
                <a:cs typeface="Quicksand"/>
                <a:sym typeface="Quicksand"/>
              </a:rPr>
              <a:t>Future insights </a:t>
            </a:r>
            <a:endParaRPr sz="1800" dirty="0">
              <a:solidFill>
                <a:schemeClr val="tx1"/>
              </a:solidFill>
              <a:latin typeface="Bell MT" panose="02020503060305020303" pitchFamily="18" charset="0"/>
              <a:ea typeface="Quicksand"/>
              <a:cs typeface="Quicksand"/>
              <a:sym typeface="Quicksand"/>
            </a:endParaRPr>
          </a:p>
        </p:txBody>
      </p:sp>
      <p:sp>
        <p:nvSpPr>
          <p:cNvPr id="13" name="Google Shape;225;p28">
            <a:extLst>
              <a:ext uri="{FF2B5EF4-FFF2-40B4-BE49-F238E27FC236}">
                <a16:creationId xmlns:a16="http://schemas.microsoft.com/office/drawing/2014/main" id="{72DA253A-A4CD-F39E-32C9-3B6EB3A93609}"/>
              </a:ext>
            </a:extLst>
          </p:cNvPr>
          <p:cNvSpPr txBox="1"/>
          <p:nvPr/>
        </p:nvSpPr>
        <p:spPr>
          <a:xfrm>
            <a:off x="4031430" y="3241058"/>
            <a:ext cx="2310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tx1"/>
                </a:solidFill>
                <a:latin typeface="Bell MT" panose="02020503060305020303" pitchFamily="18" charset="0"/>
                <a:ea typeface="Quicksand"/>
                <a:cs typeface="Quicksand"/>
                <a:sym typeface="Quicksand"/>
              </a:rPr>
              <a:t>Summary </a:t>
            </a:r>
            <a:endParaRPr sz="1800" dirty="0">
              <a:solidFill>
                <a:schemeClr val="tx1"/>
              </a:solidFill>
              <a:latin typeface="Bell MT" panose="02020503060305020303" pitchFamily="18" charset="0"/>
              <a:ea typeface="Quicksand"/>
              <a:cs typeface="Quicksand"/>
              <a:sym typeface="Quicksand"/>
            </a:endParaRPr>
          </a:p>
        </p:txBody>
      </p:sp>
      <p:sp>
        <p:nvSpPr>
          <p:cNvPr id="14" name="Google Shape;225;p28">
            <a:extLst>
              <a:ext uri="{FF2B5EF4-FFF2-40B4-BE49-F238E27FC236}">
                <a16:creationId xmlns:a16="http://schemas.microsoft.com/office/drawing/2014/main" id="{987767D8-1C6D-6618-D7BC-B96B36DBE02C}"/>
              </a:ext>
            </a:extLst>
          </p:cNvPr>
          <p:cNvSpPr txBox="1"/>
          <p:nvPr/>
        </p:nvSpPr>
        <p:spPr>
          <a:xfrm>
            <a:off x="4773648" y="1610841"/>
            <a:ext cx="2947949"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latin typeface="Bell MT" panose="02020503060305020303" pitchFamily="18" charset="0"/>
                <a:ea typeface="Quicksand"/>
                <a:cs typeface="Quicksand"/>
                <a:sym typeface="Quicksand"/>
              </a:rPr>
              <a:t>Conclusion &amp; Insights </a:t>
            </a:r>
            <a:endParaRPr sz="1800" dirty="0">
              <a:solidFill>
                <a:schemeClr val="tx1"/>
              </a:solidFill>
              <a:latin typeface="Bell MT" panose="02020503060305020303" pitchFamily="18" charset="0"/>
              <a:ea typeface="Quicksand"/>
              <a:cs typeface="Quicksand"/>
              <a:sym typeface="Quicksand"/>
            </a:endParaRPr>
          </a:p>
        </p:txBody>
      </p:sp>
      <p:cxnSp>
        <p:nvCxnSpPr>
          <p:cNvPr id="27" name="Google Shape;222;p28">
            <a:extLst>
              <a:ext uri="{FF2B5EF4-FFF2-40B4-BE49-F238E27FC236}">
                <a16:creationId xmlns:a16="http://schemas.microsoft.com/office/drawing/2014/main" id="{794010B6-471C-F241-413A-20580001EFF1}"/>
              </a:ext>
            </a:extLst>
          </p:cNvPr>
          <p:cNvCxnSpPr>
            <a:cxnSpLocks/>
          </p:cNvCxnSpPr>
          <p:nvPr/>
        </p:nvCxnSpPr>
        <p:spPr>
          <a:xfrm>
            <a:off x="6558163" y="2634258"/>
            <a:ext cx="0" cy="498242"/>
          </a:xfrm>
          <a:prstGeom prst="straightConnector1">
            <a:avLst/>
          </a:prstGeom>
          <a:noFill/>
          <a:ln w="9525" cap="flat" cmpd="sng">
            <a:solidFill>
              <a:schemeClr val="accent1"/>
            </a:solidFill>
            <a:prstDash val="solid"/>
            <a:round/>
            <a:headEnd type="none" w="lg" len="lg"/>
            <a:tailEnd type="oval" w="lg" len="lg"/>
          </a:ln>
        </p:spPr>
      </p:cxnSp>
      <p:cxnSp>
        <p:nvCxnSpPr>
          <p:cNvPr id="29" name="Straight Connector 28">
            <a:extLst>
              <a:ext uri="{FF2B5EF4-FFF2-40B4-BE49-F238E27FC236}">
                <a16:creationId xmlns:a16="http://schemas.microsoft.com/office/drawing/2014/main" id="{4968AA3F-0B91-BE1E-48B5-1C8DEB336020}"/>
              </a:ext>
            </a:extLst>
          </p:cNvPr>
          <p:cNvCxnSpPr/>
          <p:nvPr/>
        </p:nvCxnSpPr>
        <p:spPr>
          <a:xfrm>
            <a:off x="513301" y="2605139"/>
            <a:ext cx="7597422" cy="582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7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227700" y="1786950"/>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i="1" dirty="0">
                <a:latin typeface="Lora"/>
                <a:ea typeface="Lora"/>
                <a:cs typeface="Lora"/>
                <a:sym typeface="Lora"/>
              </a:rPr>
              <a:t>Every four years during summer – a city hosts a spectacle like no other with participants from all nations, race &amp; gender represented.</a:t>
            </a:r>
          </a:p>
          <a:p>
            <a:pPr marL="0" lvl="0" indent="0" algn="l" rtl="0">
              <a:spcBef>
                <a:spcPts val="600"/>
              </a:spcBef>
              <a:spcAft>
                <a:spcPts val="0"/>
              </a:spcAft>
              <a:buClr>
                <a:schemeClr val="dk1"/>
              </a:buClr>
              <a:buSzPts val="1100"/>
              <a:buFont typeface="Arial"/>
              <a:buNone/>
            </a:pPr>
            <a:r>
              <a:rPr lang="en-US" sz="1800" dirty="0">
                <a:solidFill>
                  <a:schemeClr val="dk1"/>
                </a:solidFill>
                <a:latin typeface="Bell MT" panose="02020503060305020303" pitchFamily="18" charset="0"/>
              </a:rPr>
              <a:t>Success at these Olympics depends on certain factors that any nation aspiring for a podium finish in any sports event must hope to replicate.</a:t>
            </a:r>
          </a:p>
          <a:p>
            <a:pPr marL="0" lvl="0" indent="0" algn="l" rtl="0">
              <a:spcBef>
                <a:spcPts val="600"/>
              </a:spcBef>
              <a:spcAft>
                <a:spcPts val="0"/>
              </a:spcAft>
              <a:buNone/>
            </a:pPr>
            <a:endParaRPr b="1" dirty="0"/>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solidFill>
                  <a:schemeClr val="dk1"/>
                </a:solidFill>
              </a:rPr>
              <a:t>Background</a:t>
            </a:r>
            <a:endParaRPr sz="32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Google Shape;88;p14">
            <a:extLst>
              <a:ext uri="{FF2B5EF4-FFF2-40B4-BE49-F238E27FC236}">
                <a16:creationId xmlns:a16="http://schemas.microsoft.com/office/drawing/2014/main" id="{AE465C25-FD3E-6359-B2BB-DECA424129F6}"/>
              </a:ext>
            </a:extLst>
          </p:cNvPr>
          <p:cNvPicPr preferRelativeResize="0"/>
          <p:nvPr/>
        </p:nvPicPr>
        <p:blipFill>
          <a:blip r:embed="rId3"/>
          <a:srcRect/>
          <a:stretch/>
        </p:blipFill>
        <p:spPr>
          <a:xfrm>
            <a:off x="857211" y="803144"/>
            <a:ext cx="1113900" cy="1113900"/>
          </a:xfrm>
          <a:prstGeom prst="ellipse">
            <a:avLst/>
          </a:prstGeom>
          <a:noFill/>
          <a:ln w="9525" cap="flat" cmpd="sng">
            <a:solidFill>
              <a:srgbClr val="2E3037"/>
            </a:solidFill>
            <a:prstDash val="solid"/>
            <a:round/>
            <a:headEnd type="none" w="sm" len="sm"/>
            <a:tailEnd type="none" w="sm" len="sm"/>
          </a:ln>
        </p:spPr>
      </p:pic>
    </p:spTree>
    <p:extLst>
      <p:ext uri="{BB962C8B-B14F-4D97-AF65-F5344CB8AC3E}">
        <p14:creationId xmlns:p14="http://schemas.microsoft.com/office/powerpoint/2010/main" val="280764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227700" y="1786950"/>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i="1" dirty="0">
                <a:latin typeface="Lora"/>
                <a:ea typeface="Lora"/>
                <a:cs typeface="Lora"/>
                <a:sym typeface="Lora"/>
              </a:rPr>
              <a:t>We would like to identify factors that influence performance in the Olympics</a:t>
            </a:r>
          </a:p>
          <a:p>
            <a:pPr marL="0" lvl="0" indent="0" algn="l" rtl="0">
              <a:spcBef>
                <a:spcPts val="600"/>
              </a:spcBef>
              <a:spcAft>
                <a:spcPts val="0"/>
              </a:spcAft>
              <a:buClr>
                <a:schemeClr val="dk1"/>
              </a:buClr>
              <a:buSzPts val="1100"/>
              <a:buFont typeface="Arial"/>
              <a:buNone/>
            </a:pPr>
            <a:r>
              <a:rPr lang="en-US" sz="1800" dirty="0">
                <a:solidFill>
                  <a:schemeClr val="dk1"/>
                </a:solidFill>
                <a:latin typeface="Bell MT" panose="02020503060305020303" pitchFamily="18" charset="0"/>
              </a:rPr>
              <a:t>By looking at the  dat</a:t>
            </a:r>
            <a:r>
              <a:rPr lang="en-US" sz="1800" dirty="0">
                <a:latin typeface="Bell MT" panose="02020503060305020303" pitchFamily="18" charset="0"/>
              </a:rPr>
              <a:t>a from all Summer Olympic editions from the 80s’ till date, we aim to show the correlation between the age, gender and sport - in determining the position a nation could end up on the medal table at the end of an edition of the games.</a:t>
            </a:r>
            <a:endParaRPr lang="en-US" sz="1800" dirty="0">
              <a:solidFill>
                <a:schemeClr val="dk1"/>
              </a:solidFill>
              <a:latin typeface="Bell MT" panose="02020503060305020303" pitchFamily="18" charset="0"/>
            </a:endParaRPr>
          </a:p>
          <a:p>
            <a:pPr marL="0" lvl="0" indent="0" algn="l" rtl="0">
              <a:spcBef>
                <a:spcPts val="600"/>
              </a:spcBef>
              <a:spcAft>
                <a:spcPts val="0"/>
              </a:spcAft>
              <a:buNone/>
            </a:pPr>
            <a:endParaRPr b="1" dirty="0"/>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solidFill>
                  <a:schemeClr val="dk1"/>
                </a:solidFill>
              </a:rPr>
              <a:t>Objective</a:t>
            </a:r>
            <a:endParaRPr sz="32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Google Shape;88;p14">
            <a:extLst>
              <a:ext uri="{FF2B5EF4-FFF2-40B4-BE49-F238E27FC236}">
                <a16:creationId xmlns:a16="http://schemas.microsoft.com/office/drawing/2014/main" id="{AE465C25-FD3E-6359-B2BB-DECA424129F6}"/>
              </a:ext>
            </a:extLst>
          </p:cNvPr>
          <p:cNvPicPr preferRelativeResize="0"/>
          <p:nvPr/>
        </p:nvPicPr>
        <p:blipFill>
          <a:blip r:embed="rId3"/>
          <a:srcRect/>
          <a:stretch/>
        </p:blipFill>
        <p:spPr>
          <a:xfrm>
            <a:off x="857211" y="803144"/>
            <a:ext cx="1113900" cy="1113900"/>
          </a:xfrm>
          <a:prstGeom prst="ellipse">
            <a:avLst/>
          </a:prstGeom>
          <a:noFill/>
          <a:ln w="9525" cap="flat" cmpd="sng">
            <a:solidFill>
              <a:srgbClr val="2E3037"/>
            </a:solidFill>
            <a:prstDash val="solid"/>
            <a:round/>
            <a:headEnd type="none" w="sm" len="sm"/>
            <a:tailEnd type="none" w="sm" len="sm"/>
          </a:ln>
        </p:spPr>
      </p:pic>
    </p:spTree>
    <p:extLst>
      <p:ext uri="{BB962C8B-B14F-4D97-AF65-F5344CB8AC3E}">
        <p14:creationId xmlns:p14="http://schemas.microsoft.com/office/powerpoint/2010/main" val="296791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3253B0-C341-9FD8-3AB1-4524505E08C9}"/>
              </a:ext>
            </a:extLst>
          </p:cNvPr>
          <p:cNvSpPr>
            <a:spLocks noGrp="1"/>
          </p:cNvSpPr>
          <p:nvPr>
            <p:ph type="title"/>
          </p:nvPr>
        </p:nvSpPr>
        <p:spPr>
          <a:xfrm>
            <a:off x="1293848" y="895415"/>
            <a:ext cx="3878400" cy="435600"/>
          </a:xfrm>
        </p:spPr>
        <p:txBody>
          <a:bodyPr/>
          <a:lstStyle/>
          <a:p>
            <a:r>
              <a:rPr lang="en-US" dirty="0"/>
              <a:t>Overall Participation</a:t>
            </a:r>
          </a:p>
        </p:txBody>
      </p:sp>
      <p:sp>
        <p:nvSpPr>
          <p:cNvPr id="2" name="Slide Number Placeholder 1">
            <a:extLst>
              <a:ext uri="{FF2B5EF4-FFF2-40B4-BE49-F238E27FC236}">
                <a16:creationId xmlns:a16="http://schemas.microsoft.com/office/drawing/2014/main" id="{F4763D07-6AC2-A58E-7E80-D58445D26A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4" name="Picture 3">
            <a:extLst>
              <a:ext uri="{FF2B5EF4-FFF2-40B4-BE49-F238E27FC236}">
                <a16:creationId xmlns:a16="http://schemas.microsoft.com/office/drawing/2014/main" id="{92E3811B-22FA-F0E6-997D-79D5C12A1634}"/>
              </a:ext>
            </a:extLst>
          </p:cNvPr>
          <p:cNvPicPr>
            <a:picLocks noChangeAspect="1"/>
          </p:cNvPicPr>
          <p:nvPr/>
        </p:nvPicPr>
        <p:blipFill>
          <a:blip r:embed="rId2"/>
          <a:stretch>
            <a:fillRect/>
          </a:stretch>
        </p:blipFill>
        <p:spPr>
          <a:xfrm>
            <a:off x="2888106" y="1558929"/>
            <a:ext cx="6076227" cy="2963008"/>
          </a:xfrm>
          <a:prstGeom prst="rect">
            <a:avLst/>
          </a:prstGeom>
        </p:spPr>
      </p:pic>
      <p:sp>
        <p:nvSpPr>
          <p:cNvPr id="5" name="Google Shape;92;p13">
            <a:extLst>
              <a:ext uri="{FF2B5EF4-FFF2-40B4-BE49-F238E27FC236}">
                <a16:creationId xmlns:a16="http://schemas.microsoft.com/office/drawing/2014/main" id="{1083DA89-0B94-62C4-F138-26C70753BD82}"/>
              </a:ext>
            </a:extLst>
          </p:cNvPr>
          <p:cNvSpPr txBox="1"/>
          <p:nvPr/>
        </p:nvSpPr>
        <p:spPr>
          <a:xfrm>
            <a:off x="179667" y="1558929"/>
            <a:ext cx="2518377" cy="3190922"/>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Clr>
                <a:schemeClr val="dk1"/>
              </a:buClr>
              <a:buSzPts val="1100"/>
              <a:buFont typeface="Courier New" panose="02070309020205020404" pitchFamily="49" charset="0"/>
              <a:buChar char="o"/>
            </a:pPr>
            <a:r>
              <a:rPr lang="en-CA" sz="1300" b="1" dirty="0">
                <a:latin typeface="Bell MT" panose="02020503060305020303" pitchFamily="18" charset="0"/>
                <a:ea typeface="Quattrocento Sans"/>
                <a:cs typeface="Quattrocento Sans"/>
                <a:sym typeface="Quattrocento Sans"/>
              </a:rPr>
              <a:t>Over the last 10 editions, nations with more economic power and facilities have been able to get more athletes to represent them at these game</a:t>
            </a:r>
            <a:endParaRPr sz="1300" b="1" dirty="0">
              <a:latin typeface="Bell MT" panose="02020503060305020303" pitchFamily="18" charset="0"/>
              <a:ea typeface="Quattrocento Sans"/>
              <a:cs typeface="Quattrocento Sans"/>
              <a:sym typeface="Quattrocento Sans"/>
            </a:endParaRPr>
          </a:p>
          <a:p>
            <a:pPr marL="171450" lvl="0" indent="-171450" algn="l" rtl="0">
              <a:spcBef>
                <a:spcPts val="600"/>
              </a:spcBef>
              <a:spcAft>
                <a:spcPts val="0"/>
              </a:spcAft>
              <a:buClr>
                <a:schemeClr val="dk1"/>
              </a:buClr>
              <a:buSzPts val="1100"/>
              <a:buFont typeface="Courier New" panose="02070309020205020404" pitchFamily="49" charset="0"/>
              <a:buChar char="o"/>
            </a:pPr>
            <a:r>
              <a:rPr lang="en-US" sz="1300" b="1" dirty="0">
                <a:latin typeface="Bell MT" panose="02020503060305020303" pitchFamily="18" charset="0"/>
                <a:ea typeface="Quattrocento Sans"/>
                <a:cs typeface="Quattrocento Sans"/>
                <a:sym typeface="Quattrocento Sans"/>
              </a:rPr>
              <a:t>Having more participants generally equate to higher chances of winning a medal and looking at this infographic – it becomes obvious which nations would likely dominate the medal table</a:t>
            </a:r>
            <a:endParaRPr sz="1300" b="1" dirty="0">
              <a:latin typeface="Bell MT" panose="02020503060305020303" pitchFamily="18" charset="0"/>
              <a:ea typeface="Quattrocento Sans"/>
              <a:cs typeface="Quattrocento Sans"/>
              <a:sym typeface="Quattrocento Sans"/>
            </a:endParaRPr>
          </a:p>
          <a:p>
            <a:pPr marL="0" lvl="0" indent="0" algn="l" rtl="0">
              <a:spcBef>
                <a:spcPts val="600"/>
              </a:spcBef>
              <a:spcAft>
                <a:spcPts val="0"/>
              </a:spcAft>
              <a:buNone/>
            </a:pPr>
            <a:endParaRPr sz="120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3188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49" y="896112"/>
            <a:ext cx="7161977"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Age Distribution 1980 – 2020 Summer Olympics</a:t>
            </a:r>
            <a:endParaRPr dirty="0">
              <a:highlight>
                <a:schemeClr val="accent1"/>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Picture 6">
            <a:extLst>
              <a:ext uri="{FF2B5EF4-FFF2-40B4-BE49-F238E27FC236}">
                <a16:creationId xmlns:a16="http://schemas.microsoft.com/office/drawing/2014/main" id="{4B12CCF4-4526-F8C8-500E-9104B483DEB5}"/>
              </a:ext>
            </a:extLst>
          </p:cNvPr>
          <p:cNvPicPr>
            <a:picLocks noChangeAspect="1"/>
          </p:cNvPicPr>
          <p:nvPr/>
        </p:nvPicPr>
        <p:blipFill>
          <a:blip r:embed="rId3"/>
          <a:stretch>
            <a:fillRect/>
          </a:stretch>
        </p:blipFill>
        <p:spPr>
          <a:xfrm>
            <a:off x="3544713" y="1524000"/>
            <a:ext cx="5362222" cy="3011361"/>
          </a:xfrm>
          <a:prstGeom prst="rect">
            <a:avLst/>
          </a:prstGeom>
        </p:spPr>
      </p:pic>
      <p:sp>
        <p:nvSpPr>
          <p:cNvPr id="8" name="Google Shape;92;p13">
            <a:extLst>
              <a:ext uri="{FF2B5EF4-FFF2-40B4-BE49-F238E27FC236}">
                <a16:creationId xmlns:a16="http://schemas.microsoft.com/office/drawing/2014/main" id="{D660EE38-3895-749E-7231-ABD5E56C3C4F}"/>
              </a:ext>
            </a:extLst>
          </p:cNvPr>
          <p:cNvSpPr txBox="1"/>
          <p:nvPr/>
        </p:nvSpPr>
        <p:spPr>
          <a:xfrm>
            <a:off x="380164" y="1887244"/>
            <a:ext cx="2834375" cy="2831184"/>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Clr>
                <a:schemeClr val="dk1"/>
              </a:buClr>
              <a:buSzPts val="1100"/>
              <a:buFont typeface="Courier New" panose="02070309020205020404" pitchFamily="49" charset="0"/>
              <a:buChar char="o"/>
            </a:pPr>
            <a:r>
              <a:rPr lang="en-CA" sz="1300" b="1" dirty="0">
                <a:latin typeface="Bell MT" panose="02020503060305020303" pitchFamily="18" charset="0"/>
                <a:ea typeface="Quattrocento Sans"/>
                <a:cs typeface="Quattrocento Sans"/>
                <a:sym typeface="Quattrocento Sans"/>
              </a:rPr>
              <a:t>The average age for the participation for any of the editions falls within the 20 – 30 years range</a:t>
            </a:r>
            <a:endParaRPr sz="1300" b="1" dirty="0">
              <a:latin typeface="Bell MT" panose="02020503060305020303" pitchFamily="18" charset="0"/>
              <a:ea typeface="Quattrocento Sans"/>
              <a:cs typeface="Quattrocento Sans"/>
              <a:sym typeface="Quattrocento Sans"/>
            </a:endParaRPr>
          </a:p>
          <a:p>
            <a:pPr marL="171450" lvl="0" indent="-171450" algn="l" rtl="0">
              <a:spcBef>
                <a:spcPts val="600"/>
              </a:spcBef>
              <a:spcAft>
                <a:spcPts val="0"/>
              </a:spcAft>
              <a:buClr>
                <a:schemeClr val="dk1"/>
              </a:buClr>
              <a:buSzPts val="1100"/>
              <a:buFont typeface="Courier New" panose="02070309020205020404" pitchFamily="49" charset="0"/>
              <a:buChar char="o"/>
            </a:pPr>
            <a:r>
              <a:rPr lang="en-US" sz="1300" b="1" dirty="0">
                <a:latin typeface="Bell MT" panose="02020503060305020303" pitchFamily="18" charset="0"/>
                <a:ea typeface="Quattrocento Sans"/>
                <a:cs typeface="Quattrocento Sans"/>
                <a:sym typeface="Quattrocento Sans"/>
              </a:rPr>
              <a:t>In the more recent editions, older participants in the games lead to a higher average age than seen in the previous editions</a:t>
            </a:r>
            <a:endParaRPr sz="1300" b="1" dirty="0">
              <a:latin typeface="Bell MT" panose="02020503060305020303" pitchFamily="18" charset="0"/>
              <a:ea typeface="Quattrocento Sans"/>
              <a:cs typeface="Quattrocento Sans"/>
              <a:sym typeface="Quattrocento Sans"/>
            </a:endParaRPr>
          </a:p>
        </p:txBody>
      </p:sp>
    </p:spTree>
    <p:extLst>
      <p:ext uri="{BB962C8B-B14F-4D97-AF65-F5344CB8AC3E}">
        <p14:creationId xmlns:p14="http://schemas.microsoft.com/office/powerpoint/2010/main" val="414517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49" y="896112"/>
            <a:ext cx="7161977"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Overall Gender Distribution 1980 – 2020</a:t>
            </a:r>
            <a:endParaRPr dirty="0">
              <a:highlight>
                <a:schemeClr val="accent1"/>
              </a:highlight>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910E54EE-5EDD-ED2D-5A24-18B95997FA1B}"/>
              </a:ext>
            </a:extLst>
          </p:cNvPr>
          <p:cNvPicPr>
            <a:picLocks noChangeAspect="1"/>
          </p:cNvPicPr>
          <p:nvPr/>
        </p:nvPicPr>
        <p:blipFill>
          <a:blip r:embed="rId3"/>
          <a:stretch>
            <a:fillRect/>
          </a:stretch>
        </p:blipFill>
        <p:spPr>
          <a:xfrm>
            <a:off x="2939483" y="1415769"/>
            <a:ext cx="6152444" cy="3250024"/>
          </a:xfrm>
          <a:prstGeom prst="rect">
            <a:avLst/>
          </a:prstGeom>
        </p:spPr>
      </p:pic>
      <p:sp>
        <p:nvSpPr>
          <p:cNvPr id="4" name="Google Shape;92;p13">
            <a:extLst>
              <a:ext uri="{FF2B5EF4-FFF2-40B4-BE49-F238E27FC236}">
                <a16:creationId xmlns:a16="http://schemas.microsoft.com/office/drawing/2014/main" id="{E9C255BE-1C9A-8E7E-BA8F-901A6E19F4BA}"/>
              </a:ext>
            </a:extLst>
          </p:cNvPr>
          <p:cNvSpPr txBox="1"/>
          <p:nvPr/>
        </p:nvSpPr>
        <p:spPr>
          <a:xfrm>
            <a:off x="306856" y="1604689"/>
            <a:ext cx="2464623" cy="3145162"/>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Clr>
                <a:schemeClr val="dk1"/>
              </a:buClr>
              <a:buSzPts val="1100"/>
              <a:buFont typeface="Courier New" panose="02070309020205020404" pitchFamily="49" charset="0"/>
              <a:buChar char="o"/>
            </a:pPr>
            <a:r>
              <a:rPr lang="en-CA" sz="1300" b="1" dirty="0">
                <a:latin typeface="Bell MT" panose="02020503060305020303" pitchFamily="18" charset="0"/>
                <a:ea typeface="Quattrocento Sans"/>
                <a:cs typeface="Quattrocento Sans"/>
                <a:sym typeface="Quattrocento Sans"/>
              </a:rPr>
              <a:t>Female participation between the 1980s and 1990 is much lower when compared to the editions from the 90s onwards</a:t>
            </a:r>
            <a:endParaRPr sz="1300" b="1" dirty="0">
              <a:latin typeface="Bell MT" panose="02020503060305020303" pitchFamily="18" charset="0"/>
              <a:ea typeface="Quattrocento Sans"/>
              <a:cs typeface="Quattrocento Sans"/>
              <a:sym typeface="Quattrocento Sans"/>
            </a:endParaRPr>
          </a:p>
          <a:p>
            <a:pPr marL="171450" lvl="0" indent="-171450" algn="l" rtl="0">
              <a:spcBef>
                <a:spcPts val="600"/>
              </a:spcBef>
              <a:spcAft>
                <a:spcPts val="0"/>
              </a:spcAft>
              <a:buClr>
                <a:schemeClr val="dk1"/>
              </a:buClr>
              <a:buSzPts val="1100"/>
              <a:buFont typeface="Courier New" panose="02070309020205020404" pitchFamily="49" charset="0"/>
              <a:buChar char="o"/>
            </a:pPr>
            <a:r>
              <a:rPr lang="en-CA" sz="1300" b="1" dirty="0">
                <a:latin typeface="Bell MT" panose="02020503060305020303" pitchFamily="18" charset="0"/>
                <a:ea typeface="Quattrocento Sans"/>
                <a:cs typeface="Quattrocento Sans"/>
                <a:sym typeface="Quattrocento Sans"/>
              </a:rPr>
              <a:t>Male participation has been seen a slight increase from the 90s onwards</a:t>
            </a:r>
          </a:p>
          <a:p>
            <a:pPr marL="171450" lvl="0" indent="-171450" algn="l" rtl="0">
              <a:spcBef>
                <a:spcPts val="600"/>
              </a:spcBef>
              <a:spcAft>
                <a:spcPts val="0"/>
              </a:spcAft>
              <a:buClr>
                <a:schemeClr val="dk1"/>
              </a:buClr>
              <a:buSzPts val="1100"/>
              <a:buFont typeface="Courier New" panose="02070309020205020404" pitchFamily="49" charset="0"/>
              <a:buChar char="o"/>
            </a:pPr>
            <a:r>
              <a:rPr lang="en-CA" sz="1300" b="1" dirty="0">
                <a:latin typeface="Bell MT" panose="02020503060305020303" pitchFamily="18" charset="0"/>
                <a:ea typeface="Quattrocento Sans"/>
                <a:cs typeface="Quattrocento Sans"/>
                <a:sym typeface="Quattrocento Sans"/>
              </a:rPr>
              <a:t>A sharp decline in participation is seen between the 2016 and 2020 editions</a:t>
            </a:r>
            <a:endParaRPr sz="1300" b="1" dirty="0">
              <a:latin typeface="Bell MT" panose="02020503060305020303" pitchFamily="18" charset="0"/>
              <a:ea typeface="Quattrocento Sans"/>
              <a:cs typeface="Quattrocento Sans"/>
              <a:sym typeface="Quattrocento Sans"/>
            </a:endParaRPr>
          </a:p>
          <a:p>
            <a:pPr marL="0" lvl="0" indent="0" algn="l" rtl="0">
              <a:spcBef>
                <a:spcPts val="600"/>
              </a:spcBef>
              <a:spcAft>
                <a:spcPts val="0"/>
              </a:spcAft>
              <a:buNone/>
            </a:pPr>
            <a:endParaRPr sz="120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19942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Sports By medal </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675650" y="1564106"/>
            <a:ext cx="3226800" cy="2207100"/>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Clr>
                <a:schemeClr val="dk1"/>
              </a:buClr>
              <a:buSzPts val="1100"/>
              <a:buFont typeface="Courier New" panose="02070309020205020404" pitchFamily="49" charset="0"/>
              <a:buChar char="o"/>
            </a:pPr>
            <a:r>
              <a:rPr lang="en-US" sz="1800" dirty="0">
                <a:solidFill>
                  <a:schemeClr val="tx1"/>
                </a:solidFill>
                <a:effectLst/>
                <a:latin typeface="Bell MT" panose="02020503060305020303" pitchFamily="18" charset="0"/>
              </a:rPr>
              <a:t>Most of the medals count from top sports are team sports.</a:t>
            </a:r>
            <a:endParaRPr sz="1200" dirty="0">
              <a:solidFill>
                <a:schemeClr val="tx1"/>
              </a:solidFill>
              <a:latin typeface="Bell MT" panose="02020503060305020303" pitchFamily="18" charset="0"/>
              <a:ea typeface="Quattrocento Sans"/>
              <a:cs typeface="Quattrocento Sans"/>
              <a:sym typeface="Quattrocento Sans"/>
            </a:endParaRPr>
          </a:p>
        </p:txBody>
      </p:sp>
      <p:sp>
        <p:nvSpPr>
          <p:cNvPr id="93" name="Google Shape;93;p13"/>
          <p:cNvSpPr txBox="1"/>
          <p:nvPr/>
        </p:nvSpPr>
        <p:spPr>
          <a:xfrm>
            <a:off x="5259650" y="1360687"/>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latin typeface="Quattrocento Sans"/>
              <a:ea typeface="Quattrocento Sans"/>
              <a:cs typeface="Quattrocento Sans"/>
              <a:sym typeface="Quattrocento Sans"/>
            </a:endParaRPr>
          </a:p>
        </p:txBody>
      </p:sp>
      <p:sp>
        <p:nvSpPr>
          <p:cNvPr id="94" name="Google Shape;94;p13"/>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452328B9-E977-1B57-FD51-4941AEF52EBF}"/>
              </a:ext>
            </a:extLst>
          </p:cNvPr>
          <p:cNvPicPr>
            <a:picLocks noChangeAspect="1"/>
          </p:cNvPicPr>
          <p:nvPr/>
        </p:nvPicPr>
        <p:blipFill>
          <a:blip r:embed="rId3"/>
          <a:stretch>
            <a:fillRect/>
          </a:stretch>
        </p:blipFill>
        <p:spPr>
          <a:xfrm>
            <a:off x="4572000" y="1533300"/>
            <a:ext cx="4419257" cy="3120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2"/>
            <a:ext cx="4861506"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Average age of Athletes in top sports </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803569" y="1592795"/>
            <a:ext cx="3226800" cy="2207100"/>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Clr>
                <a:schemeClr val="dk1"/>
              </a:buClr>
              <a:buSzPts val="1100"/>
              <a:buFont typeface="Courier New" panose="02070309020205020404" pitchFamily="49" charset="0"/>
              <a:buChar char="o"/>
            </a:pPr>
            <a:r>
              <a:rPr lang="en-US" sz="1800" dirty="0">
                <a:solidFill>
                  <a:srgbClr val="555555"/>
                </a:solidFill>
                <a:latin typeface="Bell MT" panose="02020503060305020303" pitchFamily="18" charset="0"/>
                <a:ea typeface="Quattrocento Sans"/>
                <a:cs typeface="Quattrocento Sans"/>
                <a:sym typeface="Quattrocento Sans"/>
              </a:rPr>
              <a:t>The average ages of the top sport still reflect the overall data </a:t>
            </a:r>
            <a:endParaRPr lang="en-US" sz="1800" dirty="0">
              <a:latin typeface="Bell MT" panose="02020503060305020303" pitchFamily="18" charset="0"/>
              <a:ea typeface="Quattrocento Sans"/>
              <a:cs typeface="Quattrocento Sans"/>
              <a:sym typeface="Quattrocento Sans"/>
            </a:endParaRPr>
          </a:p>
        </p:txBody>
      </p:sp>
      <p:sp>
        <p:nvSpPr>
          <p:cNvPr id="93" name="Google Shape;93;p13"/>
          <p:cNvSpPr txBox="1"/>
          <p:nvPr/>
        </p:nvSpPr>
        <p:spPr>
          <a:xfrm>
            <a:off x="5259650" y="1360687"/>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latin typeface="Quattrocento Sans"/>
              <a:ea typeface="Quattrocento Sans"/>
              <a:cs typeface="Quattrocento Sans"/>
              <a:sym typeface="Quattrocento Sans"/>
            </a:endParaRPr>
          </a:p>
        </p:txBody>
      </p:sp>
      <p:sp>
        <p:nvSpPr>
          <p:cNvPr id="94" name="Google Shape;94;p13"/>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100" i="1" dirty="0">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8F400C6D-7806-FE18-E973-5899D0914845}"/>
              </a:ext>
            </a:extLst>
          </p:cNvPr>
          <p:cNvPicPr>
            <a:picLocks noChangeAspect="1"/>
          </p:cNvPicPr>
          <p:nvPr/>
        </p:nvPicPr>
        <p:blipFill>
          <a:blip r:embed="rId3"/>
          <a:stretch>
            <a:fillRect/>
          </a:stretch>
        </p:blipFill>
        <p:spPr>
          <a:xfrm>
            <a:off x="4483736" y="1360687"/>
            <a:ext cx="4352014" cy="3341484"/>
          </a:xfrm>
          <a:prstGeom prst="rect">
            <a:avLst/>
          </a:prstGeom>
        </p:spPr>
      </p:pic>
    </p:spTree>
    <p:extLst>
      <p:ext uri="{BB962C8B-B14F-4D97-AF65-F5344CB8AC3E}">
        <p14:creationId xmlns:p14="http://schemas.microsoft.com/office/powerpoint/2010/main" val="3504136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587</Words>
  <Application>Microsoft Office PowerPoint</Application>
  <PresentationFormat>On-screen Show (16:9)</PresentationFormat>
  <Paragraphs>68</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Lora</vt:lpstr>
      <vt:lpstr>Arial</vt:lpstr>
      <vt:lpstr>Bell MT</vt:lpstr>
      <vt:lpstr>Courier New</vt:lpstr>
      <vt:lpstr>Quattrocento Sans</vt:lpstr>
      <vt:lpstr>Viola template</vt:lpstr>
      <vt:lpstr>Summer Olympics Insights for the new Millenia</vt:lpstr>
      <vt:lpstr>Contents</vt:lpstr>
      <vt:lpstr>Background</vt:lpstr>
      <vt:lpstr>Objective</vt:lpstr>
      <vt:lpstr>Overall Participation</vt:lpstr>
      <vt:lpstr>Age Distribution 1980 – 2020 Summer Olympics</vt:lpstr>
      <vt:lpstr>Overall Gender Distribution 1980 – 2020</vt:lpstr>
      <vt:lpstr>Top Sports By medal </vt:lpstr>
      <vt:lpstr>Average age of Athletes in top sports </vt:lpstr>
      <vt:lpstr>Gender distribution of Athletes in top sports </vt:lpstr>
      <vt:lpstr>Summary</vt:lpstr>
      <vt:lpstr>Conclusion</vt:lpstr>
      <vt:lpstr>Future Insights</vt:lpstr>
      <vt:lpstr>Team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Olympics Insights for the new Millenia</dc:title>
  <dc:creator>Chisom Okere</dc:creator>
  <cp:lastModifiedBy>Chisom Okere</cp:lastModifiedBy>
  <cp:revision>7</cp:revision>
  <dcterms:modified xsi:type="dcterms:W3CDTF">2022-09-21T17:20:12Z</dcterms:modified>
</cp:coreProperties>
</file>