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4" r:id="rId4"/>
    <p:sldId id="266" r:id="rId5"/>
    <p:sldId id="268" r:id="rId6"/>
    <p:sldId id="265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>
        <p:scale>
          <a:sx n="90" d="100"/>
          <a:sy n="90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74905-6329-427B-8A7A-6AB484F0DFC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584F8-9555-47F9-A705-CD5DF65AB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6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76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79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8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2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3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059C-DD08-48BB-83D4-B1F0ED676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EDFD5-2074-4024-ADE4-468FB9B6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44D64-7670-4979-A69E-A2685DE8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B894-18AF-41C5-811F-15C30448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C217-837F-4EBC-A44F-742FE40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7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C8D-5CA0-4DFF-9873-1031300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8ED1-29A1-443E-8B51-15CAF025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8324-86A6-4755-BDE5-B918F9BD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E191-7F65-497D-9B4C-AD2B5BBB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4817-5328-4546-A4C7-06C81342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68790-709D-49B9-B8E1-E5295063B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013B-B67C-42BE-A39E-DC7F36B6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AE15-326F-4496-8F9D-7CF85E2B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FEA2-500D-4211-A523-950BB139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764E-C8A0-4607-8B3A-9B3BFD53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15162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B0F9-D137-48B4-ADC6-6C585BB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3BEA-0606-4630-8BDB-1D607987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0562-17E1-4B0D-98D2-A6BF2B62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F9C3-BA13-46C6-A494-71EEF2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AA54-EDBB-427B-86E2-1F3B3556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C73C-57C9-4784-A143-02BD912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E0334-8381-4869-B6A9-CE60F9DD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263F-D3FB-4FFE-AB77-9C64C219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456F-4672-40C4-B766-710819C7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6993-7F14-46EA-87F1-CD9C50FC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8BEC-B5E0-42A2-AA15-6169FB31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A527-7180-4436-A78B-F6BF227D8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6C99-8B70-4614-9B39-EE4A772A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653AF-9030-41DB-A31C-7B488295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1D089-BF5B-4CD9-9F60-991DA441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801EE-38B4-412A-B9B8-643415B2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C82A-236E-46E2-89C2-9E534B96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64C1-ED49-4191-B212-0A9116E2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1C761-B3FF-417E-91F7-B8AD645E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1E3E8-B0FA-4480-8316-6585EE80C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637D1-485F-4BF8-B97A-0F6A72813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42DC3-D637-4D28-B612-5D6AFEEF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348C-CF1E-4777-B2F1-616C6275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85B08-B991-4DB2-B53E-716856BB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2B75-46F1-4243-8332-60D669E1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86AFE-6205-4902-A4D1-EC758EB0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F9299-89EF-471C-97EE-9C462B12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AFF60-52A7-4CE6-ADA6-52FBC4EE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8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92CAE-F98C-427A-A295-DE93E02D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5CA29-2328-4254-A6EC-7D407DD2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8877D-8002-4054-A6FE-986FB0BE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B67D-D8A2-47F8-BF0A-0D4772F1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3F54-ACA5-4ADA-9604-40E32E3C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DAE9C-D105-47C9-8F45-E82B8BDB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6E43-E55F-417E-BA17-E64BFB06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BC409-62D0-4853-A262-5F9ADD80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B6DF-520F-4833-A94E-FB86597B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DE90-4F05-47E2-A360-63DFBD15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AFDA1-3A3E-423C-995B-F61B4010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D0A74-8016-4DA3-820B-0C070D73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EFC59-D1E0-4394-8F79-A4A4DA8F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CF27A-2FCD-48E6-9E4A-B956FD88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A73C-40A9-4AB2-B6A7-BCDBBBA4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3A5A9-E290-491B-8831-4F0697DC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3E63-6CF8-42BA-9C3B-93428D43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A6D4-3643-4A72-8422-EFFCC7C9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CC40-ABDE-4C02-8026-04F67D50344F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60C5-21D0-494C-982D-C7839FE2D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14F5-560E-4426-8ABC-C85207FA4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54BC-EF48-4903-93D2-8AA3C31A0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9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4044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BF00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10" name="Shape 55"/>
          <p:cNvSpPr/>
          <p:nvPr/>
        </p:nvSpPr>
        <p:spPr>
          <a:xfrm>
            <a:off x="717199" y="2352732"/>
            <a:ext cx="5270803" cy="96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4667" dirty="0"/>
              <a:t>Social Buzz</a:t>
            </a:r>
            <a:endParaRPr sz="4667" dirty="0"/>
          </a:p>
        </p:txBody>
      </p:sp>
      <p:sp>
        <p:nvSpPr>
          <p:cNvPr id="111" name="Shape 56"/>
          <p:cNvSpPr/>
          <p:nvPr/>
        </p:nvSpPr>
        <p:spPr>
          <a:xfrm>
            <a:off x="717200" y="3029228"/>
            <a:ext cx="7400800" cy="1067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 dirty="0"/>
              <a:t>Data </a:t>
            </a:r>
            <a:r>
              <a:rPr lang="en-US" sz="2667" dirty="0"/>
              <a:t>Analytics Report</a:t>
            </a:r>
          </a:p>
          <a:p>
            <a:r>
              <a:rPr lang="en-US" sz="2667" dirty="0"/>
              <a:t>By Chisom Ibezim</a:t>
            </a:r>
            <a:endParaRPr sz="266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solidFill>
            <a:srgbClr val="FFBF00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7" name="Shape 6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8499" y="1614934"/>
            <a:ext cx="7279203" cy="2175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878414" indent="-742950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878414" indent="-742950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878414" indent="-742950">
              <a:lnSpc>
                <a:spcPct val="115000"/>
              </a:lnSpc>
              <a:buClr>
                <a:srgbClr val="000000"/>
              </a:buClr>
              <a:buSzPts val="2000"/>
              <a:buFont typeface="+mj-lt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Storytelling</a:t>
            </a:r>
            <a:endParaRPr sz="3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903077"/>
          </a:xfrm>
          <a:prstGeom prst="rect">
            <a:avLst/>
          </a:prstGeom>
          <a:solidFill>
            <a:srgbClr val="FFBF00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31" name="Shape 80"/>
          <p:cNvSpPr/>
          <p:nvPr/>
        </p:nvSpPr>
        <p:spPr>
          <a:xfrm>
            <a:off x="0" y="4154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</a:t>
            </a:r>
            <a:r>
              <a:rPr lang="en-US" sz="2667" dirty="0"/>
              <a:t>Preparation</a:t>
            </a:r>
            <a:endParaRPr sz="2667" dirty="0"/>
          </a:p>
        </p:txBody>
      </p:sp>
      <p:sp>
        <p:nvSpPr>
          <p:cNvPr id="132" name="Shape 81"/>
          <p:cNvSpPr/>
          <p:nvPr/>
        </p:nvSpPr>
        <p:spPr>
          <a:xfrm>
            <a:off x="2439" y="802008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Data Preparation</a:t>
            </a:r>
            <a:endParaRPr sz="2667" dirty="0"/>
          </a:p>
        </p:txBody>
      </p:sp>
      <p:sp>
        <p:nvSpPr>
          <p:cNvPr id="133" name="Shape 82"/>
          <p:cNvSpPr/>
          <p:nvPr/>
        </p:nvSpPr>
        <p:spPr>
          <a:xfrm>
            <a:off x="273364" y="1251475"/>
            <a:ext cx="11420800" cy="1152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identifying and creating new data points which can be calculated from existing entries.</a:t>
            </a:r>
            <a:endParaRPr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C8A5C4B9-0B00-4E80-AC82-C03FB41D09FE}"/>
              </a:ext>
            </a:extLst>
          </p:cNvPr>
          <p:cNvSpPr/>
          <p:nvPr/>
        </p:nvSpPr>
        <p:spPr>
          <a:xfrm>
            <a:off x="574167" y="2781719"/>
            <a:ext cx="7123814" cy="3512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dataset provided, there was need for data cleaning and pre-processing. From the dataset, we worked on the users age and made sure the data item contained only reasonable range of values useful for generation of insights. Also, a new data item - </a:t>
            </a:r>
            <a:r>
              <a:rPr lang="en-US" sz="2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was generated to capture group interactions with the contents.</a:t>
            </a:r>
            <a:endParaRPr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37217-186B-4A2A-8E90-9C237888C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9"/>
          <a:stretch/>
        </p:blipFill>
        <p:spPr>
          <a:xfrm>
            <a:off x="7992527" y="2628722"/>
            <a:ext cx="4069325" cy="37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924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771201" y="-25967"/>
            <a:ext cx="11420800" cy="800413"/>
          </a:xfrm>
          <a:prstGeom prst="rect">
            <a:avLst/>
          </a:prstGeom>
          <a:solidFill>
            <a:srgbClr val="FFBF00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31" name="Shape 80"/>
          <p:cNvSpPr/>
          <p:nvPr/>
        </p:nvSpPr>
        <p:spPr>
          <a:xfrm>
            <a:off x="771200" y="41546"/>
            <a:ext cx="106496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Visualization</a:t>
            </a:r>
            <a:endParaRPr sz="26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61AC3-CAD2-4D86-81B3-C81A24FD7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6"/>
          <a:stretch/>
        </p:blipFill>
        <p:spPr>
          <a:xfrm>
            <a:off x="1" y="0"/>
            <a:ext cx="771200" cy="774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E3ACE-9366-4BB6-A724-A6EB36154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4446"/>
            <a:ext cx="12191999" cy="60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804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903077"/>
          </a:xfrm>
          <a:prstGeom prst="rect">
            <a:avLst/>
          </a:prstGeom>
          <a:solidFill>
            <a:srgbClr val="FFBF00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31" name="Shape 80"/>
          <p:cNvSpPr/>
          <p:nvPr/>
        </p:nvSpPr>
        <p:spPr>
          <a:xfrm>
            <a:off x="0" y="4154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 dirty="0"/>
              <a:t>Data </a:t>
            </a:r>
            <a:r>
              <a:rPr lang="en-US" sz="2667" dirty="0"/>
              <a:t>Storytelling</a:t>
            </a:r>
            <a:endParaRPr sz="2667" dirty="0"/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C8A5C4B9-0B00-4E80-AC82-C03FB41D09FE}"/>
              </a:ext>
            </a:extLst>
          </p:cNvPr>
          <p:cNvSpPr/>
          <p:nvPr/>
        </p:nvSpPr>
        <p:spPr>
          <a:xfrm>
            <a:off x="-20668" y="877110"/>
            <a:ext cx="12192000" cy="962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something about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56D5A-CF02-4DC7-A0DA-4CB4A7998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" y="1839576"/>
            <a:ext cx="8686797" cy="23538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DE3A2-33E3-491E-835B-D458F3FD68F4}"/>
              </a:ext>
            </a:extLst>
          </p:cNvPr>
          <p:cNvSpPr txBox="1"/>
          <p:nvPr/>
        </p:nvSpPr>
        <p:spPr>
          <a:xfrm>
            <a:off x="8771860" y="1885087"/>
            <a:ext cx="3399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In November, a high score of</a:t>
            </a:r>
          </a:p>
          <a:p>
            <a:r>
              <a:rPr lang="en-US" sz="3600" b="1" dirty="0">
                <a:latin typeface="Georgia" panose="02040502050405020303" pitchFamily="18" charset="0"/>
              </a:rPr>
              <a:t>576</a:t>
            </a:r>
          </a:p>
          <a:p>
            <a:r>
              <a:rPr lang="en-US" dirty="0">
                <a:latin typeface="Georgia" panose="02040502050405020303" pitchFamily="18" charset="0"/>
              </a:rPr>
              <a:t>was recorded, and the following month showed a drastic decline with a score of</a:t>
            </a:r>
          </a:p>
          <a:p>
            <a:r>
              <a:rPr lang="en-US" sz="3600" b="1" dirty="0">
                <a:latin typeface="Georgia" panose="02040502050405020303" pitchFamily="18" charset="0"/>
              </a:rPr>
              <a:t>145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BBB72-4EE1-4D12-81F4-5C739A157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04" y="4303706"/>
            <a:ext cx="4209524" cy="2499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00FAB-E345-4B56-B639-ED0ECB5E765F}"/>
              </a:ext>
            </a:extLst>
          </p:cNvPr>
          <p:cNvSpPr txBox="1"/>
          <p:nvPr/>
        </p:nvSpPr>
        <p:spPr>
          <a:xfrm>
            <a:off x="318976" y="4497575"/>
            <a:ext cx="28176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AS EXPECTED…</a:t>
            </a:r>
          </a:p>
          <a:p>
            <a:r>
              <a:rPr lang="en-US" dirty="0">
                <a:latin typeface="Georgia" panose="02040502050405020303" pitchFamily="18" charset="0"/>
              </a:rPr>
              <a:t>About </a:t>
            </a:r>
          </a:p>
          <a:p>
            <a:r>
              <a:rPr lang="en-US" sz="4400" b="1" dirty="0">
                <a:latin typeface="Georgia" panose="02040502050405020303" pitchFamily="18" charset="0"/>
              </a:rPr>
              <a:t>29.4% </a:t>
            </a:r>
          </a:p>
          <a:p>
            <a:r>
              <a:rPr lang="en-US" dirty="0">
                <a:latin typeface="Georgia" panose="02040502050405020303" pitchFamily="18" charset="0"/>
              </a:rPr>
              <a:t>of those who interact with our contents are </a:t>
            </a:r>
          </a:p>
          <a:p>
            <a:r>
              <a:rPr lang="en-US" b="1" dirty="0">
                <a:latin typeface="Georgia" panose="02040502050405020303" pitchFamily="18" charset="0"/>
              </a:rPr>
              <a:t>Young Adults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99867-D707-4BB0-8938-74D1B1292E77}"/>
              </a:ext>
            </a:extLst>
          </p:cNvPr>
          <p:cNvSpPr txBox="1"/>
          <p:nvPr/>
        </p:nvSpPr>
        <p:spPr>
          <a:xfrm>
            <a:off x="7456779" y="4377151"/>
            <a:ext cx="293458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THIS IS SURPRISING…</a:t>
            </a:r>
          </a:p>
          <a:p>
            <a:r>
              <a:rPr lang="en-US" dirty="0">
                <a:latin typeface="Georgia" panose="02040502050405020303" pitchFamily="18" charset="0"/>
              </a:rPr>
              <a:t>About</a:t>
            </a:r>
          </a:p>
          <a:p>
            <a:r>
              <a:rPr lang="en-US" sz="4400" b="1" dirty="0">
                <a:latin typeface="Georgia" panose="02040502050405020303" pitchFamily="18" charset="0"/>
              </a:rPr>
              <a:t>28%</a:t>
            </a:r>
          </a:p>
          <a:p>
            <a:r>
              <a:rPr lang="en-US" dirty="0">
                <a:latin typeface="Georgia" panose="02040502050405020303" pitchFamily="18" charset="0"/>
              </a:rPr>
              <a:t>Of those viewing our contents are </a:t>
            </a:r>
            <a:r>
              <a:rPr lang="en-US" b="1" dirty="0">
                <a:latin typeface="Georgia" panose="02040502050405020303" pitchFamily="18" charset="0"/>
              </a:rPr>
              <a:t>Elders</a:t>
            </a:r>
            <a:endParaRPr lang="en-US" sz="4000" b="1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CF6ED-3741-4CBE-8369-C6A1E885BF1E}"/>
              </a:ext>
            </a:extLst>
          </p:cNvPr>
          <p:cNvCxnSpPr>
            <a:cxnSpLocks/>
          </p:cNvCxnSpPr>
          <p:nvPr/>
        </p:nvCxnSpPr>
        <p:spPr>
          <a:xfrm flipV="1">
            <a:off x="85063" y="4249555"/>
            <a:ext cx="11978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732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903077"/>
          </a:xfrm>
          <a:prstGeom prst="rect">
            <a:avLst/>
          </a:prstGeom>
          <a:solidFill>
            <a:srgbClr val="FFBF00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0" y="4154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Storytelling</a:t>
            </a:r>
            <a:endParaRPr sz="2667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FB49FA-3B68-48B7-9645-44A7C5867ADD}"/>
              </a:ext>
            </a:extLst>
          </p:cNvPr>
          <p:cNvCxnSpPr>
            <a:cxnSpLocks/>
          </p:cNvCxnSpPr>
          <p:nvPr/>
        </p:nvCxnSpPr>
        <p:spPr>
          <a:xfrm>
            <a:off x="6050226" y="962174"/>
            <a:ext cx="0" cy="5746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0559F80-1148-4C39-972B-DEF117FA7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6" y="3244207"/>
            <a:ext cx="5684863" cy="326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54C9EA-0321-4519-A848-7786F157F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61" y="3244206"/>
            <a:ext cx="5284359" cy="32629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EB3DE2-7BFC-4C16-BFEE-87F0E83B8647}"/>
              </a:ext>
            </a:extLst>
          </p:cNvPr>
          <p:cNvSpPr txBox="1"/>
          <p:nvPr/>
        </p:nvSpPr>
        <p:spPr>
          <a:xfrm>
            <a:off x="77971" y="1047238"/>
            <a:ext cx="4185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HUMANS ARE VISUAL LEARNERS… </a:t>
            </a:r>
          </a:p>
          <a:p>
            <a:r>
              <a:rPr lang="en-US" sz="4400" b="1" dirty="0">
                <a:latin typeface="Georgia" panose="02040502050405020303" pitchFamily="18" charset="0"/>
              </a:rPr>
              <a:t>75.6% </a:t>
            </a:r>
          </a:p>
          <a:p>
            <a:r>
              <a:rPr lang="en-US" dirty="0">
                <a:latin typeface="Georgia" panose="02040502050405020303" pitchFamily="18" charset="0"/>
              </a:rPr>
              <a:t>of those who use our contents come to view either </a:t>
            </a:r>
            <a:r>
              <a:rPr lang="en-US" b="1" dirty="0">
                <a:latin typeface="Georgia" panose="02040502050405020303" pitchFamily="18" charset="0"/>
              </a:rPr>
              <a:t>video, GIF or photo</a:t>
            </a:r>
          </a:p>
          <a:p>
            <a:r>
              <a:rPr lang="en-US" dirty="0">
                <a:latin typeface="Georgia" panose="02040502050405020303" pitchFamily="18" charset="0"/>
              </a:rPr>
              <a:t>compared to </a:t>
            </a:r>
            <a:r>
              <a:rPr lang="en-US" b="1" dirty="0">
                <a:latin typeface="Georgia" panose="02040502050405020303" pitchFamily="18" charset="0"/>
              </a:rPr>
              <a:t>24.4% </a:t>
            </a:r>
            <a:r>
              <a:rPr lang="en-US" dirty="0">
                <a:latin typeface="Georgia" panose="02040502050405020303" pitchFamily="18" charset="0"/>
              </a:rPr>
              <a:t>who view </a:t>
            </a:r>
            <a:r>
              <a:rPr lang="en-US" b="1" dirty="0">
                <a:latin typeface="Georgia" panose="02040502050405020303" pitchFamily="18" charset="0"/>
              </a:rPr>
              <a:t>audio</a:t>
            </a:r>
            <a:r>
              <a:rPr lang="en-US" dirty="0">
                <a:latin typeface="Georgia" panose="02040502050405020303" pitchFamily="18" charset="0"/>
              </a:rPr>
              <a:t> contents.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B06CB-E7E2-4463-9D6B-385FF97AF18A}"/>
              </a:ext>
            </a:extLst>
          </p:cNvPr>
          <p:cNvSpPr txBox="1"/>
          <p:nvPr/>
        </p:nvSpPr>
        <p:spPr>
          <a:xfrm>
            <a:off x="6294476" y="1047238"/>
            <a:ext cx="5358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THERE IS NEED TO MODIFY OUR CONTENT…</a:t>
            </a:r>
          </a:p>
          <a:p>
            <a:r>
              <a:rPr lang="en-US" dirty="0">
                <a:latin typeface="Georgia" panose="02040502050405020303" pitchFamily="18" charset="0"/>
              </a:rPr>
              <a:t>Only</a:t>
            </a:r>
          </a:p>
          <a:p>
            <a:r>
              <a:rPr lang="en-US" sz="4400" b="1" dirty="0">
                <a:latin typeface="Georgia" panose="02040502050405020303" pitchFamily="18" charset="0"/>
              </a:rPr>
              <a:t>65 teenagers</a:t>
            </a:r>
          </a:p>
          <a:p>
            <a:r>
              <a:rPr lang="en-US" dirty="0">
                <a:latin typeface="Georgia" panose="02040502050405020303" pitchFamily="18" charset="0"/>
              </a:rPr>
              <a:t>interact with our contents. We need to concentrate on the younger ones and meet their needs.</a:t>
            </a:r>
          </a:p>
        </p:txBody>
      </p:sp>
    </p:spTree>
    <p:extLst>
      <p:ext uri="{BB962C8B-B14F-4D97-AF65-F5344CB8AC3E}">
        <p14:creationId xmlns:p14="http://schemas.microsoft.com/office/powerpoint/2010/main" val="23907854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903077"/>
          </a:xfrm>
          <a:prstGeom prst="rect">
            <a:avLst/>
          </a:prstGeom>
          <a:solidFill>
            <a:srgbClr val="FFBF00"/>
          </a:soli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0" y="4154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Storytelling</a:t>
            </a:r>
            <a:endParaRPr sz="2667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FB49FA-3B68-48B7-9645-44A7C5867ADD}"/>
              </a:ext>
            </a:extLst>
          </p:cNvPr>
          <p:cNvCxnSpPr>
            <a:cxnSpLocks/>
          </p:cNvCxnSpPr>
          <p:nvPr/>
        </p:nvCxnSpPr>
        <p:spPr>
          <a:xfrm>
            <a:off x="6050226" y="962174"/>
            <a:ext cx="0" cy="5746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B3DE2-7BFC-4C16-BFEE-87F0E83B8647}"/>
              </a:ext>
            </a:extLst>
          </p:cNvPr>
          <p:cNvSpPr txBox="1"/>
          <p:nvPr/>
        </p:nvSpPr>
        <p:spPr>
          <a:xfrm>
            <a:off x="77971" y="1047238"/>
            <a:ext cx="41856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MICROSOFT DOMINATES….</a:t>
            </a:r>
          </a:p>
          <a:p>
            <a:r>
              <a:rPr lang="en-US" sz="4400" b="1" dirty="0">
                <a:latin typeface="Georgia" panose="02040502050405020303" pitchFamily="18" charset="0"/>
              </a:rPr>
              <a:t>19.4% </a:t>
            </a:r>
          </a:p>
          <a:p>
            <a:r>
              <a:rPr lang="en-US" dirty="0">
                <a:latin typeface="Georgia" panose="02040502050405020303" pitchFamily="18" charset="0"/>
              </a:rPr>
              <a:t>of those who use our contents use a </a:t>
            </a:r>
            <a:r>
              <a:rPr lang="en-US" b="1" dirty="0">
                <a:latin typeface="Georgia" panose="02040502050405020303" pitchFamily="18" charset="0"/>
              </a:rPr>
              <a:t>Microsoft </a:t>
            </a:r>
            <a:r>
              <a:rPr lang="en-US" dirty="0">
                <a:latin typeface="Georgia" panose="02040502050405020303" pitchFamily="18" charset="0"/>
              </a:rPr>
              <a:t>device</a:t>
            </a:r>
            <a:endParaRPr lang="en-US" b="1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compared to </a:t>
            </a:r>
            <a:r>
              <a:rPr lang="en-US" b="1" dirty="0">
                <a:latin typeface="Georgia" panose="02040502050405020303" pitchFamily="18" charset="0"/>
              </a:rPr>
              <a:t>11.1% </a:t>
            </a:r>
            <a:r>
              <a:rPr lang="en-US" dirty="0">
                <a:latin typeface="Georgia" panose="02040502050405020303" pitchFamily="18" charset="0"/>
              </a:rPr>
              <a:t>who use  a </a:t>
            </a:r>
            <a:r>
              <a:rPr lang="en-US" b="1" dirty="0">
                <a:latin typeface="Georgia" panose="02040502050405020303" pitchFamily="18" charset="0"/>
              </a:rPr>
              <a:t>Samsung </a:t>
            </a:r>
            <a:r>
              <a:rPr lang="en-US" dirty="0">
                <a:latin typeface="Georgia" panose="02040502050405020303" pitchFamily="18" charset="0"/>
              </a:rPr>
              <a:t>device.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B06CB-E7E2-4463-9D6B-385FF97AF18A}"/>
              </a:ext>
            </a:extLst>
          </p:cNvPr>
          <p:cNvSpPr txBox="1"/>
          <p:nvPr/>
        </p:nvSpPr>
        <p:spPr>
          <a:xfrm>
            <a:off x="6294476" y="1047238"/>
            <a:ext cx="535880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FURTHER NEED TO MODIFY OUR CONTENT…</a:t>
            </a:r>
          </a:p>
          <a:p>
            <a:r>
              <a:rPr lang="en-US" dirty="0">
                <a:latin typeface="Georgia" panose="02040502050405020303" pitchFamily="18" charset="0"/>
              </a:rPr>
              <a:t>Only</a:t>
            </a:r>
          </a:p>
          <a:p>
            <a:r>
              <a:rPr lang="en-US" sz="4400" b="1" dirty="0">
                <a:latin typeface="Georgia" panose="02040502050405020303" pitchFamily="18" charset="0"/>
              </a:rPr>
              <a:t>13 teenagers</a:t>
            </a:r>
          </a:p>
          <a:p>
            <a:r>
              <a:rPr lang="en-US" dirty="0">
                <a:latin typeface="Georgia" panose="02040502050405020303" pitchFamily="18" charset="0"/>
              </a:rPr>
              <a:t>interacted with our video contents. This demands the need to find out what content our teenagers are interested in.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6F52D-1790-48E1-BD0D-975208B2E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5" y="3429000"/>
            <a:ext cx="5226279" cy="3078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A3985F-083B-4389-A7FA-B5064FC59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6" y="3429000"/>
            <a:ext cx="5582086" cy="30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852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282</Words>
  <Application>Microsoft Office PowerPoint</Application>
  <PresentationFormat>Widescreen</PresentationFormat>
  <Paragraphs>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Open Sans</vt:lpstr>
      <vt:lpstr>Open Sans Extrabold</vt:lpstr>
      <vt:lpstr>Open Sans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Chisom Ibezim</dc:creator>
  <cp:lastModifiedBy>Chisom Ibezim</cp:lastModifiedBy>
  <cp:revision>9</cp:revision>
  <dcterms:created xsi:type="dcterms:W3CDTF">2022-03-26T08:18:38Z</dcterms:created>
  <dcterms:modified xsi:type="dcterms:W3CDTF">2022-03-26T09:41:44Z</dcterms:modified>
</cp:coreProperties>
</file>