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9"/>
  </p:normalViewPr>
  <p:slideViewPr>
    <p:cSldViewPr snapToGrid="0">
      <p:cViewPr varScale="1">
        <p:scale>
          <a:sx n="88" d="100"/>
          <a:sy n="88" d="100"/>
        </p:scale>
        <p:origin x="184"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78AF-FE27-B96C-94B2-906E57535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F5CAE7-5C2D-387A-0A11-6128480EF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A0B42B-B0D8-6A73-E6A6-501F4B93F58D}"/>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5" name="Footer Placeholder 4">
            <a:extLst>
              <a:ext uri="{FF2B5EF4-FFF2-40B4-BE49-F238E27FC236}">
                <a16:creationId xmlns:a16="http://schemas.microsoft.com/office/drawing/2014/main" id="{5A151453-FF68-EFF8-3B30-F2A865746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5D8C5-793D-7A22-DF3A-2111AFE7227D}"/>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231201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C518-5076-B756-0617-0BAFDCF27C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E0CE39-6295-84C9-C476-287005B91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3C4DB-D1F7-97A1-BDDE-96BB257E9C5D}"/>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5" name="Footer Placeholder 4">
            <a:extLst>
              <a:ext uri="{FF2B5EF4-FFF2-40B4-BE49-F238E27FC236}">
                <a16:creationId xmlns:a16="http://schemas.microsoft.com/office/drawing/2014/main" id="{E2F89EBB-A24D-D7D9-42F8-04790A8C2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2A43E-4838-B8AC-81AB-17AAACD924B4}"/>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3859168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7B4C4-2807-0AB7-F757-5F976149D2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1E2F52-F473-2BDB-212D-E25B08108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E9277-E187-5335-1695-91C4328198E6}"/>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5" name="Footer Placeholder 4">
            <a:extLst>
              <a:ext uri="{FF2B5EF4-FFF2-40B4-BE49-F238E27FC236}">
                <a16:creationId xmlns:a16="http://schemas.microsoft.com/office/drawing/2014/main" id="{9F48F694-B8B2-ADD6-DEC6-50201625F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D9D37-B401-6C4E-46EA-FAD0743CED85}"/>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91935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6F8C-5063-C75F-788E-13F339E78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2CE84-03C3-935C-28B2-7AFE1BB7FA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EDBA1-9E15-3CF0-7CC2-1B312C1807A7}"/>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5" name="Footer Placeholder 4">
            <a:extLst>
              <a:ext uri="{FF2B5EF4-FFF2-40B4-BE49-F238E27FC236}">
                <a16:creationId xmlns:a16="http://schemas.microsoft.com/office/drawing/2014/main" id="{C42206AD-C35F-8217-BC28-673005C81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45C6A-3B8E-444F-B1C0-0EDDE7D3178A}"/>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244171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083C-95CE-0768-DE27-E1EA8CBED3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8F089C-AD5A-0502-FA6A-1BDD427337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5FEFB-3FFA-3243-37A8-EC85E103C129}"/>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5" name="Footer Placeholder 4">
            <a:extLst>
              <a:ext uri="{FF2B5EF4-FFF2-40B4-BE49-F238E27FC236}">
                <a16:creationId xmlns:a16="http://schemas.microsoft.com/office/drawing/2014/main" id="{895B70D1-33A7-3362-C19E-8A3CAE7B3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56DFE-4F8B-19C6-797C-F0B2B183C1DC}"/>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320166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A55B-754F-1046-A687-5E7725BF8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EE758-5FE9-F704-EEC7-A99F3CE70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F0B2D6-33F3-D55C-074F-DA79A42A08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7D114C-81CA-A83E-34EA-DDB447479BE3}"/>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6" name="Footer Placeholder 5">
            <a:extLst>
              <a:ext uri="{FF2B5EF4-FFF2-40B4-BE49-F238E27FC236}">
                <a16:creationId xmlns:a16="http://schemas.microsoft.com/office/drawing/2014/main" id="{F7361EEF-C08F-76CE-E221-D694ACD9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618CE-ADE3-E02D-7EA5-90CCDD6180C5}"/>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13323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E1F2-146D-632C-C1ED-E575E0D2B1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A992F-9E45-1121-B627-DDA514357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3C009-D2EE-0715-EEA7-6F2E1B3E6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AF75E-B590-6772-6AE3-D2F130810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960154-A308-4BA9-D9A4-40752C591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5E90E5-E60E-2ECD-ACA6-DCC12EF198F3}"/>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8" name="Footer Placeholder 7">
            <a:extLst>
              <a:ext uri="{FF2B5EF4-FFF2-40B4-BE49-F238E27FC236}">
                <a16:creationId xmlns:a16="http://schemas.microsoft.com/office/drawing/2014/main" id="{D0D5D6B8-52F6-8E0D-664B-366C701462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0A74D-64DF-6FF4-BC73-3FF3E5E09826}"/>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251781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3CBE-ECB2-6283-2734-78AB2E343C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8C11C4-7437-AD93-32B2-EC2B48F616D7}"/>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4" name="Footer Placeholder 3">
            <a:extLst>
              <a:ext uri="{FF2B5EF4-FFF2-40B4-BE49-F238E27FC236}">
                <a16:creationId xmlns:a16="http://schemas.microsoft.com/office/drawing/2014/main" id="{00DCB850-98EC-40AD-41EA-441DF676D5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0F9748-D03A-49FE-D041-4FB474B52180}"/>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89470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D3239C-01F1-2ECF-8601-A5C01F7F7CA5}"/>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3" name="Footer Placeholder 2">
            <a:extLst>
              <a:ext uri="{FF2B5EF4-FFF2-40B4-BE49-F238E27FC236}">
                <a16:creationId xmlns:a16="http://schemas.microsoft.com/office/drawing/2014/main" id="{1ECF2E1C-E9AC-A7F7-A51B-A875F976D2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42E1D8-3BA6-DCDE-CF9B-8076D1D32B6C}"/>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206555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8733-37E8-A7F0-BF97-5B8CAF512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508EC2-D266-9C6B-B188-E5700AEB4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1C147D-D18A-8583-E9E3-CEA26B098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4D89D-5817-9F1C-68F2-E67563B59AF2}"/>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6" name="Footer Placeholder 5">
            <a:extLst>
              <a:ext uri="{FF2B5EF4-FFF2-40B4-BE49-F238E27FC236}">
                <a16:creationId xmlns:a16="http://schemas.microsoft.com/office/drawing/2014/main" id="{3A662828-CD67-4E08-3F9E-2072268C5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95BB0-5ED5-D811-0231-000F58BA169E}"/>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351446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DC4F-8284-D022-94AF-2C17B85C6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0227A-F76C-610A-399D-13307AB06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1FF12C-23C3-7B13-DDD8-2E53A0E40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57770-59B7-D96C-AED2-E1CADA23C680}"/>
              </a:ext>
            </a:extLst>
          </p:cNvPr>
          <p:cNvSpPr>
            <a:spLocks noGrp="1"/>
          </p:cNvSpPr>
          <p:nvPr>
            <p:ph type="dt" sz="half" idx="10"/>
          </p:nvPr>
        </p:nvSpPr>
        <p:spPr/>
        <p:txBody>
          <a:bodyPr/>
          <a:lstStyle/>
          <a:p>
            <a:fld id="{176FEC59-D9B8-E345-95BA-050A30C5E655}" type="datetimeFigureOut">
              <a:rPr lang="en-US" smtClean="0"/>
              <a:t>5/16/25</a:t>
            </a:fld>
            <a:endParaRPr lang="en-US"/>
          </a:p>
        </p:txBody>
      </p:sp>
      <p:sp>
        <p:nvSpPr>
          <p:cNvPr id="6" name="Footer Placeholder 5">
            <a:extLst>
              <a:ext uri="{FF2B5EF4-FFF2-40B4-BE49-F238E27FC236}">
                <a16:creationId xmlns:a16="http://schemas.microsoft.com/office/drawing/2014/main" id="{71129825-1092-13C1-29E1-6ABAB32B9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09D56-1720-1675-FBB9-B1D803BEAF90}"/>
              </a:ext>
            </a:extLst>
          </p:cNvPr>
          <p:cNvSpPr>
            <a:spLocks noGrp="1"/>
          </p:cNvSpPr>
          <p:nvPr>
            <p:ph type="sldNum" sz="quarter" idx="12"/>
          </p:nvPr>
        </p:nvSpPr>
        <p:spPr/>
        <p:txBody>
          <a:bodyPr/>
          <a:lstStyle/>
          <a:p>
            <a:fld id="{81AC1737-0E7A-B142-8865-E96C60EDF4FD}" type="slidenum">
              <a:rPr lang="en-US" smtClean="0"/>
              <a:t>‹#›</a:t>
            </a:fld>
            <a:endParaRPr lang="en-US"/>
          </a:p>
        </p:txBody>
      </p:sp>
    </p:spTree>
    <p:extLst>
      <p:ext uri="{BB962C8B-B14F-4D97-AF65-F5344CB8AC3E}">
        <p14:creationId xmlns:p14="http://schemas.microsoft.com/office/powerpoint/2010/main" val="39081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22B95-D198-5058-89A7-E3E925726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41A39-D7E2-023F-726F-69CB61BFD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BAF2F-FE87-BB25-D7A7-F782B8AC5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6FEC59-D9B8-E345-95BA-050A30C5E655}" type="datetimeFigureOut">
              <a:rPr lang="en-US" smtClean="0"/>
              <a:t>5/16/25</a:t>
            </a:fld>
            <a:endParaRPr lang="en-US"/>
          </a:p>
        </p:txBody>
      </p:sp>
      <p:sp>
        <p:nvSpPr>
          <p:cNvPr id="5" name="Footer Placeholder 4">
            <a:extLst>
              <a:ext uri="{FF2B5EF4-FFF2-40B4-BE49-F238E27FC236}">
                <a16:creationId xmlns:a16="http://schemas.microsoft.com/office/drawing/2014/main" id="{7AB33B10-499E-94D3-07F1-7AF1066C2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1BB961-D811-142E-1F5D-CE6710401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AC1737-0E7A-B142-8865-E96C60EDF4FD}" type="slidenum">
              <a:rPr lang="en-US" smtClean="0"/>
              <a:t>‹#›</a:t>
            </a:fld>
            <a:endParaRPr lang="en-US"/>
          </a:p>
        </p:txBody>
      </p:sp>
    </p:spTree>
    <p:extLst>
      <p:ext uri="{BB962C8B-B14F-4D97-AF65-F5344CB8AC3E}">
        <p14:creationId xmlns:p14="http://schemas.microsoft.com/office/powerpoint/2010/main" val="308403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BAFEE2F0-24F8-581E-BBD8-D794D863856A}"/>
              </a:ext>
            </a:extLst>
          </p:cNvPr>
          <p:cNvCxnSpPr>
            <a:cxnSpLocks/>
          </p:cNvCxnSpPr>
          <p:nvPr/>
        </p:nvCxnSpPr>
        <p:spPr>
          <a:xfrm>
            <a:off x="0" y="1712686"/>
            <a:ext cx="12192000" cy="0"/>
          </a:xfrm>
          <a:prstGeom prst="line">
            <a:avLst/>
          </a:prstGeom>
          <a:ln w="558800" cmpd="tri">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FC34D83-8AAF-B1B7-41E4-9A7A8741EA10}"/>
              </a:ext>
            </a:extLst>
          </p:cNvPr>
          <p:cNvCxnSpPr>
            <a:cxnSpLocks/>
          </p:cNvCxnSpPr>
          <p:nvPr/>
        </p:nvCxnSpPr>
        <p:spPr>
          <a:xfrm>
            <a:off x="0" y="5058234"/>
            <a:ext cx="12192000" cy="0"/>
          </a:xfrm>
          <a:prstGeom prst="line">
            <a:avLst/>
          </a:prstGeom>
          <a:ln w="558800" cmpd="tri">
            <a:solidFill>
              <a:srgbClr val="00206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3B48E2A-2BDD-77A8-8046-51F00CA30AC4}"/>
              </a:ext>
            </a:extLst>
          </p:cNvPr>
          <p:cNvSpPr txBox="1"/>
          <p:nvPr/>
        </p:nvSpPr>
        <p:spPr>
          <a:xfrm>
            <a:off x="2575452" y="2721114"/>
            <a:ext cx="7041095" cy="707886"/>
          </a:xfrm>
          <a:prstGeom prst="rect">
            <a:avLst/>
          </a:prstGeom>
          <a:noFill/>
        </p:spPr>
        <p:txBody>
          <a:bodyPr wrap="none" rtlCol="0">
            <a:spAutoFit/>
          </a:bodyPr>
          <a:lstStyle/>
          <a:p>
            <a:r>
              <a:rPr lang="en-US" sz="4000" b="1" dirty="0">
                <a:solidFill>
                  <a:srgbClr val="002060"/>
                </a:solidFill>
                <a:latin typeface="Avenir Next" panose="020B0503020202020204" pitchFamily="34" charset="0"/>
              </a:rPr>
              <a:t>Customer Savings Analytics</a:t>
            </a:r>
          </a:p>
        </p:txBody>
      </p:sp>
      <p:sp>
        <p:nvSpPr>
          <p:cNvPr id="11" name="TextBox 10">
            <a:extLst>
              <a:ext uri="{FF2B5EF4-FFF2-40B4-BE49-F238E27FC236}">
                <a16:creationId xmlns:a16="http://schemas.microsoft.com/office/drawing/2014/main" id="{2E703EA9-4B99-1908-0FA3-208831802A6C}"/>
              </a:ext>
            </a:extLst>
          </p:cNvPr>
          <p:cNvSpPr txBox="1"/>
          <p:nvPr/>
        </p:nvSpPr>
        <p:spPr>
          <a:xfrm>
            <a:off x="5000987" y="3433021"/>
            <a:ext cx="2190023" cy="369332"/>
          </a:xfrm>
          <a:prstGeom prst="rect">
            <a:avLst/>
          </a:prstGeom>
          <a:noFill/>
        </p:spPr>
        <p:txBody>
          <a:bodyPr wrap="none" rtlCol="0">
            <a:spAutoFit/>
          </a:bodyPr>
          <a:lstStyle/>
          <a:p>
            <a:r>
              <a:rPr lang="en-US" b="1" dirty="0">
                <a:solidFill>
                  <a:schemeClr val="bg1">
                    <a:lumMod val="50000"/>
                  </a:schemeClr>
                </a:solidFill>
                <a:latin typeface="Avenir Next" panose="020B0503020202020204" pitchFamily="34" charset="0"/>
              </a:rPr>
              <a:t>By Chisom Ibezim</a:t>
            </a:r>
          </a:p>
        </p:txBody>
      </p:sp>
      <p:sp>
        <p:nvSpPr>
          <p:cNvPr id="12" name="Rectangle 11">
            <a:extLst>
              <a:ext uri="{FF2B5EF4-FFF2-40B4-BE49-F238E27FC236}">
                <a16:creationId xmlns:a16="http://schemas.microsoft.com/office/drawing/2014/main" id="{F7AEB9D3-3A4C-385E-3F98-CC6304352E39}"/>
              </a:ext>
            </a:extLst>
          </p:cNvPr>
          <p:cNvSpPr/>
          <p:nvPr/>
        </p:nvSpPr>
        <p:spPr>
          <a:xfrm>
            <a:off x="0" y="0"/>
            <a:ext cx="12192000" cy="1523999"/>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25286F8-77A1-5D2B-CFA7-B8387066654A}"/>
              </a:ext>
            </a:extLst>
          </p:cNvPr>
          <p:cNvSpPr/>
          <p:nvPr/>
        </p:nvSpPr>
        <p:spPr>
          <a:xfrm>
            <a:off x="0" y="5341649"/>
            <a:ext cx="12192000" cy="1523999"/>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92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6F1E0-C946-EF7E-5240-8F452B43BF04}"/>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4F9A819-2A34-C5FB-7115-76208874A542}"/>
              </a:ext>
            </a:extLst>
          </p:cNvPr>
          <p:cNvCxnSpPr/>
          <p:nvPr/>
        </p:nvCxnSpPr>
        <p:spPr>
          <a:xfrm>
            <a:off x="0" y="1553025"/>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E56AB496-826D-8509-746A-F4F3063F53CE}"/>
              </a:ext>
            </a:extLst>
          </p:cNvPr>
          <p:cNvSpPr txBox="1"/>
          <p:nvPr/>
        </p:nvSpPr>
        <p:spPr>
          <a:xfrm>
            <a:off x="972458" y="968250"/>
            <a:ext cx="2649123" cy="584775"/>
          </a:xfrm>
          <a:prstGeom prst="rect">
            <a:avLst/>
          </a:prstGeom>
          <a:noFill/>
        </p:spPr>
        <p:txBody>
          <a:bodyPr wrap="none" rtlCol="0">
            <a:spAutoFit/>
          </a:bodyPr>
          <a:lstStyle/>
          <a:p>
            <a:r>
              <a:rPr lang="en-US" sz="3200" b="1" dirty="0">
                <a:solidFill>
                  <a:srgbClr val="002060"/>
                </a:solidFill>
                <a:latin typeface="Avenir Next" panose="020B0503020202020204" pitchFamily="34" charset="0"/>
              </a:rPr>
              <a:t>Introduction</a:t>
            </a:r>
          </a:p>
        </p:txBody>
      </p:sp>
      <p:sp>
        <p:nvSpPr>
          <p:cNvPr id="4" name="TextBox 3">
            <a:extLst>
              <a:ext uri="{FF2B5EF4-FFF2-40B4-BE49-F238E27FC236}">
                <a16:creationId xmlns:a16="http://schemas.microsoft.com/office/drawing/2014/main" id="{1407F250-0AE4-7508-FCC8-BEB5536F9757}"/>
              </a:ext>
            </a:extLst>
          </p:cNvPr>
          <p:cNvSpPr txBox="1"/>
          <p:nvPr/>
        </p:nvSpPr>
        <p:spPr>
          <a:xfrm>
            <a:off x="972457" y="2137800"/>
            <a:ext cx="9651999" cy="2031325"/>
          </a:xfrm>
          <a:prstGeom prst="rect">
            <a:avLst/>
          </a:prstGeom>
          <a:noFill/>
        </p:spPr>
        <p:txBody>
          <a:bodyPr wrap="square" rtlCol="0">
            <a:spAutoFit/>
          </a:bodyPr>
          <a:lstStyle/>
          <a:p>
            <a:pPr algn="just"/>
            <a:r>
              <a:rPr lang="en-US" dirty="0">
                <a:latin typeface="Avenir Next" panose="020B0503020202020204" pitchFamily="34" charset="0"/>
              </a:rPr>
              <a:t>This report aims to provide a comprehensive overview of key customer engagement metrics. By examining trends in total savings, channel utilization, and customer loyalty across different geographical areas, we seek to uncover valuable insights that can inform strategic decision-making and enhance customer relationships.  </a:t>
            </a:r>
          </a:p>
          <a:p>
            <a:pPr algn="just"/>
            <a:endParaRPr lang="en-US" dirty="0">
              <a:latin typeface="Avenir Next" panose="020B0503020202020204" pitchFamily="34" charset="0"/>
            </a:endParaRPr>
          </a:p>
          <a:p>
            <a:pPr algn="just"/>
            <a:r>
              <a:rPr lang="en-US" dirty="0">
                <a:latin typeface="Avenir Next" panose="020B0503020202020204" pitchFamily="34" charset="0"/>
              </a:rPr>
              <a:t>This report will delve into the nuances of customer behavior, highlighting both successes and areas for potential growth.</a:t>
            </a:r>
          </a:p>
        </p:txBody>
      </p:sp>
    </p:spTree>
    <p:extLst>
      <p:ext uri="{BB962C8B-B14F-4D97-AF65-F5344CB8AC3E}">
        <p14:creationId xmlns:p14="http://schemas.microsoft.com/office/powerpoint/2010/main" val="78834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A374-CF3A-D275-06A1-B2DFC8336B4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65ACE06-553D-B364-8432-8ED74E588C47}"/>
              </a:ext>
            </a:extLst>
          </p:cNvPr>
          <p:cNvPicPr>
            <a:picLocks noChangeAspect="1"/>
          </p:cNvPicPr>
          <p:nvPr/>
        </p:nvPicPr>
        <p:blipFill>
          <a:blip r:embed="rId2"/>
          <a:srcRect t="5406" b="4062"/>
          <a:stretch/>
        </p:blipFill>
        <p:spPr>
          <a:xfrm>
            <a:off x="1213856" y="121169"/>
            <a:ext cx="9764288" cy="5524891"/>
          </a:xfrm>
          <a:prstGeom prst="rect">
            <a:avLst/>
          </a:prstGeom>
        </p:spPr>
      </p:pic>
      <p:sp>
        <p:nvSpPr>
          <p:cNvPr id="3" name="TextBox 2">
            <a:extLst>
              <a:ext uri="{FF2B5EF4-FFF2-40B4-BE49-F238E27FC236}">
                <a16:creationId xmlns:a16="http://schemas.microsoft.com/office/drawing/2014/main" id="{89D2C949-5D7F-7226-4243-94CC4E31B50D}"/>
              </a:ext>
            </a:extLst>
          </p:cNvPr>
          <p:cNvSpPr txBox="1"/>
          <p:nvPr/>
        </p:nvSpPr>
        <p:spPr>
          <a:xfrm>
            <a:off x="1076438" y="5824632"/>
            <a:ext cx="10039124" cy="914401"/>
          </a:xfrm>
          <a:prstGeom prst="rect">
            <a:avLst/>
          </a:prstGeom>
          <a:noFill/>
        </p:spPr>
        <p:txBody>
          <a:bodyPr wrap="square" rtlCol="0">
            <a:noAutofit/>
          </a:bodyPr>
          <a:lstStyle/>
          <a:p>
            <a:r>
              <a:rPr lang="en-US" sz="1200" dirty="0">
                <a:latin typeface="Avenir Next" panose="020B0503020202020204" pitchFamily="34" charset="0"/>
              </a:rPr>
              <a:t>The dashboard above reveals a healthy growth in customer savings over time, with the Mobile App and ATM being the most utilized deposit channels. The top customers contribute a significant portion of the total savings. However, the projected figures for Q1 2025 and the overall 2025 savings by channel suggest a potential slowdown or decrease in savings compared to the peak observed in 2024. This warrants further investigation to understand the underlying reasons.</a:t>
            </a:r>
          </a:p>
        </p:txBody>
      </p:sp>
      <p:cxnSp>
        <p:nvCxnSpPr>
          <p:cNvPr id="4" name="Straight Connector 3">
            <a:extLst>
              <a:ext uri="{FF2B5EF4-FFF2-40B4-BE49-F238E27FC236}">
                <a16:creationId xmlns:a16="http://schemas.microsoft.com/office/drawing/2014/main" id="{82720636-D483-D8DA-4E52-6DF3EF5F76A8}"/>
              </a:ext>
            </a:extLst>
          </p:cNvPr>
          <p:cNvCxnSpPr/>
          <p:nvPr/>
        </p:nvCxnSpPr>
        <p:spPr>
          <a:xfrm>
            <a:off x="0" y="420911"/>
            <a:ext cx="1219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899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7E21A-EB12-2456-6CB9-D5D330A3E51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F856FB6-E6B2-7062-32BE-795DF7719D64}"/>
              </a:ext>
            </a:extLst>
          </p:cNvPr>
          <p:cNvPicPr>
            <a:picLocks noChangeAspect="1"/>
          </p:cNvPicPr>
          <p:nvPr/>
        </p:nvPicPr>
        <p:blipFill>
          <a:blip r:embed="rId2"/>
          <a:srcRect t="5107" b="3165"/>
          <a:stretch/>
        </p:blipFill>
        <p:spPr>
          <a:xfrm>
            <a:off x="1132115" y="130634"/>
            <a:ext cx="9927770" cy="5691550"/>
          </a:xfrm>
          <a:prstGeom prst="rect">
            <a:avLst/>
          </a:prstGeom>
        </p:spPr>
      </p:pic>
      <p:sp>
        <p:nvSpPr>
          <p:cNvPr id="3" name="TextBox 2">
            <a:extLst>
              <a:ext uri="{FF2B5EF4-FFF2-40B4-BE49-F238E27FC236}">
                <a16:creationId xmlns:a16="http://schemas.microsoft.com/office/drawing/2014/main" id="{31A6DE98-AD67-E0BD-ABAB-7D988C6928B4}"/>
              </a:ext>
            </a:extLst>
          </p:cNvPr>
          <p:cNvSpPr txBox="1"/>
          <p:nvPr/>
        </p:nvSpPr>
        <p:spPr>
          <a:xfrm>
            <a:off x="1076438" y="5834731"/>
            <a:ext cx="10039124" cy="914401"/>
          </a:xfrm>
          <a:prstGeom prst="rect">
            <a:avLst/>
          </a:prstGeom>
          <a:noFill/>
        </p:spPr>
        <p:txBody>
          <a:bodyPr wrap="square" rtlCol="0">
            <a:noAutofit/>
          </a:bodyPr>
          <a:lstStyle/>
          <a:p>
            <a:pPr algn="just"/>
            <a:r>
              <a:rPr lang="en-US" sz="1200" dirty="0">
                <a:latin typeface="Avenir Next" panose="020B0503020202020204" pitchFamily="34" charset="0"/>
              </a:rPr>
              <a:t>This dashboard provides a geographical perspective on customer savings. Lagos, Abuja, and Port Harcourt stand out as the locations with the highest total savings. </a:t>
            </a:r>
          </a:p>
        </p:txBody>
      </p:sp>
      <p:cxnSp>
        <p:nvCxnSpPr>
          <p:cNvPr id="5" name="Straight Connector 4">
            <a:extLst>
              <a:ext uri="{FF2B5EF4-FFF2-40B4-BE49-F238E27FC236}">
                <a16:creationId xmlns:a16="http://schemas.microsoft.com/office/drawing/2014/main" id="{3CE631DD-4356-E17F-5CD8-F732A58ADCAE}"/>
              </a:ext>
            </a:extLst>
          </p:cNvPr>
          <p:cNvCxnSpPr/>
          <p:nvPr/>
        </p:nvCxnSpPr>
        <p:spPr>
          <a:xfrm>
            <a:off x="0" y="420911"/>
            <a:ext cx="1219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58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5A1CE-355C-C682-5227-EC69E7629AE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46A060F-0939-0909-826F-9CCAFE9EF5A6}"/>
              </a:ext>
            </a:extLst>
          </p:cNvPr>
          <p:cNvPicPr>
            <a:picLocks noChangeAspect="1"/>
          </p:cNvPicPr>
          <p:nvPr/>
        </p:nvPicPr>
        <p:blipFill>
          <a:blip r:embed="rId2"/>
          <a:srcRect t="5705" b="4061"/>
          <a:stretch/>
        </p:blipFill>
        <p:spPr>
          <a:xfrm>
            <a:off x="1373559" y="420769"/>
            <a:ext cx="9765792" cy="5507504"/>
          </a:xfrm>
          <a:prstGeom prst="rect">
            <a:avLst/>
          </a:prstGeom>
        </p:spPr>
      </p:pic>
      <p:cxnSp>
        <p:nvCxnSpPr>
          <p:cNvPr id="3" name="Straight Connector 2">
            <a:extLst>
              <a:ext uri="{FF2B5EF4-FFF2-40B4-BE49-F238E27FC236}">
                <a16:creationId xmlns:a16="http://schemas.microsoft.com/office/drawing/2014/main" id="{BE9C47C9-450F-9D32-7F8E-BAB66B9E1969}"/>
              </a:ext>
            </a:extLst>
          </p:cNvPr>
          <p:cNvCxnSpPr/>
          <p:nvPr/>
        </p:nvCxnSpPr>
        <p:spPr>
          <a:xfrm>
            <a:off x="0" y="420911"/>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A835390-92AC-2516-F23C-DF310E00D12E}"/>
              </a:ext>
            </a:extLst>
          </p:cNvPr>
          <p:cNvSpPr txBox="1"/>
          <p:nvPr/>
        </p:nvSpPr>
        <p:spPr>
          <a:xfrm>
            <a:off x="1373559" y="124078"/>
            <a:ext cx="1516762" cy="323165"/>
          </a:xfrm>
          <a:prstGeom prst="rect">
            <a:avLst/>
          </a:prstGeom>
          <a:noFill/>
        </p:spPr>
        <p:txBody>
          <a:bodyPr wrap="none" rtlCol="0">
            <a:spAutoFit/>
          </a:bodyPr>
          <a:lstStyle/>
          <a:p>
            <a:r>
              <a:rPr lang="en-US" sz="1500" b="1" dirty="0">
                <a:solidFill>
                  <a:srgbClr val="0070C0"/>
                </a:solidFill>
                <a:latin typeface="Avenir Next" panose="020B0503020202020204" pitchFamily="34" charset="0"/>
              </a:rPr>
              <a:t>Other Insights</a:t>
            </a:r>
          </a:p>
        </p:txBody>
      </p:sp>
      <p:sp>
        <p:nvSpPr>
          <p:cNvPr id="5" name="TextBox 4">
            <a:extLst>
              <a:ext uri="{FF2B5EF4-FFF2-40B4-BE49-F238E27FC236}">
                <a16:creationId xmlns:a16="http://schemas.microsoft.com/office/drawing/2014/main" id="{ABA55218-2A2D-59CD-0D25-0D43FD291497}"/>
              </a:ext>
            </a:extLst>
          </p:cNvPr>
          <p:cNvSpPr txBox="1"/>
          <p:nvPr/>
        </p:nvSpPr>
        <p:spPr>
          <a:xfrm>
            <a:off x="1349770" y="5928274"/>
            <a:ext cx="9765792" cy="508816"/>
          </a:xfrm>
          <a:prstGeom prst="rect">
            <a:avLst/>
          </a:prstGeom>
          <a:noFill/>
        </p:spPr>
        <p:txBody>
          <a:bodyPr wrap="square" rtlCol="0">
            <a:noAutofit/>
          </a:bodyPr>
          <a:lstStyle/>
          <a:p>
            <a:pPr algn="just"/>
            <a:r>
              <a:rPr lang="en-US" sz="1200" dirty="0">
                <a:latin typeface="Avenir Next" panose="020B0503020202020204" pitchFamily="34" charset="0"/>
              </a:rPr>
              <a:t>This chart highlights the strong growth in savings across all deposit channels up to 2024, with Mobile App and ATM being the most popular. </a:t>
            </a:r>
          </a:p>
        </p:txBody>
      </p:sp>
    </p:spTree>
    <p:extLst>
      <p:ext uri="{BB962C8B-B14F-4D97-AF65-F5344CB8AC3E}">
        <p14:creationId xmlns:p14="http://schemas.microsoft.com/office/powerpoint/2010/main" val="85616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1869B-C5D2-2739-6BE3-2093ADDBBEAA}"/>
            </a:ext>
          </a:extLst>
        </p:cNvPr>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3E21CB4-CF89-2F7B-29D8-F46EC5D74645}"/>
              </a:ext>
            </a:extLst>
          </p:cNvPr>
          <p:cNvCxnSpPr/>
          <p:nvPr/>
        </p:nvCxnSpPr>
        <p:spPr>
          <a:xfrm>
            <a:off x="0" y="420911"/>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2BE4C2F-BC58-DC29-EC32-F079C888B590}"/>
              </a:ext>
            </a:extLst>
          </p:cNvPr>
          <p:cNvSpPr txBox="1"/>
          <p:nvPr/>
        </p:nvSpPr>
        <p:spPr>
          <a:xfrm>
            <a:off x="1939614" y="124078"/>
            <a:ext cx="1516762" cy="323165"/>
          </a:xfrm>
          <a:prstGeom prst="rect">
            <a:avLst/>
          </a:prstGeom>
          <a:noFill/>
        </p:spPr>
        <p:txBody>
          <a:bodyPr wrap="none" rtlCol="0">
            <a:spAutoFit/>
          </a:bodyPr>
          <a:lstStyle/>
          <a:p>
            <a:r>
              <a:rPr lang="en-US" sz="1500" b="1" dirty="0">
                <a:solidFill>
                  <a:srgbClr val="0070C0"/>
                </a:solidFill>
                <a:latin typeface="Avenir Next" panose="020B0503020202020204" pitchFamily="34" charset="0"/>
              </a:rPr>
              <a:t>Other Insights</a:t>
            </a:r>
          </a:p>
        </p:txBody>
      </p:sp>
      <p:pic>
        <p:nvPicPr>
          <p:cNvPr id="5" name="Picture 4">
            <a:extLst>
              <a:ext uri="{FF2B5EF4-FFF2-40B4-BE49-F238E27FC236}">
                <a16:creationId xmlns:a16="http://schemas.microsoft.com/office/drawing/2014/main" id="{0949513D-3F8C-1A68-E7EB-752442E1B93A}"/>
              </a:ext>
            </a:extLst>
          </p:cNvPr>
          <p:cNvPicPr>
            <a:picLocks noChangeAspect="1"/>
          </p:cNvPicPr>
          <p:nvPr/>
        </p:nvPicPr>
        <p:blipFill>
          <a:blip r:embed="rId2"/>
          <a:srcRect t="4509" r="13398" b="4958"/>
          <a:stretch/>
        </p:blipFill>
        <p:spPr>
          <a:xfrm>
            <a:off x="1883461" y="447243"/>
            <a:ext cx="8425077" cy="5504688"/>
          </a:xfrm>
          <a:prstGeom prst="rect">
            <a:avLst/>
          </a:prstGeom>
        </p:spPr>
      </p:pic>
      <p:sp>
        <p:nvSpPr>
          <p:cNvPr id="6" name="TextBox 5">
            <a:extLst>
              <a:ext uri="{FF2B5EF4-FFF2-40B4-BE49-F238E27FC236}">
                <a16:creationId xmlns:a16="http://schemas.microsoft.com/office/drawing/2014/main" id="{6A3FAE9A-CC1E-77DE-EB85-C855206DC103}"/>
              </a:ext>
            </a:extLst>
          </p:cNvPr>
          <p:cNvSpPr txBox="1"/>
          <p:nvPr/>
        </p:nvSpPr>
        <p:spPr>
          <a:xfrm>
            <a:off x="1883460" y="5978262"/>
            <a:ext cx="8425077" cy="770870"/>
          </a:xfrm>
          <a:prstGeom prst="rect">
            <a:avLst/>
          </a:prstGeom>
          <a:noFill/>
        </p:spPr>
        <p:txBody>
          <a:bodyPr wrap="square" rtlCol="0">
            <a:noAutofit/>
          </a:bodyPr>
          <a:lstStyle/>
          <a:p>
            <a:pPr algn="just"/>
            <a:r>
              <a:rPr lang="en-US" sz="1200" dirty="0">
                <a:latin typeface="Avenir Next" panose="020B0503020202020204" pitchFamily="34" charset="0"/>
              </a:rPr>
              <a:t>This map provides a geographical overview of customer retention. While retention rates are generally around the 50% mark in the displayed regions, there are notable differences. Enugu shows the highest customer loyalty, while Port Harcourt has the lowest. Understanding the local dynamics and customer behavior in each region can help tailor strategies to improve customer retention across the board.</a:t>
            </a:r>
          </a:p>
        </p:txBody>
      </p:sp>
    </p:spTree>
    <p:extLst>
      <p:ext uri="{BB962C8B-B14F-4D97-AF65-F5344CB8AC3E}">
        <p14:creationId xmlns:p14="http://schemas.microsoft.com/office/powerpoint/2010/main" val="269677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3095F-306F-C1A6-8AFA-CBC7FE5ABD10}"/>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A78DA-0061-06DB-9B6D-E3206FD44910}"/>
              </a:ext>
            </a:extLst>
          </p:cNvPr>
          <p:cNvCxnSpPr/>
          <p:nvPr/>
        </p:nvCxnSpPr>
        <p:spPr>
          <a:xfrm>
            <a:off x="0" y="1553025"/>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B8D7016-AE69-0A41-F95A-4AB5EC3CB4B3}"/>
              </a:ext>
            </a:extLst>
          </p:cNvPr>
          <p:cNvSpPr txBox="1"/>
          <p:nvPr/>
        </p:nvSpPr>
        <p:spPr>
          <a:xfrm>
            <a:off x="972458" y="968250"/>
            <a:ext cx="3716082" cy="584775"/>
          </a:xfrm>
          <a:prstGeom prst="rect">
            <a:avLst/>
          </a:prstGeom>
          <a:noFill/>
        </p:spPr>
        <p:txBody>
          <a:bodyPr wrap="none" rtlCol="0">
            <a:spAutoFit/>
          </a:bodyPr>
          <a:lstStyle/>
          <a:p>
            <a:r>
              <a:rPr lang="en-US" sz="3200" b="1" dirty="0">
                <a:solidFill>
                  <a:srgbClr val="002060"/>
                </a:solidFill>
                <a:latin typeface="Avenir Next" panose="020B0503020202020204" pitchFamily="34" charset="0"/>
              </a:rPr>
              <a:t>Recommendation</a:t>
            </a:r>
          </a:p>
        </p:txBody>
      </p:sp>
      <p:sp>
        <p:nvSpPr>
          <p:cNvPr id="4" name="TextBox 3">
            <a:extLst>
              <a:ext uri="{FF2B5EF4-FFF2-40B4-BE49-F238E27FC236}">
                <a16:creationId xmlns:a16="http://schemas.microsoft.com/office/drawing/2014/main" id="{7F2D4F38-9BB7-BFCE-538C-E0C5F9452AA0}"/>
              </a:ext>
            </a:extLst>
          </p:cNvPr>
          <p:cNvSpPr txBox="1"/>
          <p:nvPr/>
        </p:nvSpPr>
        <p:spPr>
          <a:xfrm>
            <a:off x="972457" y="2137800"/>
            <a:ext cx="10145486" cy="3785652"/>
          </a:xfrm>
          <a:prstGeom prst="rect">
            <a:avLst/>
          </a:prstGeom>
          <a:noFill/>
        </p:spPr>
        <p:txBody>
          <a:bodyPr wrap="square" rtlCol="0">
            <a:spAutoFit/>
          </a:bodyPr>
          <a:lstStyle/>
          <a:p>
            <a:pPr algn="just"/>
            <a:r>
              <a:rPr lang="en-US" sz="1600" b="1" dirty="0">
                <a:solidFill>
                  <a:srgbClr val="002060"/>
                </a:solidFill>
                <a:latin typeface="Avenir Next" panose="020B0503020202020204" pitchFamily="34" charset="0"/>
              </a:rPr>
              <a:t>1. Optimize Deposit Channels:  </a:t>
            </a:r>
          </a:p>
          <a:p>
            <a:pPr marL="285750" indent="-285750" algn="just">
              <a:buFont typeface="Courier New" panose="02070309020205020404" pitchFamily="49" charset="0"/>
              <a:buChar char="o"/>
            </a:pPr>
            <a:r>
              <a:rPr lang="en-US" sz="1600" dirty="0">
                <a:latin typeface="Avenir Next" panose="020B0503020202020204" pitchFamily="34" charset="0"/>
              </a:rPr>
              <a:t>Prioritize Mobile App and ATM channels with UX enhancements, reliability improvements, and targeted promotions.</a:t>
            </a:r>
          </a:p>
          <a:p>
            <a:pPr marL="285750" indent="-285750" algn="just">
              <a:buFont typeface="Courier New" panose="02070309020205020404" pitchFamily="49" charset="0"/>
              <a:buChar char="o"/>
            </a:pPr>
            <a:r>
              <a:rPr lang="en-US" sz="1600" dirty="0">
                <a:latin typeface="Avenir Next" panose="020B0503020202020204" pitchFamily="34" charset="0"/>
              </a:rPr>
              <a:t>Revitalize Agent and Web channels through friction reduction, agent training, and tailored promotions.  </a:t>
            </a:r>
          </a:p>
          <a:p>
            <a:pPr algn="just"/>
            <a:endParaRPr lang="en-US" sz="1600" dirty="0">
              <a:latin typeface="Avenir Next" panose="020B0503020202020204" pitchFamily="34" charset="0"/>
            </a:endParaRPr>
          </a:p>
          <a:p>
            <a:pPr algn="just"/>
            <a:r>
              <a:rPr lang="en-US" sz="1600" b="1" dirty="0">
                <a:solidFill>
                  <a:srgbClr val="002060"/>
                </a:solidFill>
                <a:latin typeface="Avenir Next" panose="020B0503020202020204" pitchFamily="34" charset="0"/>
              </a:rPr>
              <a:t>2. Boost Customer Retention:  </a:t>
            </a:r>
          </a:p>
          <a:p>
            <a:pPr marL="285750" indent="-285750" algn="just">
              <a:buFont typeface="Courier New" panose="02070309020205020404" pitchFamily="49" charset="0"/>
              <a:buChar char="o"/>
            </a:pPr>
            <a:r>
              <a:rPr lang="en-US" sz="1600" dirty="0">
                <a:latin typeface="Avenir Next" panose="020B0503020202020204" pitchFamily="34" charset="0"/>
              </a:rPr>
              <a:t>Address low retention in Port Harcourt and Kano via region-specific strategies (e.g., surveys, competitor analysis, localized offers).  </a:t>
            </a:r>
          </a:p>
          <a:p>
            <a:pPr marL="285750" indent="-285750" algn="just">
              <a:buFont typeface="Courier New" panose="02070309020205020404" pitchFamily="49" charset="0"/>
              <a:buChar char="o"/>
            </a:pPr>
            <a:r>
              <a:rPr lang="en-US" sz="1600" dirty="0">
                <a:latin typeface="Avenir Next" panose="020B0503020202020204" pitchFamily="34" charset="0"/>
              </a:rPr>
              <a:t>Replicate Enugu’s retention success and deploy a CRM system for personalized engagement and proactive churn prevention.  </a:t>
            </a:r>
          </a:p>
          <a:p>
            <a:pPr algn="just"/>
            <a:endParaRPr lang="en-US" sz="1600" dirty="0">
              <a:latin typeface="Avenir Next" panose="020B0503020202020204" pitchFamily="34" charset="0"/>
            </a:endParaRPr>
          </a:p>
          <a:p>
            <a:pPr algn="just"/>
            <a:r>
              <a:rPr lang="en-US" sz="1600" b="1" dirty="0">
                <a:solidFill>
                  <a:srgbClr val="002060"/>
                </a:solidFill>
                <a:latin typeface="Avenir Next" panose="020B0503020202020204" pitchFamily="34" charset="0"/>
              </a:rPr>
              <a:t>3. Data-Driven Strategy Refinement:  </a:t>
            </a:r>
          </a:p>
          <a:p>
            <a:pPr marL="285750" indent="-285750" algn="just">
              <a:buFont typeface="Courier New" panose="02070309020205020404" pitchFamily="49" charset="0"/>
              <a:buChar char="o"/>
            </a:pPr>
            <a:r>
              <a:rPr lang="en-US" sz="1600" dirty="0">
                <a:latin typeface="Avenir Next" panose="020B0503020202020204" pitchFamily="34" charset="0"/>
              </a:rPr>
              <a:t>Segment customers for hyper-targeted campaigns and product personalization.  </a:t>
            </a:r>
          </a:p>
          <a:p>
            <a:pPr marL="285750" indent="-285750" algn="just">
              <a:buFont typeface="Courier New" panose="02070309020205020404" pitchFamily="49" charset="0"/>
              <a:buChar char="o"/>
            </a:pPr>
            <a:r>
              <a:rPr lang="en-US" sz="1600" dirty="0">
                <a:latin typeface="Avenir Next" panose="020B0503020202020204" pitchFamily="34" charset="0"/>
              </a:rPr>
              <a:t>Monitor metrics (savings trends, channel usage, retention) and integrate qualitative feedback (surveys, focus groups) for agile decision-making.</a:t>
            </a:r>
          </a:p>
        </p:txBody>
      </p:sp>
    </p:spTree>
    <p:extLst>
      <p:ext uri="{BB962C8B-B14F-4D97-AF65-F5344CB8AC3E}">
        <p14:creationId xmlns:p14="http://schemas.microsoft.com/office/powerpoint/2010/main" val="3459735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B4C5C91-0148-DE87-49BB-8D293806F411}"/>
            </a:ext>
          </a:extLst>
        </p:cNvPr>
        <p:cNvGrpSpPr/>
        <p:nvPr/>
      </p:nvGrpSpPr>
      <p:grpSpPr>
        <a:xfrm>
          <a:off x="0" y="0"/>
          <a:ext cx="0" cy="0"/>
          <a:chOff x="0" y="0"/>
          <a:chExt cx="0" cy="0"/>
        </a:xfrm>
      </p:grpSpPr>
    </p:spTree>
    <p:extLst>
      <p:ext uri="{BB962C8B-B14F-4D97-AF65-F5344CB8AC3E}">
        <p14:creationId xmlns:p14="http://schemas.microsoft.com/office/powerpoint/2010/main" val="322961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405</Words>
  <Application>Microsoft Macintosh PowerPoint</Application>
  <PresentationFormat>Widescreen</PresentationFormat>
  <Paragraphs>24</Paragraphs>
  <Slides>8</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Avenir Next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Chisom Ibezim</dc:creator>
  <cp:lastModifiedBy>Chisom Ibezim</cp:lastModifiedBy>
  <cp:revision>1</cp:revision>
  <dcterms:created xsi:type="dcterms:W3CDTF">2025-05-16T11:08:48Z</dcterms:created>
  <dcterms:modified xsi:type="dcterms:W3CDTF">2025-05-16T14:05:29Z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2025-05-16T14:03:50Z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6f5a74c2-3b5b-46e7-bf57-98db97aa2c46</vt:lpwstr>
  </property>
  <property fmtid="{D5CDD505-2E9C-101B-9397-08002B2CF9AE}" pid="7" name="MSIP_Label_defa4170-0d19-0005-0004-bc88714345d2_ActionId">
    <vt:lpwstr>909d7f26-8276-4561-a47b-355469d32610</vt:lpwstr>
  </property>
  <property fmtid="{D5CDD505-2E9C-101B-9397-08002B2CF9AE}" pid="8" name="MSIP_Label_defa4170-0d19-0005-0004-bc88714345d2_ContentBits">
    <vt:lpwstr>0</vt:lpwstr>
  </property>
</Properties>
</file>