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66" r:id="rId4"/>
    <p:sldId id="264" r:id="rId5"/>
    <p:sldId id="265" r:id="rId6"/>
    <p:sldId id="267"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0"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797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67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7624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538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3032"/>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764549"/>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2981653"/>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t>
            </a:r>
            <a:r>
              <a:rPr lang="en-US" dirty="0"/>
              <a:t>Analytics Approach</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61965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sz="2800" dirty="0">
                <a:latin typeface="Times New Roman" panose="02020603050405020304" pitchFamily="18" charset="0"/>
                <a:cs typeface="Times New Roman" panose="02020603050405020304" pitchFamily="18" charset="0"/>
              </a:rPr>
              <a:t>Data Exploration</a:t>
            </a:r>
            <a:endParaRPr lang="en-US" sz="2800" dirty="0">
              <a:latin typeface="Times New Roman" panose="02020603050405020304" pitchFamily="18" charset="0"/>
              <a:cs typeface="Times New Roman" panose="02020603050405020304" pitchFamily="18" charset="0"/>
            </a:endParaRPr>
          </a:p>
          <a:p>
            <a:pPr marL="101600">
              <a:lnSpc>
                <a:spcPct val="115000"/>
              </a:lnSpc>
              <a:buClr>
                <a:srgbClr val="000000"/>
              </a:buClr>
              <a:buSzPts val="2000"/>
              <a:defRPr sz="2000">
                <a:latin typeface="Open Sans"/>
                <a:ea typeface="Open Sans"/>
                <a:cs typeface="Open Sans"/>
                <a:sym typeface="Open Sans"/>
              </a:defRPr>
            </a:pPr>
            <a:r>
              <a:rPr lang="en-US" sz="2800" dirty="0">
                <a:latin typeface="Times New Roman" panose="02020603050405020304" pitchFamily="18" charset="0"/>
                <a:cs typeface="Times New Roman" panose="02020603050405020304" pitchFamily="18" charset="0"/>
              </a:rPr>
              <a:t>      - Data understanding</a:t>
            </a:r>
          </a:p>
          <a:p>
            <a:pPr marL="101600">
              <a:lnSpc>
                <a:spcPct val="115000"/>
              </a:lnSpc>
              <a:buClr>
                <a:srgbClr val="000000"/>
              </a:buClr>
              <a:buSzPts val="2000"/>
              <a:defRPr sz="2000">
                <a:latin typeface="Open Sans"/>
                <a:ea typeface="Open Sans"/>
                <a:cs typeface="Open Sans"/>
                <a:sym typeface="Open Sans"/>
              </a:defRPr>
            </a:pPr>
            <a:r>
              <a:rPr lang="en-US" sz="2800" dirty="0">
                <a:latin typeface="Times New Roman" panose="02020603050405020304" pitchFamily="18" charset="0"/>
                <a:cs typeface="Times New Roman" panose="02020603050405020304" pitchFamily="18" charset="0"/>
              </a:rPr>
              <a:t>      - Data preparation</a:t>
            </a:r>
            <a:endParaRPr sz="2800" dirty="0">
              <a:latin typeface="Times New Roman" panose="02020603050405020304" pitchFamily="18" charset="0"/>
              <a:cs typeface="Times New Roman" panose="02020603050405020304" pitchFamily="18" charset="0"/>
            </a:endParaRPr>
          </a:p>
          <a:p>
            <a:pPr marL="101600">
              <a:lnSpc>
                <a:spcPct val="115000"/>
              </a:lnSpc>
              <a:buClr>
                <a:srgbClr val="000000"/>
              </a:buClr>
              <a:buSzPts val="2000"/>
              <a:defRPr sz="2000">
                <a:latin typeface="Open Sans"/>
                <a:ea typeface="Open Sans"/>
                <a:cs typeface="Open Sans"/>
                <a:sym typeface="Open Sans"/>
              </a:defRPr>
            </a:pPr>
            <a:r>
              <a:rPr lang="en-US" sz="2800" dirty="0">
                <a:latin typeface="Times New Roman" panose="02020603050405020304" pitchFamily="18" charset="0"/>
                <a:cs typeface="Times New Roman" panose="02020603050405020304" pitchFamily="18" charset="0"/>
              </a:rPr>
              <a:t>2. Model development</a:t>
            </a:r>
          </a:p>
          <a:p>
            <a:pPr marL="101600">
              <a:lnSpc>
                <a:spcPct val="115000"/>
              </a:lnSpc>
              <a:buClr>
                <a:srgbClr val="000000"/>
              </a:buClr>
              <a:buSzPts val="2000"/>
              <a:defRPr sz="2000">
                <a:latin typeface="Open Sans"/>
                <a:ea typeface="Open Sans"/>
                <a:cs typeface="Open Sans"/>
                <a:sym typeface="Open Sans"/>
              </a:defRPr>
            </a:pPr>
            <a:r>
              <a:rPr lang="en-US" sz="2800" dirty="0">
                <a:latin typeface="Times New Roman" panose="02020603050405020304" pitchFamily="18" charset="0"/>
                <a:cs typeface="Times New Roman" panose="02020603050405020304" pitchFamily="18" charset="0"/>
              </a:rPr>
              <a:t>3. </a:t>
            </a:r>
            <a:r>
              <a:rPr sz="2800" dirty="0">
                <a:latin typeface="Times New Roman" panose="02020603050405020304" pitchFamily="18" charset="0"/>
                <a:cs typeface="Times New Roman" panose="02020603050405020304" pitchFamily="18" charset="0"/>
              </a:rP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677308"/>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0" y="3115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a:t>
            </a:r>
            <a:endParaRPr dirty="0"/>
          </a:p>
        </p:txBody>
      </p:sp>
      <p:sp>
        <p:nvSpPr>
          <p:cNvPr id="132" name="Shape 81"/>
          <p:cNvSpPr/>
          <p:nvPr/>
        </p:nvSpPr>
        <p:spPr>
          <a:xfrm>
            <a:off x="1827" y="586989"/>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Understanding</a:t>
            </a:r>
            <a:endParaRPr dirty="0"/>
          </a:p>
        </p:txBody>
      </p:sp>
      <p:sp>
        <p:nvSpPr>
          <p:cNvPr id="133" name="Shape 82"/>
          <p:cNvSpPr/>
          <p:nvPr/>
        </p:nvSpPr>
        <p:spPr>
          <a:xfrm>
            <a:off x="205024" y="952020"/>
            <a:ext cx="8565600" cy="8641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a process of identifying what exists in the data that you, our client, already has available.</a:t>
            </a:r>
            <a:endParaRPr sz="2000" dirty="0">
              <a:latin typeface="Times New Roman" panose="02020603050405020304" pitchFamily="18" charset="0"/>
              <a:cs typeface="Times New Roman" panose="02020603050405020304" pitchFamily="18" charset="0"/>
            </a:endParaRPr>
          </a:p>
        </p:txBody>
      </p:sp>
      <p:sp>
        <p:nvSpPr>
          <p:cNvPr id="10" name="Shape 82">
            <a:extLst>
              <a:ext uri="{FF2B5EF4-FFF2-40B4-BE49-F238E27FC236}">
                <a16:creationId xmlns:a16="http://schemas.microsoft.com/office/drawing/2014/main" id="{C8A5C4B9-0B00-4E80-AC82-C03FB41D09FE}"/>
              </a:ext>
            </a:extLst>
          </p:cNvPr>
          <p:cNvSpPr/>
          <p:nvPr/>
        </p:nvSpPr>
        <p:spPr>
          <a:xfrm>
            <a:off x="-15501" y="1784527"/>
            <a:ext cx="5719615" cy="334171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2000" dirty="0">
                <a:latin typeface="Times New Roman" panose="02020603050405020304" pitchFamily="18" charset="0"/>
                <a:cs typeface="Times New Roman" panose="02020603050405020304" pitchFamily="18" charset="0"/>
              </a:rPr>
              <a:t>Here, we look at the characteristics of the given fields in the data, and try to examine the distribution of that variable. A corporation may have information about a customer's or potential client's name, address, and/or other contact information. They may also have records of previous purchases. There may be information about client interests or family makeup, depending on the source of the data. All of this data could be very useful in future campaigns.</a:t>
            </a:r>
          </a:p>
        </p:txBody>
      </p:sp>
      <p:pic>
        <p:nvPicPr>
          <p:cNvPr id="3" name="Picture 2">
            <a:extLst>
              <a:ext uri="{FF2B5EF4-FFF2-40B4-BE49-F238E27FC236}">
                <a16:creationId xmlns:a16="http://schemas.microsoft.com/office/drawing/2014/main" id="{34361AC3-CAD2-4D86-81B3-C81A24FD73FD}"/>
              </a:ext>
            </a:extLst>
          </p:cNvPr>
          <p:cNvPicPr>
            <a:picLocks noChangeAspect="1"/>
          </p:cNvPicPr>
          <p:nvPr/>
        </p:nvPicPr>
        <p:blipFill rotWithShape="1">
          <a:blip r:embed="rId3">
            <a:extLst>
              <a:ext uri="{28A0092B-C50C-407E-A947-70E740481C1C}">
                <a14:useLocalDpi xmlns:a14="http://schemas.microsoft.com/office/drawing/2010/main" val="0"/>
              </a:ext>
            </a:extLst>
          </a:blip>
          <a:srcRect b="7536"/>
          <a:stretch/>
        </p:blipFill>
        <p:spPr>
          <a:xfrm>
            <a:off x="6015743" y="2110322"/>
            <a:ext cx="2754881" cy="2766477"/>
          </a:xfrm>
          <a:prstGeom prst="rect">
            <a:avLst/>
          </a:prstGeom>
        </p:spPr>
      </p:pic>
    </p:spTree>
    <p:extLst>
      <p:ext uri="{BB962C8B-B14F-4D97-AF65-F5344CB8AC3E}">
        <p14:creationId xmlns:p14="http://schemas.microsoft.com/office/powerpoint/2010/main" val="5718804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677308"/>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0" y="3115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cont’d</a:t>
            </a:r>
            <a:endParaRPr dirty="0"/>
          </a:p>
        </p:txBody>
      </p:sp>
      <p:sp>
        <p:nvSpPr>
          <p:cNvPr id="132" name="Shape 81"/>
          <p:cNvSpPr/>
          <p:nvPr/>
        </p:nvSpPr>
        <p:spPr>
          <a:xfrm>
            <a:off x="1829" y="601506"/>
            <a:ext cx="8565600" cy="50818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Preparation</a:t>
            </a:r>
            <a:endParaRPr dirty="0"/>
          </a:p>
        </p:txBody>
      </p:sp>
      <p:sp>
        <p:nvSpPr>
          <p:cNvPr id="133" name="Shape 82"/>
          <p:cNvSpPr/>
          <p:nvPr/>
        </p:nvSpPr>
        <p:spPr>
          <a:xfrm>
            <a:off x="205023" y="938606"/>
            <a:ext cx="8565600" cy="86411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involves identifying and creating new data points which can be calculated from existing entries.</a:t>
            </a:r>
            <a:endParaRPr sz="2000" dirty="0">
              <a:latin typeface="Times New Roman" panose="02020603050405020304" pitchFamily="18" charset="0"/>
              <a:cs typeface="Times New Roman" panose="02020603050405020304" pitchFamily="18" charset="0"/>
            </a:endParaRPr>
          </a:p>
        </p:txBody>
      </p:sp>
      <p:sp>
        <p:nvSpPr>
          <p:cNvPr id="10" name="Shape 82">
            <a:extLst>
              <a:ext uri="{FF2B5EF4-FFF2-40B4-BE49-F238E27FC236}">
                <a16:creationId xmlns:a16="http://schemas.microsoft.com/office/drawing/2014/main" id="{C8A5C4B9-0B00-4E80-AC82-C03FB41D09FE}"/>
              </a:ext>
            </a:extLst>
          </p:cNvPr>
          <p:cNvSpPr/>
          <p:nvPr/>
        </p:nvSpPr>
        <p:spPr>
          <a:xfrm>
            <a:off x="0" y="2086289"/>
            <a:ext cx="5994400" cy="298777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2000" dirty="0">
                <a:latin typeface="Times New Roman" panose="02020603050405020304" pitchFamily="18" charset="0"/>
                <a:cs typeface="Times New Roman" panose="02020603050405020304" pitchFamily="18" charset="0"/>
              </a:rPr>
              <a:t>This phase includes identifying any data entries that may not be valuable and removing them from the process. Alternatively, data that is incomplete in some places but complete in others (for example, an incomplete address or a missing postal code) can be segregated for further analysis. In many circumstances, this information can be derived from other criteria (for an easy example, zip code can be determined from an address).</a:t>
            </a:r>
            <a:endParaRPr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137217-186B-4A2A-8E90-9C237888C72D}"/>
              </a:ext>
            </a:extLst>
          </p:cNvPr>
          <p:cNvPicPr>
            <a:picLocks noChangeAspect="1"/>
          </p:cNvPicPr>
          <p:nvPr/>
        </p:nvPicPr>
        <p:blipFill rotWithShape="1">
          <a:blip r:embed="rId3">
            <a:extLst>
              <a:ext uri="{28A0092B-C50C-407E-A947-70E740481C1C}">
                <a14:useLocalDpi xmlns:a14="http://schemas.microsoft.com/office/drawing/2010/main" val="0"/>
              </a:ext>
            </a:extLst>
          </a:blip>
          <a:srcRect b="7219"/>
          <a:stretch/>
        </p:blipFill>
        <p:spPr>
          <a:xfrm>
            <a:off x="5994395" y="1971541"/>
            <a:ext cx="3051994" cy="2807593"/>
          </a:xfrm>
          <a:prstGeom prst="rect">
            <a:avLst/>
          </a:prstGeom>
        </p:spPr>
      </p:pic>
    </p:spTree>
    <p:extLst>
      <p:ext uri="{BB962C8B-B14F-4D97-AF65-F5344CB8AC3E}">
        <p14:creationId xmlns:p14="http://schemas.microsoft.com/office/powerpoint/2010/main" val="4511924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67730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0" y="3115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Model</a:t>
            </a:r>
            <a:r>
              <a:rPr dirty="0"/>
              <a:t> </a:t>
            </a:r>
            <a:r>
              <a:rPr lang="en-US" dirty="0"/>
              <a:t>Development</a:t>
            </a:r>
            <a:endParaRPr dirty="0"/>
          </a:p>
        </p:txBody>
      </p:sp>
      <p:sp>
        <p:nvSpPr>
          <p:cNvPr id="133" name="Shape 82"/>
          <p:cNvSpPr/>
          <p:nvPr/>
        </p:nvSpPr>
        <p:spPr>
          <a:xfrm>
            <a:off x="0" y="655247"/>
            <a:ext cx="8565600" cy="14247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dirty="0">
                <a:latin typeface="Times New Roman" panose="02020603050405020304" pitchFamily="18" charset="0"/>
                <a:cs typeface="Times New Roman" panose="02020603050405020304" pitchFamily="18" charset="0"/>
              </a:rPr>
              <a:t>The information gleaned from data exploration is then used to develop various behavioral models and also explore relationships among variables.</a:t>
            </a:r>
            <a:endParaRPr sz="2400" dirty="0">
              <a:latin typeface="Times New Roman" panose="02020603050405020304" pitchFamily="18" charset="0"/>
              <a:cs typeface="Times New Roman" panose="02020603050405020304" pitchFamily="18" charset="0"/>
            </a:endParaRPr>
          </a:p>
        </p:txBody>
      </p:sp>
      <p:sp>
        <p:nvSpPr>
          <p:cNvPr id="10" name="Shape 82">
            <a:extLst>
              <a:ext uri="{FF2B5EF4-FFF2-40B4-BE49-F238E27FC236}">
                <a16:creationId xmlns:a16="http://schemas.microsoft.com/office/drawing/2014/main" id="{C8A5C4B9-0B00-4E80-AC82-C03FB41D09FE}"/>
              </a:ext>
            </a:extLst>
          </p:cNvPr>
          <p:cNvSpPr/>
          <p:nvPr/>
        </p:nvSpPr>
        <p:spPr>
          <a:xfrm>
            <a:off x="-15501" y="2062098"/>
            <a:ext cx="5850244" cy="28788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have to perform statistical hypothesis testing as related to the business problem using the available data.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Test the performance of the model using statistics like residual deviance, R Squared for model fit, F stat for model significance, etc. in accordance with the assumptions of the model.</a:t>
            </a:r>
            <a:endParaRPr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A99794-6F30-4524-987C-9126549FC5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776"/>
          <a:stretch/>
        </p:blipFill>
        <p:spPr>
          <a:xfrm>
            <a:off x="5834743" y="2070907"/>
            <a:ext cx="3018972" cy="2827103"/>
          </a:xfrm>
          <a:prstGeom prst="rect">
            <a:avLst/>
          </a:prstGeom>
        </p:spPr>
      </p:pic>
    </p:spTree>
    <p:extLst>
      <p:ext uri="{BB962C8B-B14F-4D97-AF65-F5344CB8AC3E}">
        <p14:creationId xmlns:p14="http://schemas.microsoft.com/office/powerpoint/2010/main" val="23907854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677308"/>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0" y="31159"/>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Interpretation</a:t>
            </a:r>
            <a:endParaRPr dirty="0"/>
          </a:p>
        </p:txBody>
      </p:sp>
      <p:sp>
        <p:nvSpPr>
          <p:cNvPr id="133" name="Shape 82"/>
          <p:cNvSpPr/>
          <p:nvPr/>
        </p:nvSpPr>
        <p:spPr>
          <a:xfrm>
            <a:off x="0" y="655247"/>
            <a:ext cx="8565600" cy="142478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2400" dirty="0">
                <a:latin typeface="Times New Roman" panose="02020603050405020304" pitchFamily="18" charset="0"/>
                <a:cs typeface="Times New Roman" panose="02020603050405020304" pitchFamily="18" charset="0"/>
              </a:rPr>
              <a:t>The information gleaned from the statistical modelling is then used to derive actionable conclusions. Also, we will employ visualizations to make the interpretation easier.</a:t>
            </a:r>
            <a:endParaRPr sz="2400" dirty="0">
              <a:latin typeface="Times New Roman" panose="02020603050405020304" pitchFamily="18" charset="0"/>
              <a:cs typeface="Times New Roman" panose="02020603050405020304" pitchFamily="18" charset="0"/>
            </a:endParaRPr>
          </a:p>
        </p:txBody>
      </p:sp>
      <p:sp>
        <p:nvSpPr>
          <p:cNvPr id="10" name="Shape 82">
            <a:extLst>
              <a:ext uri="{FF2B5EF4-FFF2-40B4-BE49-F238E27FC236}">
                <a16:creationId xmlns:a16="http://schemas.microsoft.com/office/drawing/2014/main" id="{C8A5C4B9-0B00-4E80-AC82-C03FB41D09FE}"/>
              </a:ext>
            </a:extLst>
          </p:cNvPr>
          <p:cNvSpPr/>
          <p:nvPr/>
        </p:nvSpPr>
        <p:spPr>
          <a:xfrm>
            <a:off x="-15501" y="2211706"/>
            <a:ext cx="8999844" cy="227424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may involve interpreting based on the statistical significance of individual variables. And also, the collective significance of the variables.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Various visualizations such as bar chart, cards, pie chart, etc. will be used to simplify the interpretation of various relationships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26786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101</TotalTime>
  <Words>385</Words>
  <Application>Microsoft Office PowerPoint</Application>
  <PresentationFormat>On-screen Show (16:9)</PresentationFormat>
  <Paragraphs>24</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LISANDRO</dc:creator>
  <cp:lastModifiedBy>Chisom Ibezim</cp:lastModifiedBy>
  <cp:revision>11</cp:revision>
  <dcterms:modified xsi:type="dcterms:W3CDTF">2022-03-06T17:25:07Z</dcterms:modified>
</cp:coreProperties>
</file>