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74" r:id="rId5"/>
    <p:sldId id="273" r:id="rId6"/>
    <p:sldId id="275" r:id="rId7"/>
    <p:sldId id="277" r:id="rId8"/>
    <p:sldId id="276"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B3744-AD4B-4A94-A063-49E091E1D3ED}">
          <p14:sldIdLst>
            <p14:sldId id="256"/>
            <p14:sldId id="257"/>
            <p14:sldId id="258"/>
            <p14:sldId id="274"/>
            <p14:sldId id="273"/>
            <p14:sldId id="275"/>
            <p14:sldId id="277"/>
            <p14:sldId id="276"/>
            <p14:sldId id="278"/>
            <p14:sldId id="279"/>
            <p14:sldId id="280"/>
            <p14:sldId id="281"/>
            <p14:sldId id="282"/>
            <p14:sldId id="283"/>
            <p14:sldId id="284"/>
            <p14:sldId id="285"/>
            <p14:sldId id="286"/>
            <p14:sldId id="287"/>
            <p14:sldId id="288"/>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03A"/>
    <a:srgbClr val="003258"/>
    <a:srgbClr val="003B68"/>
    <a:srgbClr val="2E27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87"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79C86-3191-4F85-90FF-EE869FA76ECB}"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2BB62-F8EE-42A5-B27A-1C89DFB5360A}" type="slidenum">
              <a:rPr lang="en-US" smtClean="0"/>
              <a:t>‹#›</a:t>
            </a:fld>
            <a:endParaRPr lang="en-US"/>
          </a:p>
        </p:txBody>
      </p:sp>
    </p:spTree>
    <p:extLst>
      <p:ext uri="{BB962C8B-B14F-4D97-AF65-F5344CB8AC3E}">
        <p14:creationId xmlns:p14="http://schemas.microsoft.com/office/powerpoint/2010/main" val="269637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3</a:t>
            </a:fld>
            <a:endParaRPr lang="en-US"/>
          </a:p>
        </p:txBody>
      </p:sp>
    </p:spTree>
    <p:extLst>
      <p:ext uri="{BB962C8B-B14F-4D97-AF65-F5344CB8AC3E}">
        <p14:creationId xmlns:p14="http://schemas.microsoft.com/office/powerpoint/2010/main" val="127492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12</a:t>
            </a:fld>
            <a:endParaRPr lang="en-US"/>
          </a:p>
        </p:txBody>
      </p:sp>
    </p:spTree>
    <p:extLst>
      <p:ext uri="{BB962C8B-B14F-4D97-AF65-F5344CB8AC3E}">
        <p14:creationId xmlns:p14="http://schemas.microsoft.com/office/powerpoint/2010/main" val="3762539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13</a:t>
            </a:fld>
            <a:endParaRPr lang="en-US"/>
          </a:p>
        </p:txBody>
      </p:sp>
    </p:spTree>
    <p:extLst>
      <p:ext uri="{BB962C8B-B14F-4D97-AF65-F5344CB8AC3E}">
        <p14:creationId xmlns:p14="http://schemas.microsoft.com/office/powerpoint/2010/main" val="398628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14</a:t>
            </a:fld>
            <a:endParaRPr lang="en-US"/>
          </a:p>
        </p:txBody>
      </p:sp>
    </p:spTree>
    <p:extLst>
      <p:ext uri="{BB962C8B-B14F-4D97-AF65-F5344CB8AC3E}">
        <p14:creationId xmlns:p14="http://schemas.microsoft.com/office/powerpoint/2010/main" val="154122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15</a:t>
            </a:fld>
            <a:endParaRPr lang="en-US"/>
          </a:p>
        </p:txBody>
      </p:sp>
    </p:spTree>
    <p:extLst>
      <p:ext uri="{BB962C8B-B14F-4D97-AF65-F5344CB8AC3E}">
        <p14:creationId xmlns:p14="http://schemas.microsoft.com/office/powerpoint/2010/main" val="126315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16</a:t>
            </a:fld>
            <a:endParaRPr lang="en-US"/>
          </a:p>
        </p:txBody>
      </p:sp>
    </p:spTree>
    <p:extLst>
      <p:ext uri="{BB962C8B-B14F-4D97-AF65-F5344CB8AC3E}">
        <p14:creationId xmlns:p14="http://schemas.microsoft.com/office/powerpoint/2010/main" val="1590917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17</a:t>
            </a:fld>
            <a:endParaRPr lang="en-US"/>
          </a:p>
        </p:txBody>
      </p:sp>
    </p:spTree>
    <p:extLst>
      <p:ext uri="{BB962C8B-B14F-4D97-AF65-F5344CB8AC3E}">
        <p14:creationId xmlns:p14="http://schemas.microsoft.com/office/powerpoint/2010/main" val="386956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18</a:t>
            </a:fld>
            <a:endParaRPr lang="en-US"/>
          </a:p>
        </p:txBody>
      </p:sp>
    </p:spTree>
    <p:extLst>
      <p:ext uri="{BB962C8B-B14F-4D97-AF65-F5344CB8AC3E}">
        <p14:creationId xmlns:p14="http://schemas.microsoft.com/office/powerpoint/2010/main" val="55186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19</a:t>
            </a:fld>
            <a:endParaRPr lang="en-US"/>
          </a:p>
        </p:txBody>
      </p:sp>
    </p:spTree>
    <p:extLst>
      <p:ext uri="{BB962C8B-B14F-4D97-AF65-F5344CB8AC3E}">
        <p14:creationId xmlns:p14="http://schemas.microsoft.com/office/powerpoint/2010/main" val="853735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20</a:t>
            </a:fld>
            <a:endParaRPr lang="en-US"/>
          </a:p>
        </p:txBody>
      </p:sp>
    </p:spTree>
    <p:extLst>
      <p:ext uri="{BB962C8B-B14F-4D97-AF65-F5344CB8AC3E}">
        <p14:creationId xmlns:p14="http://schemas.microsoft.com/office/powerpoint/2010/main" val="2801896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21</a:t>
            </a:fld>
            <a:endParaRPr lang="en-US"/>
          </a:p>
        </p:txBody>
      </p:sp>
    </p:spTree>
    <p:extLst>
      <p:ext uri="{BB962C8B-B14F-4D97-AF65-F5344CB8AC3E}">
        <p14:creationId xmlns:p14="http://schemas.microsoft.com/office/powerpoint/2010/main" val="255475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4</a:t>
            </a:fld>
            <a:endParaRPr lang="en-US"/>
          </a:p>
        </p:txBody>
      </p:sp>
    </p:spTree>
    <p:extLst>
      <p:ext uri="{BB962C8B-B14F-4D97-AF65-F5344CB8AC3E}">
        <p14:creationId xmlns:p14="http://schemas.microsoft.com/office/powerpoint/2010/main" val="334559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22</a:t>
            </a:fld>
            <a:endParaRPr lang="en-US"/>
          </a:p>
        </p:txBody>
      </p:sp>
    </p:spTree>
    <p:extLst>
      <p:ext uri="{BB962C8B-B14F-4D97-AF65-F5344CB8AC3E}">
        <p14:creationId xmlns:p14="http://schemas.microsoft.com/office/powerpoint/2010/main" val="1575462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23</a:t>
            </a:fld>
            <a:endParaRPr lang="en-US"/>
          </a:p>
        </p:txBody>
      </p:sp>
    </p:spTree>
    <p:extLst>
      <p:ext uri="{BB962C8B-B14F-4D97-AF65-F5344CB8AC3E}">
        <p14:creationId xmlns:p14="http://schemas.microsoft.com/office/powerpoint/2010/main" val="414806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24</a:t>
            </a:fld>
            <a:endParaRPr lang="en-US"/>
          </a:p>
        </p:txBody>
      </p:sp>
    </p:spTree>
    <p:extLst>
      <p:ext uri="{BB962C8B-B14F-4D97-AF65-F5344CB8AC3E}">
        <p14:creationId xmlns:p14="http://schemas.microsoft.com/office/powerpoint/2010/main" val="346073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5</a:t>
            </a:fld>
            <a:endParaRPr lang="en-US"/>
          </a:p>
        </p:txBody>
      </p:sp>
    </p:spTree>
    <p:extLst>
      <p:ext uri="{BB962C8B-B14F-4D97-AF65-F5344CB8AC3E}">
        <p14:creationId xmlns:p14="http://schemas.microsoft.com/office/powerpoint/2010/main" val="304667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6</a:t>
            </a:fld>
            <a:endParaRPr lang="en-US"/>
          </a:p>
        </p:txBody>
      </p:sp>
    </p:spTree>
    <p:extLst>
      <p:ext uri="{BB962C8B-B14F-4D97-AF65-F5344CB8AC3E}">
        <p14:creationId xmlns:p14="http://schemas.microsoft.com/office/powerpoint/2010/main" val="13587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7</a:t>
            </a:fld>
            <a:endParaRPr lang="en-US"/>
          </a:p>
        </p:txBody>
      </p:sp>
    </p:spTree>
    <p:extLst>
      <p:ext uri="{BB962C8B-B14F-4D97-AF65-F5344CB8AC3E}">
        <p14:creationId xmlns:p14="http://schemas.microsoft.com/office/powerpoint/2010/main" val="197784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8</a:t>
            </a:fld>
            <a:endParaRPr lang="en-US"/>
          </a:p>
        </p:txBody>
      </p:sp>
    </p:spTree>
    <p:extLst>
      <p:ext uri="{BB962C8B-B14F-4D97-AF65-F5344CB8AC3E}">
        <p14:creationId xmlns:p14="http://schemas.microsoft.com/office/powerpoint/2010/main" val="258428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9</a:t>
            </a:fld>
            <a:endParaRPr lang="en-US"/>
          </a:p>
        </p:txBody>
      </p:sp>
    </p:spTree>
    <p:extLst>
      <p:ext uri="{BB962C8B-B14F-4D97-AF65-F5344CB8AC3E}">
        <p14:creationId xmlns:p14="http://schemas.microsoft.com/office/powerpoint/2010/main" val="392192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10</a:t>
            </a:fld>
            <a:endParaRPr lang="en-US"/>
          </a:p>
        </p:txBody>
      </p:sp>
    </p:spTree>
    <p:extLst>
      <p:ext uri="{BB962C8B-B14F-4D97-AF65-F5344CB8AC3E}">
        <p14:creationId xmlns:p14="http://schemas.microsoft.com/office/powerpoint/2010/main" val="405424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2BB62-F8EE-42A5-B27A-1C89DFB5360A}" type="slidenum">
              <a:rPr lang="en-US" smtClean="0"/>
              <a:t>11</a:t>
            </a:fld>
            <a:endParaRPr lang="en-US"/>
          </a:p>
        </p:txBody>
      </p:sp>
    </p:spTree>
    <p:extLst>
      <p:ext uri="{BB962C8B-B14F-4D97-AF65-F5344CB8AC3E}">
        <p14:creationId xmlns:p14="http://schemas.microsoft.com/office/powerpoint/2010/main" val="345732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A738E8-ED1A-4E03-B3FB-16BC900E905E}"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32120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B087B8-21E3-4087-A5A9-E518CBF461FD}"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47309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135AA-C829-4A3D-9B86-69749A830109}"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21804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11255-267A-4823-A875-6BF878D04746}"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126524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9B18A0-DEEF-4A6F-B3C4-B9D26E82ECBA}"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294101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1055F1-85FA-47AE-8CA7-01AC1A51352E}" type="datetime1">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361270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1EF68C-406A-49BC-A573-D70B8AFF91FC}" type="datetime1">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202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6554AA-3505-4088-B69A-631A3803CA32}" type="datetime1">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134002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E35B-45FD-439D-825C-BD3FBDCD77DE}" type="datetime1">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396170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4ED291-28E7-4E02-BA55-0BD5BB366907}" type="datetime1">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100953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63D864-8C8B-4292-85CD-7CEE5A5D3132}" type="datetime1">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F29F6-2D67-4302-960D-6B2279D82875}" type="slidenum">
              <a:rPr lang="en-US" smtClean="0"/>
              <a:t>‹#›</a:t>
            </a:fld>
            <a:endParaRPr lang="en-US"/>
          </a:p>
        </p:txBody>
      </p:sp>
    </p:spTree>
    <p:extLst>
      <p:ext uri="{BB962C8B-B14F-4D97-AF65-F5344CB8AC3E}">
        <p14:creationId xmlns:p14="http://schemas.microsoft.com/office/powerpoint/2010/main" val="305161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5A619-F22C-4BCE-B1D3-AF8A1376BEB3}" type="datetime1">
              <a:rPr lang="en-US" smtClean="0"/>
              <a:t>7/30/2024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F29F6-2D67-4302-960D-6B2279D82875}" type="slidenum">
              <a:rPr lang="en-US" smtClean="0"/>
              <a:t>‹#›</a:t>
            </a:fld>
            <a:endParaRPr lang="en-US"/>
          </a:p>
        </p:txBody>
      </p:sp>
    </p:spTree>
    <p:extLst>
      <p:ext uri="{BB962C8B-B14F-4D97-AF65-F5344CB8AC3E}">
        <p14:creationId xmlns:p14="http://schemas.microsoft.com/office/powerpoint/2010/main" val="18410591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DF3EC125-4A63-07D1-EEBC-821983179B2C}"/>
              </a:ext>
            </a:extLst>
          </p:cNvPr>
          <p:cNvSpPr txBox="1"/>
          <p:nvPr/>
        </p:nvSpPr>
        <p:spPr>
          <a:xfrm>
            <a:off x="193040" y="6125517"/>
            <a:ext cx="3942080" cy="461665"/>
          </a:xfrm>
          <a:prstGeom prst="rect">
            <a:avLst/>
          </a:prstGeom>
          <a:noFill/>
        </p:spPr>
        <p:txBody>
          <a:bodyPr wrap="square" rtlCol="0">
            <a:spAutoFit/>
          </a:bodyPr>
          <a:lstStyle/>
          <a:p>
            <a:r>
              <a:rPr lang="en-US" sz="2400" b="1" dirty="0" err="1" smtClean="0">
                <a:solidFill>
                  <a:srgbClr val="002060"/>
                </a:solidFill>
                <a:latin typeface="Arial Black" panose="020B0A04020102020204" pitchFamily="34" charset="0"/>
              </a:rPr>
              <a:t>Chisom</a:t>
            </a:r>
            <a:r>
              <a:rPr lang="en-US" sz="2400" b="1" dirty="0" smtClean="0">
                <a:solidFill>
                  <a:srgbClr val="002060"/>
                </a:solidFill>
                <a:latin typeface="Arial Black" panose="020B0A04020102020204" pitchFamily="34" charset="0"/>
              </a:rPr>
              <a:t> </a:t>
            </a:r>
            <a:r>
              <a:rPr lang="en-US" sz="2400" b="1" dirty="0" err="1" smtClean="0">
                <a:solidFill>
                  <a:srgbClr val="002060"/>
                </a:solidFill>
                <a:latin typeface="Arial Black" panose="020B0A04020102020204" pitchFamily="34" charset="0"/>
              </a:rPr>
              <a:t>Ibeneme</a:t>
            </a:r>
            <a:r>
              <a:rPr lang="en-US" sz="2400" b="1" dirty="0" smtClean="0">
                <a:solidFill>
                  <a:srgbClr val="002060"/>
                </a:solidFill>
                <a:latin typeface="Arial Black" panose="020B0A04020102020204" pitchFamily="34" charset="0"/>
              </a:rPr>
              <a:t> Juan</a:t>
            </a:r>
            <a:endParaRPr lang="en-US" sz="2400" b="1" dirty="0">
              <a:solidFill>
                <a:srgbClr val="002060"/>
              </a:solidFill>
              <a:latin typeface="Arial Black" panose="020B0A04020102020204" pitchFamily="34" charset="0"/>
            </a:endParaRPr>
          </a:p>
        </p:txBody>
      </p:sp>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211210" y="225863"/>
            <a:ext cx="1652159" cy="1609483"/>
          </a:xfrm>
          <a:prstGeom prst="rect">
            <a:avLst/>
          </a:prstGeom>
        </p:spPr>
      </p:pic>
      <p:sp>
        <p:nvSpPr>
          <p:cNvPr id="13" name="Slide Number Placeholder 12">
            <a:extLst>
              <a:ext uri="{FF2B5EF4-FFF2-40B4-BE49-F238E27FC236}">
                <a16:creationId xmlns:a16="http://schemas.microsoft.com/office/drawing/2014/main" id="{FF3AC400-941E-24DA-57E9-FBB1E07B46D8}"/>
              </a:ext>
            </a:extLst>
          </p:cNvPr>
          <p:cNvSpPr>
            <a:spLocks noGrp="1"/>
          </p:cNvSpPr>
          <p:nvPr>
            <p:ph type="sldNum" sz="quarter" idx="12"/>
          </p:nvPr>
        </p:nvSpPr>
        <p:spPr/>
        <p:txBody>
          <a:bodyPr/>
          <a:lstStyle/>
          <a:p>
            <a:fld id="{51CF29F6-2D67-4302-960D-6B2279D82875}" type="slidenum">
              <a:rPr lang="en-US" sz="2800" smtClean="0"/>
              <a:t>1</a:t>
            </a:fld>
            <a:endParaRPr lang="en-US" sz="2800" dirty="0"/>
          </a:p>
        </p:txBody>
      </p:sp>
      <p:sp>
        <p:nvSpPr>
          <p:cNvPr id="4" name="TextBox 3"/>
          <p:cNvSpPr txBox="1"/>
          <p:nvPr/>
        </p:nvSpPr>
        <p:spPr>
          <a:xfrm flipH="1">
            <a:off x="365760" y="200437"/>
            <a:ext cx="7850169" cy="2862322"/>
          </a:xfrm>
          <a:prstGeom prst="rect">
            <a:avLst/>
          </a:prstGeom>
          <a:noFill/>
        </p:spPr>
        <p:txBody>
          <a:bodyPr wrap="square" rtlCol="0">
            <a:spAutoFit/>
          </a:bodyPr>
          <a:lstStyle/>
          <a:p>
            <a:r>
              <a:rPr lang="en-US" sz="6000" b="1" dirty="0" smtClean="0">
                <a:solidFill>
                  <a:srgbClr val="002060"/>
                </a:solidFill>
                <a:latin typeface="Arial Black" panose="020B0A04020102020204" pitchFamily="34" charset="0"/>
              </a:rPr>
              <a:t>VIDEO RENTAL STORE DATABASE ANALYSIS </a:t>
            </a:r>
            <a:endParaRPr lang="en-US" sz="6000" b="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263201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TOP </a:t>
            </a:r>
            <a:r>
              <a:rPr lang="en-US" sz="3600" dirty="0">
                <a:solidFill>
                  <a:srgbClr val="002060"/>
                </a:solidFill>
                <a:latin typeface="Rockwell Extra Bold" panose="02060903040505020403" pitchFamily="18" charset="0"/>
              </a:rPr>
              <a:t>5 </a:t>
            </a:r>
            <a:r>
              <a:rPr lang="en-US" sz="3600" dirty="0" smtClean="0">
                <a:solidFill>
                  <a:srgbClr val="002060"/>
                </a:solidFill>
                <a:latin typeface="Rockwell Extra Bold" panose="02060903040505020403" pitchFamily="18" charset="0"/>
              </a:rPr>
              <a:t>CUSTOMERS WHO HAVE RENTED THE MOST FILMS.</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10</a:t>
            </a:fld>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9141" y="1541657"/>
            <a:ext cx="5423899" cy="4816281"/>
          </a:xfrm>
          <a:prstGeom prst="rect">
            <a:avLst/>
          </a:prstGeom>
          <a:ln>
            <a:noFill/>
          </a:ln>
          <a:effectLst>
            <a:softEdge rad="0"/>
          </a:effectLst>
        </p:spPr>
        <p:style>
          <a:lnRef idx="2">
            <a:schemeClr val="accent1"/>
          </a:lnRef>
          <a:fillRef idx="1">
            <a:schemeClr val="lt1"/>
          </a:fillRef>
          <a:effectRef idx="0">
            <a:schemeClr val="accent1"/>
          </a:effectRef>
          <a:fontRef idx="minor">
            <a:schemeClr val="dk1"/>
          </a:fontRef>
        </p:style>
      </p:pic>
      <p:sp>
        <p:nvSpPr>
          <p:cNvPr id="8" name="TextBox 7"/>
          <p:cNvSpPr txBox="1"/>
          <p:nvPr/>
        </p:nvSpPr>
        <p:spPr>
          <a:xfrm flipH="1">
            <a:off x="8722769" y="2129594"/>
            <a:ext cx="2631441" cy="3046988"/>
          </a:xfrm>
          <a:prstGeom prst="rect">
            <a:avLst/>
          </a:prstGeom>
          <a:noFill/>
        </p:spPr>
        <p:txBody>
          <a:bodyPr wrap="square" rtlCol="0">
            <a:spAutoFit/>
          </a:bodyPr>
          <a:lstStyle/>
          <a:p>
            <a:pPr marL="342900" indent="-342900">
              <a:buFont typeface="Wingdings" panose="05000000000000000000" pitchFamily="2" charset="2"/>
              <a:buChar char="ü"/>
            </a:pPr>
            <a:r>
              <a:rPr lang="en-US" sz="2400" dirty="0" smtClean="0">
                <a:latin typeface="Berlin Sans FB Demi" panose="020E0802020502020306" pitchFamily="34" charset="0"/>
              </a:rPr>
              <a:t>This provides insight on who the top customers are and will drive decision making for the company. </a:t>
            </a:r>
          </a:p>
        </p:txBody>
      </p:sp>
    </p:spTree>
    <p:extLst>
      <p:ext uri="{BB962C8B-B14F-4D97-AF65-F5344CB8AC3E}">
        <p14:creationId xmlns:p14="http://schemas.microsoft.com/office/powerpoint/2010/main" val="325105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THE MIN AND MAX DATE.</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11</a:t>
            </a:fld>
            <a:endParaRPr lang="en-US" dirty="0"/>
          </a:p>
        </p:txBody>
      </p:sp>
      <p:sp>
        <p:nvSpPr>
          <p:cNvPr id="8" name="TextBox 7"/>
          <p:cNvSpPr txBox="1"/>
          <p:nvPr/>
        </p:nvSpPr>
        <p:spPr>
          <a:xfrm flipH="1">
            <a:off x="6188551" y="1573111"/>
            <a:ext cx="5801359" cy="5262979"/>
          </a:xfrm>
          <a:prstGeom prst="rect">
            <a:avLst/>
          </a:prstGeom>
          <a:noFill/>
        </p:spPr>
        <p:txBody>
          <a:bodyPr wrap="square" rtlCol="0">
            <a:spAutoFit/>
          </a:bodyPr>
          <a:lstStyle/>
          <a:p>
            <a:pPr marL="342900" indent="-342900">
              <a:buFont typeface="Wingdings" panose="05000000000000000000" pitchFamily="2" charset="2"/>
              <a:buChar char="ü"/>
            </a:pPr>
            <a:r>
              <a:rPr lang="en-US" sz="2400" dirty="0" smtClean="0">
                <a:latin typeface="Berlin Sans FB Demi" panose="020E0802020502020306" pitchFamily="34" charset="0"/>
              </a:rPr>
              <a:t>Ensuring </a:t>
            </a:r>
            <a:r>
              <a:rPr lang="en-US" sz="2400" dirty="0">
                <a:latin typeface="Berlin Sans FB Demi" panose="020E0802020502020306" pitchFamily="34" charset="0"/>
              </a:rPr>
              <a:t>that the </a:t>
            </a:r>
            <a:r>
              <a:rPr lang="en-US" sz="2400" dirty="0" smtClean="0">
                <a:latin typeface="Berlin Sans FB Demi" panose="020E0802020502020306" pitchFamily="34" charset="0"/>
              </a:rPr>
              <a:t>min </a:t>
            </a:r>
            <a:r>
              <a:rPr lang="en-US" sz="2400" dirty="0">
                <a:latin typeface="Berlin Sans FB Demi" panose="020E0802020502020306" pitchFamily="34" charset="0"/>
              </a:rPr>
              <a:t>date </a:t>
            </a:r>
            <a:r>
              <a:rPr lang="en-US" sz="2400" dirty="0" smtClean="0">
                <a:latin typeface="Berlin Sans FB Demi" panose="020E0802020502020306" pitchFamily="34" charset="0"/>
              </a:rPr>
              <a:t>and max </a:t>
            </a:r>
            <a:r>
              <a:rPr lang="en-US" sz="2400" dirty="0">
                <a:latin typeface="Berlin Sans FB Demi" panose="020E0802020502020306" pitchFamily="34" charset="0"/>
              </a:rPr>
              <a:t>date are within </a:t>
            </a:r>
            <a:r>
              <a:rPr lang="en-US" sz="2400" dirty="0" smtClean="0">
                <a:latin typeface="Berlin Sans FB Demi" panose="020E0802020502020306" pitchFamily="34" charset="0"/>
              </a:rPr>
              <a:t>expected </a:t>
            </a:r>
            <a:r>
              <a:rPr lang="en-US" sz="2400" dirty="0">
                <a:latin typeface="Berlin Sans FB Demi" panose="020E0802020502020306" pitchFamily="34" charset="0"/>
              </a:rPr>
              <a:t>ranges helps </a:t>
            </a:r>
            <a:r>
              <a:rPr lang="en-US" sz="2400" dirty="0" smtClean="0">
                <a:latin typeface="Berlin Sans FB Demi" panose="020E0802020502020306" pitchFamily="34" charset="0"/>
              </a:rPr>
              <a:t>maintain </a:t>
            </a:r>
            <a:r>
              <a:rPr lang="en-US" sz="2400" dirty="0">
                <a:latin typeface="Berlin Sans FB Demi" panose="020E0802020502020306" pitchFamily="34" charset="0"/>
              </a:rPr>
              <a:t>data </a:t>
            </a:r>
            <a:r>
              <a:rPr lang="en-US" sz="2400" dirty="0" smtClean="0">
                <a:latin typeface="Berlin Sans FB Demi" panose="020E0802020502020306" pitchFamily="34" charset="0"/>
              </a:rPr>
              <a:t>integrity. </a:t>
            </a:r>
          </a:p>
          <a:p>
            <a:endParaRPr lang="en-US" sz="2400" dirty="0" smtClean="0">
              <a:latin typeface="Berlin Sans FB Demi" panose="020E0802020502020306" pitchFamily="34" charset="0"/>
            </a:endParaRPr>
          </a:p>
          <a:p>
            <a:pPr marL="342900" indent="-342900">
              <a:buFont typeface="Wingdings" panose="05000000000000000000" pitchFamily="2" charset="2"/>
              <a:buChar char="ü"/>
            </a:pPr>
            <a:r>
              <a:rPr lang="en-US" sz="2400" dirty="0" smtClean="0">
                <a:latin typeface="Berlin Sans FB Demi" panose="020E0802020502020306" pitchFamily="34" charset="0"/>
              </a:rPr>
              <a:t>It </a:t>
            </a:r>
            <a:r>
              <a:rPr lang="en-US" sz="2400" dirty="0">
                <a:latin typeface="Berlin Sans FB Demi" panose="020E0802020502020306" pitchFamily="34" charset="0"/>
              </a:rPr>
              <a:t>prevents incorrect or </a:t>
            </a:r>
            <a:r>
              <a:rPr lang="en-US" sz="2400" dirty="0" smtClean="0">
                <a:latin typeface="Berlin Sans FB Demi" panose="020E0802020502020306" pitchFamily="34" charset="0"/>
              </a:rPr>
              <a:t>invalid </a:t>
            </a:r>
            <a:r>
              <a:rPr lang="en-US" sz="2400" dirty="0">
                <a:latin typeface="Berlin Sans FB Demi" panose="020E0802020502020306" pitchFamily="34" charset="0"/>
              </a:rPr>
              <a:t>dates from being entered  into the dataset, </a:t>
            </a:r>
            <a:r>
              <a:rPr lang="en-US" sz="2400" dirty="0" smtClean="0">
                <a:latin typeface="Berlin Sans FB Demi" panose="020E0802020502020306" pitchFamily="34" charset="0"/>
              </a:rPr>
              <a:t>which </a:t>
            </a:r>
            <a:r>
              <a:rPr lang="en-US" sz="2400" dirty="0">
                <a:latin typeface="Berlin Sans FB Demi" panose="020E0802020502020306" pitchFamily="34" charset="0"/>
              </a:rPr>
              <a:t>can affect the accuracy </a:t>
            </a:r>
            <a:r>
              <a:rPr lang="en-US" sz="2400" dirty="0" smtClean="0">
                <a:latin typeface="Berlin Sans FB Demi" panose="020E0802020502020306" pitchFamily="34" charset="0"/>
              </a:rPr>
              <a:t>of </a:t>
            </a:r>
            <a:r>
              <a:rPr lang="en-US" sz="2400" dirty="0">
                <a:latin typeface="Berlin Sans FB Demi" panose="020E0802020502020306" pitchFamily="34" charset="0"/>
              </a:rPr>
              <a:t>analyses and reports</a:t>
            </a:r>
            <a:r>
              <a:rPr lang="en-US" sz="2400" dirty="0" smtClean="0">
                <a:latin typeface="Berlin Sans FB Demi" panose="020E0802020502020306" pitchFamily="34" charset="0"/>
              </a:rPr>
              <a:t>.</a:t>
            </a:r>
          </a:p>
          <a:p>
            <a:pPr marL="342900" indent="-342900">
              <a:buFont typeface="Wingdings" panose="05000000000000000000" pitchFamily="2" charset="2"/>
              <a:buChar char="ü"/>
            </a:pPr>
            <a:endParaRPr lang="en-US" sz="2400" dirty="0">
              <a:latin typeface="Berlin Sans FB Demi" panose="020E0802020502020306" pitchFamily="34" charset="0"/>
            </a:endParaRPr>
          </a:p>
          <a:p>
            <a:pPr marL="342900" indent="-342900">
              <a:buFont typeface="Wingdings" panose="05000000000000000000" pitchFamily="2" charset="2"/>
              <a:buChar char="ü"/>
            </a:pPr>
            <a:r>
              <a:rPr lang="en-US" sz="2400" dirty="0" smtClean="0">
                <a:latin typeface="Berlin Sans FB Demi" panose="020E0802020502020306" pitchFamily="34" charset="0"/>
              </a:rPr>
              <a:t>It </a:t>
            </a:r>
            <a:r>
              <a:rPr lang="en-US" sz="2400" dirty="0">
                <a:latin typeface="Berlin Sans FB Demi" panose="020E0802020502020306" pitchFamily="34" charset="0"/>
              </a:rPr>
              <a:t>helps identify </a:t>
            </a:r>
            <a:r>
              <a:rPr lang="en-US" sz="2400" dirty="0" smtClean="0">
                <a:latin typeface="Berlin Sans FB Demi" panose="020E0802020502020306" pitchFamily="34" charset="0"/>
              </a:rPr>
              <a:t>inconsistencies </a:t>
            </a:r>
            <a:r>
              <a:rPr lang="en-US" sz="2400" dirty="0">
                <a:latin typeface="Berlin Sans FB Demi" panose="020E0802020502020306" pitchFamily="34" charset="0"/>
              </a:rPr>
              <a:t>such as end </a:t>
            </a:r>
            <a:r>
              <a:rPr lang="en-US" sz="2400" dirty="0" smtClean="0">
                <a:latin typeface="Berlin Sans FB Demi" panose="020E0802020502020306" pitchFamily="34" charset="0"/>
              </a:rPr>
              <a:t>dates </a:t>
            </a:r>
            <a:r>
              <a:rPr lang="en-US" sz="2400" dirty="0">
                <a:latin typeface="Berlin Sans FB Demi" panose="020E0802020502020306" pitchFamily="34" charset="0"/>
              </a:rPr>
              <a:t>that precede start </a:t>
            </a:r>
            <a:r>
              <a:rPr lang="en-US" sz="2400" dirty="0" smtClean="0">
                <a:latin typeface="Berlin Sans FB Demi" panose="020E0802020502020306" pitchFamily="34" charset="0"/>
              </a:rPr>
              <a:t>dates</a:t>
            </a:r>
            <a:r>
              <a:rPr lang="en-US" sz="2400" dirty="0">
                <a:latin typeface="Berlin Sans FB Demi" panose="020E0802020502020306" pitchFamily="34" charset="0"/>
              </a:rPr>
              <a:t>, which can indicate </a:t>
            </a:r>
            <a:r>
              <a:rPr lang="en-US" sz="2400" dirty="0" smtClean="0">
                <a:latin typeface="Berlin Sans FB Demi" panose="020E0802020502020306" pitchFamily="34" charset="0"/>
              </a:rPr>
              <a:t>data </a:t>
            </a:r>
            <a:r>
              <a:rPr lang="en-US" sz="2400" dirty="0">
                <a:latin typeface="Berlin Sans FB Demi" panose="020E0802020502020306" pitchFamily="34" charset="0"/>
              </a:rPr>
              <a:t>entry errors or </a:t>
            </a:r>
            <a:r>
              <a:rPr lang="en-US" sz="2400" dirty="0" smtClean="0">
                <a:latin typeface="Berlin Sans FB Demi" panose="020E0802020502020306" pitchFamily="34" charset="0"/>
              </a:rPr>
              <a:t>anomalies</a:t>
            </a:r>
            <a:r>
              <a:rPr lang="en-US" sz="2400" dirty="0">
                <a:latin typeface="Berlin Sans FB Demi" panose="020E0802020502020306" pitchFamily="34" charset="0"/>
              </a:rPr>
              <a:t>.</a:t>
            </a:r>
          </a:p>
          <a:p>
            <a:pPr marL="342900" indent="-342900">
              <a:buFont typeface="Wingdings" panose="05000000000000000000" pitchFamily="2" charset="2"/>
              <a:buChar char="ü"/>
            </a:pPr>
            <a:endParaRPr lang="en-US" sz="2400" dirty="0" smtClean="0">
              <a:latin typeface="Berlin Sans FB Demi" panose="020E0802020502020306"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279" y="2194560"/>
            <a:ext cx="4882683" cy="3129280"/>
          </a:xfrm>
          <a:prstGeom prst="rect">
            <a:avLst/>
          </a:prstGeom>
        </p:spPr>
      </p:pic>
    </p:spTree>
    <p:extLst>
      <p:ext uri="{BB962C8B-B14F-4D97-AF65-F5344CB8AC3E}">
        <p14:creationId xmlns:p14="http://schemas.microsoft.com/office/powerpoint/2010/main" val="1230555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NUMBER OF RENTALS PER MONTH FOT THE PAST YEAR.</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12</a:t>
            </a:fld>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320" y="1875986"/>
            <a:ext cx="5171440" cy="3855104"/>
          </a:xfrm>
          <a:prstGeom prst="rect">
            <a:avLst/>
          </a:prstGeom>
        </p:spPr>
      </p:pic>
      <p:sp>
        <p:nvSpPr>
          <p:cNvPr id="7" name="Rectangle 6"/>
          <p:cNvSpPr/>
          <p:nvPr/>
        </p:nvSpPr>
        <p:spPr>
          <a:xfrm>
            <a:off x="7052151" y="2632285"/>
            <a:ext cx="4074160" cy="1938992"/>
          </a:xfrm>
          <a:prstGeom prst="rect">
            <a:avLst/>
          </a:prstGeom>
        </p:spPr>
        <p:txBody>
          <a:bodyPr wrap="square">
            <a:spAutoFit/>
          </a:bodyPr>
          <a:lstStyle/>
          <a:p>
            <a:pPr marL="342900" lvl="0" indent="-342900">
              <a:buFont typeface="Wingdings" panose="05000000000000000000" pitchFamily="2" charset="2"/>
              <a:buChar char="ü"/>
            </a:pPr>
            <a:r>
              <a:rPr lang="en-US" sz="2400" dirty="0" smtClean="0">
                <a:solidFill>
                  <a:prstClr val="black"/>
                </a:solidFill>
                <a:latin typeface="Berlin Sans FB Demi" panose="020E0802020502020306" pitchFamily="34" charset="0"/>
              </a:rPr>
              <a:t>Calculating number of rental per month helps to identify trend which provides </a:t>
            </a:r>
            <a:r>
              <a:rPr lang="en-US" sz="2400" dirty="0">
                <a:solidFill>
                  <a:prstClr val="black"/>
                </a:solidFill>
                <a:latin typeface="Berlin Sans FB Demi" panose="020E0802020502020306" pitchFamily="34" charset="0"/>
              </a:rPr>
              <a:t>insight </a:t>
            </a:r>
            <a:r>
              <a:rPr lang="en-US" sz="2400" dirty="0" smtClean="0">
                <a:solidFill>
                  <a:prstClr val="black"/>
                </a:solidFill>
                <a:latin typeface="Berlin Sans FB Demi" panose="020E0802020502020306" pitchFamily="34" charset="0"/>
              </a:rPr>
              <a:t>for </a:t>
            </a:r>
            <a:r>
              <a:rPr lang="en-US" sz="2400" dirty="0">
                <a:solidFill>
                  <a:prstClr val="black"/>
                </a:solidFill>
                <a:latin typeface="Berlin Sans FB Demi" panose="020E0802020502020306" pitchFamily="34" charset="0"/>
              </a:rPr>
              <a:t>decision </a:t>
            </a:r>
            <a:r>
              <a:rPr lang="en-US" sz="2400" dirty="0" smtClean="0">
                <a:solidFill>
                  <a:prstClr val="black"/>
                </a:solidFill>
                <a:latin typeface="Berlin Sans FB Demi" panose="020E0802020502020306" pitchFamily="34" charset="0"/>
              </a:rPr>
              <a:t>making</a:t>
            </a:r>
            <a:endParaRPr lang="en-US" sz="2400" dirty="0">
              <a:solidFill>
                <a:prstClr val="black"/>
              </a:solidFill>
              <a:latin typeface="Berlin Sans FB Demi" panose="020E0802020502020306" pitchFamily="34" charset="0"/>
            </a:endParaRPr>
          </a:p>
        </p:txBody>
      </p:sp>
    </p:spTree>
    <p:extLst>
      <p:ext uri="{BB962C8B-B14F-4D97-AF65-F5344CB8AC3E}">
        <p14:creationId xmlns:p14="http://schemas.microsoft.com/office/powerpoint/2010/main" val="3997885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TOTAL REVENUE GENERATED BY EACH STORE.</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13</a:t>
            </a:fld>
            <a:endParaRPr lang="en-US" dirty="0"/>
          </a:p>
        </p:txBody>
      </p:sp>
      <p:sp>
        <p:nvSpPr>
          <p:cNvPr id="7" name="Rectangle 6"/>
          <p:cNvSpPr/>
          <p:nvPr/>
        </p:nvSpPr>
        <p:spPr>
          <a:xfrm>
            <a:off x="7255351" y="2429085"/>
            <a:ext cx="4074160" cy="2308324"/>
          </a:xfrm>
          <a:prstGeom prst="rect">
            <a:avLst/>
          </a:prstGeom>
        </p:spPr>
        <p:txBody>
          <a:bodyPr wrap="square">
            <a:spAutoFit/>
          </a:bodyPr>
          <a:lstStyle/>
          <a:p>
            <a:pPr marL="342900" lvl="0" indent="-342900">
              <a:buFont typeface="Wingdings" panose="05000000000000000000" pitchFamily="2" charset="2"/>
              <a:buChar char="ü"/>
            </a:pPr>
            <a:r>
              <a:rPr lang="en-US" sz="2400" dirty="0" smtClean="0">
                <a:solidFill>
                  <a:prstClr val="black"/>
                </a:solidFill>
                <a:latin typeface="Berlin Sans FB Demi" panose="020E0802020502020306" pitchFamily="34" charset="0"/>
              </a:rPr>
              <a:t>Knowing store that generate more revenue is a very important insight in a video rental store. This will help drive decision making.</a:t>
            </a:r>
            <a:endParaRPr lang="en-US" sz="2400" dirty="0">
              <a:solidFill>
                <a:prstClr val="black"/>
              </a:solidFill>
              <a:latin typeface="Berlin Sans FB Demi" panose="020E0802020502020306"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560" y="1688345"/>
            <a:ext cx="5151120" cy="4195941"/>
          </a:xfrm>
          <a:prstGeom prst="rect">
            <a:avLst/>
          </a:prstGeom>
        </p:spPr>
      </p:pic>
    </p:spTree>
    <p:extLst>
      <p:ext uri="{BB962C8B-B14F-4D97-AF65-F5344CB8AC3E}">
        <p14:creationId xmlns:p14="http://schemas.microsoft.com/office/powerpoint/2010/main" val="9008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AVERAGE RENTAL DURATION FOR EACH FILM.</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14</a:t>
            </a:fld>
            <a:endParaRPr lang="en-US" dirty="0"/>
          </a:p>
        </p:txBody>
      </p:sp>
      <p:sp>
        <p:nvSpPr>
          <p:cNvPr id="7" name="Rectangle 6"/>
          <p:cNvSpPr/>
          <p:nvPr/>
        </p:nvSpPr>
        <p:spPr>
          <a:xfrm>
            <a:off x="7255351" y="2429085"/>
            <a:ext cx="3778409" cy="2677656"/>
          </a:xfrm>
          <a:prstGeom prst="rect">
            <a:avLst/>
          </a:prstGeom>
        </p:spPr>
        <p:txBody>
          <a:bodyPr wrap="square">
            <a:spAutoFit/>
          </a:bodyPr>
          <a:lstStyle/>
          <a:p>
            <a:pPr marL="342900" lvl="0" indent="-342900">
              <a:buFont typeface="Wingdings" panose="05000000000000000000" pitchFamily="2" charset="2"/>
              <a:buChar char="ü"/>
            </a:pPr>
            <a:r>
              <a:rPr lang="en-US" sz="2400" dirty="0" smtClean="0">
                <a:solidFill>
                  <a:prstClr val="black"/>
                </a:solidFill>
                <a:latin typeface="Berlin Sans FB Demi" panose="020E0802020502020306" pitchFamily="34" charset="0"/>
              </a:rPr>
              <a:t>Calculating average rental duration helps to understand the trend. It provides insight as to whether a film rental duration should be increased or not.</a:t>
            </a:r>
            <a:endParaRPr lang="en-US" sz="2400" dirty="0">
              <a:solidFill>
                <a:prstClr val="black"/>
              </a:solidFill>
              <a:latin typeface="Berlin Sans FB Demi" panose="020E0802020502020306"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 y="1395712"/>
            <a:ext cx="6146800" cy="5207268"/>
          </a:xfrm>
          <a:prstGeom prst="rect">
            <a:avLst/>
          </a:prstGeom>
        </p:spPr>
      </p:pic>
    </p:spTree>
    <p:extLst>
      <p:ext uri="{BB962C8B-B14F-4D97-AF65-F5344CB8AC3E}">
        <p14:creationId xmlns:p14="http://schemas.microsoft.com/office/powerpoint/2010/main" val="420090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FILMS THAT HAVE NOT BEEN RENTED IN THELAST 90 DAYS.</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15</a:t>
            </a:fld>
            <a:endParaRPr lang="en-US" dirty="0"/>
          </a:p>
        </p:txBody>
      </p:sp>
      <p:sp>
        <p:nvSpPr>
          <p:cNvPr id="7" name="Rectangle 6"/>
          <p:cNvSpPr/>
          <p:nvPr/>
        </p:nvSpPr>
        <p:spPr>
          <a:xfrm>
            <a:off x="7660640" y="2529839"/>
            <a:ext cx="3708400" cy="1938992"/>
          </a:xfrm>
          <a:prstGeom prst="rect">
            <a:avLst/>
          </a:prstGeom>
        </p:spPr>
        <p:txBody>
          <a:bodyPr wrap="square">
            <a:spAutoFit/>
          </a:bodyPr>
          <a:lstStyle/>
          <a:p>
            <a:pPr marL="342900" lvl="0" indent="-342900">
              <a:buFont typeface="Wingdings" panose="05000000000000000000" pitchFamily="2" charset="2"/>
              <a:buChar char="ü"/>
            </a:pPr>
            <a:r>
              <a:rPr lang="en-US" sz="2400" dirty="0" smtClean="0">
                <a:solidFill>
                  <a:prstClr val="black"/>
                </a:solidFill>
                <a:latin typeface="Berlin Sans FB Demi" panose="020E0802020502020306" pitchFamily="34" charset="0"/>
              </a:rPr>
              <a:t>Knowing films that have not been rented for sometime provides insight and helps drive business decision. </a:t>
            </a:r>
            <a:endParaRPr lang="en-US" sz="2400" dirty="0">
              <a:solidFill>
                <a:prstClr val="black"/>
              </a:solidFill>
              <a:latin typeface="Berlin Sans FB Demi" panose="020E0802020502020306"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11" y="1395712"/>
            <a:ext cx="6710189" cy="5245370"/>
          </a:xfrm>
          <a:prstGeom prst="rect">
            <a:avLst/>
          </a:prstGeom>
        </p:spPr>
      </p:pic>
    </p:spTree>
    <p:extLst>
      <p:ext uri="{BB962C8B-B14F-4D97-AF65-F5344CB8AC3E}">
        <p14:creationId xmlns:p14="http://schemas.microsoft.com/office/powerpoint/2010/main" val="3325654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DATA MANIPULATION ON RENTAL TABLE.</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16</a:t>
            </a:fld>
            <a:endParaRPr lang="en-US" dirty="0"/>
          </a:p>
        </p:txBody>
      </p:sp>
      <p:sp>
        <p:nvSpPr>
          <p:cNvPr id="7" name="Rectangle 6"/>
          <p:cNvSpPr/>
          <p:nvPr/>
        </p:nvSpPr>
        <p:spPr>
          <a:xfrm>
            <a:off x="-904240" y="5657671"/>
            <a:ext cx="6958519" cy="830997"/>
          </a:xfrm>
          <a:prstGeom prst="rect">
            <a:avLst/>
          </a:prstGeom>
        </p:spPr>
        <p:txBody>
          <a:bodyPr wrap="square">
            <a:spAutoFit/>
          </a:bodyPr>
          <a:lstStyle/>
          <a:p>
            <a:pPr lvl="3"/>
            <a:r>
              <a:rPr lang="en-US" sz="2400" dirty="0" smtClean="0">
                <a:solidFill>
                  <a:prstClr val="black"/>
                </a:solidFill>
                <a:latin typeface="Berlin Sans FB Demi" panose="020E0802020502020306" pitchFamily="34" charset="0"/>
              </a:rPr>
              <a:t>Rental table overview. And query to see the exceeded duration</a:t>
            </a:r>
            <a:endParaRPr lang="en-US" sz="2400" dirty="0">
              <a:solidFill>
                <a:prstClr val="black"/>
              </a:solidFill>
              <a:latin typeface="Berlin Sans FB Demi" panose="020E0802020502020306"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75" y="1613384"/>
            <a:ext cx="5690503" cy="40442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2870" y="1329037"/>
            <a:ext cx="3911801" cy="5213618"/>
          </a:xfrm>
          <a:prstGeom prst="rect">
            <a:avLst/>
          </a:prstGeom>
        </p:spPr>
      </p:pic>
      <p:sp>
        <p:nvSpPr>
          <p:cNvPr id="9" name="Rectangle 8"/>
          <p:cNvSpPr/>
          <p:nvPr/>
        </p:nvSpPr>
        <p:spPr>
          <a:xfrm>
            <a:off x="607615" y="1151719"/>
            <a:ext cx="1160225" cy="461665"/>
          </a:xfrm>
          <a:prstGeom prst="rect">
            <a:avLst/>
          </a:prstGeom>
        </p:spPr>
        <p:txBody>
          <a:bodyPr wrap="square">
            <a:spAutoFit/>
          </a:bodyPr>
          <a:lstStyle/>
          <a:p>
            <a:pPr lvl="0"/>
            <a:r>
              <a:rPr lang="en-US" sz="2400" dirty="0" smtClean="0">
                <a:solidFill>
                  <a:prstClr val="black"/>
                </a:solidFill>
                <a:latin typeface="Berlin Sans FB Demi" panose="020E0802020502020306" pitchFamily="34" charset="0"/>
              </a:rPr>
              <a:t>Step 1</a:t>
            </a:r>
            <a:endParaRPr lang="en-US" sz="2400" dirty="0">
              <a:solidFill>
                <a:prstClr val="black"/>
              </a:solidFill>
              <a:latin typeface="Berlin Sans FB Demi" panose="020E0802020502020306" pitchFamily="34" charset="0"/>
            </a:endParaRPr>
          </a:p>
        </p:txBody>
      </p:sp>
    </p:spTree>
    <p:extLst>
      <p:ext uri="{BB962C8B-B14F-4D97-AF65-F5344CB8AC3E}">
        <p14:creationId xmlns:p14="http://schemas.microsoft.com/office/powerpoint/2010/main" val="1364500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UPDATE RENTAL TABLE TO MARK RENTALS THAT ARE OVERDUE.</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17</a:t>
            </a:fld>
            <a:endParaRPr lang="en-US" dirty="0"/>
          </a:p>
        </p:txBody>
      </p:sp>
      <p:sp>
        <p:nvSpPr>
          <p:cNvPr id="7" name="Rectangle 6"/>
          <p:cNvSpPr/>
          <p:nvPr/>
        </p:nvSpPr>
        <p:spPr>
          <a:xfrm>
            <a:off x="430975" y="4119438"/>
            <a:ext cx="4628705" cy="830997"/>
          </a:xfrm>
          <a:prstGeom prst="rect">
            <a:avLst/>
          </a:prstGeom>
        </p:spPr>
        <p:txBody>
          <a:bodyPr wrap="square">
            <a:spAutoFit/>
          </a:bodyPr>
          <a:lstStyle/>
          <a:p>
            <a:pPr lvl="0"/>
            <a:r>
              <a:rPr lang="en-US" sz="2400" dirty="0" smtClean="0">
                <a:solidFill>
                  <a:prstClr val="black"/>
                </a:solidFill>
                <a:latin typeface="Berlin Sans FB Demi" panose="020E0802020502020306" pitchFamily="34" charset="0"/>
              </a:rPr>
              <a:t>This query was used to create a new table and then populated it</a:t>
            </a:r>
            <a:endParaRPr lang="en-US" sz="2400" dirty="0">
              <a:solidFill>
                <a:prstClr val="black"/>
              </a:solidFill>
              <a:latin typeface="Berlin Sans FB Demi" panose="020E0802020502020306"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30" y="2918717"/>
            <a:ext cx="4750625" cy="86324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9680" y="1552007"/>
            <a:ext cx="5848525" cy="4459908"/>
          </a:xfrm>
          <a:prstGeom prst="rect">
            <a:avLst/>
          </a:prstGeom>
        </p:spPr>
      </p:pic>
      <p:sp>
        <p:nvSpPr>
          <p:cNvPr id="10" name="Rectangle 9"/>
          <p:cNvSpPr/>
          <p:nvPr/>
        </p:nvSpPr>
        <p:spPr>
          <a:xfrm>
            <a:off x="586123" y="1552007"/>
            <a:ext cx="1171557" cy="461665"/>
          </a:xfrm>
          <a:prstGeom prst="rect">
            <a:avLst/>
          </a:prstGeom>
        </p:spPr>
        <p:txBody>
          <a:bodyPr wrap="square">
            <a:spAutoFit/>
          </a:bodyPr>
          <a:lstStyle/>
          <a:p>
            <a:pPr lvl="0"/>
            <a:r>
              <a:rPr lang="en-US" sz="2400" dirty="0" smtClean="0">
                <a:solidFill>
                  <a:prstClr val="black"/>
                </a:solidFill>
                <a:latin typeface="Berlin Sans FB Demi" panose="020E0802020502020306" pitchFamily="34" charset="0"/>
              </a:rPr>
              <a:t>Step 2</a:t>
            </a:r>
            <a:endParaRPr lang="en-US" sz="2400" dirty="0">
              <a:solidFill>
                <a:prstClr val="black"/>
              </a:solidFill>
              <a:latin typeface="Berlin Sans FB Demi" panose="020E0802020502020306" pitchFamily="34" charset="0"/>
            </a:endParaRPr>
          </a:p>
        </p:txBody>
      </p:sp>
    </p:spTree>
    <p:extLst>
      <p:ext uri="{BB962C8B-B14F-4D97-AF65-F5344CB8AC3E}">
        <p14:creationId xmlns:p14="http://schemas.microsoft.com/office/powerpoint/2010/main" val="3527433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63775" y="195383"/>
            <a:ext cx="10097056" cy="1200329"/>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UPDATE RENTAL TABLE TO MARK RENTALS THAT ARE OVERDUE.</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18</a:t>
            </a:fld>
            <a:endParaRPr lang="en-US" dirty="0"/>
          </a:p>
        </p:txBody>
      </p:sp>
      <p:sp>
        <p:nvSpPr>
          <p:cNvPr id="7" name="Rectangle 6"/>
          <p:cNvSpPr/>
          <p:nvPr/>
        </p:nvSpPr>
        <p:spPr>
          <a:xfrm>
            <a:off x="4657535" y="5906677"/>
            <a:ext cx="4628705" cy="461665"/>
          </a:xfrm>
          <a:prstGeom prst="rect">
            <a:avLst/>
          </a:prstGeom>
        </p:spPr>
        <p:txBody>
          <a:bodyPr wrap="square">
            <a:spAutoFit/>
          </a:bodyPr>
          <a:lstStyle/>
          <a:p>
            <a:pPr lvl="0"/>
            <a:r>
              <a:rPr lang="en-US" sz="2400" dirty="0" smtClean="0">
                <a:solidFill>
                  <a:prstClr val="black"/>
                </a:solidFill>
                <a:latin typeface="Berlin Sans FB Demi" panose="020E0802020502020306" pitchFamily="34" charset="0"/>
              </a:rPr>
              <a:t>Updated Table Overview</a:t>
            </a:r>
            <a:endParaRPr lang="en-US" sz="2400" dirty="0">
              <a:solidFill>
                <a:prstClr val="black"/>
              </a:solidFill>
              <a:latin typeface="Berlin Sans FB Demi" panose="020E0802020502020306" pitchFamily="34" charset="0"/>
            </a:endParaRPr>
          </a:p>
        </p:txBody>
      </p:sp>
      <p:sp>
        <p:nvSpPr>
          <p:cNvPr id="10" name="Rectangle 9"/>
          <p:cNvSpPr/>
          <p:nvPr/>
        </p:nvSpPr>
        <p:spPr>
          <a:xfrm>
            <a:off x="586123" y="1552007"/>
            <a:ext cx="1171557" cy="461665"/>
          </a:xfrm>
          <a:prstGeom prst="rect">
            <a:avLst/>
          </a:prstGeom>
        </p:spPr>
        <p:txBody>
          <a:bodyPr wrap="square">
            <a:spAutoFit/>
          </a:bodyPr>
          <a:lstStyle/>
          <a:p>
            <a:pPr lvl="0"/>
            <a:r>
              <a:rPr lang="en-US" sz="2400" dirty="0" smtClean="0">
                <a:solidFill>
                  <a:prstClr val="black"/>
                </a:solidFill>
                <a:latin typeface="Berlin Sans FB Demi" panose="020E0802020502020306" pitchFamily="34" charset="0"/>
              </a:rPr>
              <a:t>Step 3</a:t>
            </a:r>
            <a:endParaRPr lang="en-US" sz="2400" dirty="0">
              <a:solidFill>
                <a:prstClr val="black"/>
              </a:solidFill>
              <a:latin typeface="Berlin Sans FB Demi" panose="020E0802020502020306"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775" y="2169967"/>
            <a:ext cx="5846264" cy="357784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0039" y="2194560"/>
            <a:ext cx="5851426" cy="3553256"/>
          </a:xfrm>
          <a:prstGeom prst="rect">
            <a:avLst/>
          </a:prstGeom>
        </p:spPr>
      </p:pic>
    </p:spTree>
    <p:extLst>
      <p:ext uri="{BB962C8B-B14F-4D97-AF65-F5344CB8AC3E}">
        <p14:creationId xmlns:p14="http://schemas.microsoft.com/office/powerpoint/2010/main" val="420734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445967" y="-18418"/>
            <a:ext cx="11386463"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ANALYSIS, VISUALIZATION AND INSIGHT.</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19</a:t>
            </a:fld>
            <a:endParaRPr lang="en-US" dirty="0"/>
          </a:p>
        </p:txBody>
      </p:sp>
      <p:sp>
        <p:nvSpPr>
          <p:cNvPr id="7" name="Rectangle 6"/>
          <p:cNvSpPr/>
          <p:nvPr/>
        </p:nvSpPr>
        <p:spPr>
          <a:xfrm>
            <a:off x="2877932" y="596677"/>
            <a:ext cx="2909429" cy="369332"/>
          </a:xfrm>
          <a:prstGeom prst="rect">
            <a:avLst/>
          </a:prstGeom>
        </p:spPr>
        <p:txBody>
          <a:bodyPr wrap="square">
            <a:spAutoFit/>
          </a:bodyPr>
          <a:lstStyle/>
          <a:p>
            <a:pPr lvl="0"/>
            <a:r>
              <a:rPr lang="en-US" dirty="0" smtClean="0">
                <a:solidFill>
                  <a:prstClr val="black"/>
                </a:solidFill>
                <a:latin typeface="Berlin Sans FB Demi" panose="020E0802020502020306" pitchFamily="34" charset="0"/>
              </a:rPr>
              <a:t>Top 10 rented films</a:t>
            </a:r>
            <a:endParaRPr lang="en-US" dirty="0">
              <a:solidFill>
                <a:prstClr val="black"/>
              </a:solidFill>
              <a:latin typeface="Berlin Sans FB Demi" panose="020E0802020502020306"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61" y="1000124"/>
            <a:ext cx="3739163" cy="268486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8131" y="1027146"/>
            <a:ext cx="3739163" cy="2684863"/>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755" y="3780239"/>
            <a:ext cx="7652540" cy="2942824"/>
          </a:xfrm>
          <a:prstGeom prst="rect">
            <a:avLst/>
          </a:prstGeom>
        </p:spPr>
      </p:pic>
      <p:sp>
        <p:nvSpPr>
          <p:cNvPr id="22" name="Rectangle 21"/>
          <p:cNvSpPr/>
          <p:nvPr/>
        </p:nvSpPr>
        <p:spPr>
          <a:xfrm>
            <a:off x="7869620" y="2018667"/>
            <a:ext cx="4074787" cy="4278094"/>
          </a:xfrm>
          <a:prstGeom prst="rect">
            <a:avLst/>
          </a:prstGeom>
        </p:spPr>
        <p:txBody>
          <a:bodyPr wrap="square">
            <a:spAutoFit/>
          </a:bodyPr>
          <a:lstStyle/>
          <a:p>
            <a:pPr marL="285750" indent="-285750">
              <a:buFont typeface="Wingdings" panose="05000000000000000000" pitchFamily="2" charset="2"/>
              <a:buChar char="ü"/>
            </a:pPr>
            <a:r>
              <a:rPr lang="en-US" sz="1600" b="1" dirty="0" smtClean="0">
                <a:solidFill>
                  <a:srgbClr val="12203A"/>
                </a:solidFill>
                <a:latin typeface="Berlin Sans FB Demi" panose="020E0802020502020306" pitchFamily="34" charset="0"/>
              </a:rPr>
              <a:t>I generated all my visuals from </a:t>
            </a:r>
            <a:r>
              <a:rPr lang="en-US" sz="1600" b="1" dirty="0" err="1" smtClean="0">
                <a:solidFill>
                  <a:srgbClr val="12203A"/>
                </a:solidFill>
                <a:latin typeface="Berlin Sans FB Demi" panose="020E0802020502020306" pitchFamily="34" charset="0"/>
              </a:rPr>
              <a:t>PgAdmin</a:t>
            </a:r>
            <a:r>
              <a:rPr lang="en-US" sz="1600" b="1" dirty="0" smtClean="0">
                <a:solidFill>
                  <a:srgbClr val="12203A"/>
                </a:solidFill>
                <a:latin typeface="Berlin Sans FB Demi" panose="020E0802020502020306" pitchFamily="34" charset="0"/>
              </a:rPr>
              <a:t>. The alternative will be to import the data into excel or Power Bi and visualize with them</a:t>
            </a:r>
          </a:p>
          <a:p>
            <a:pPr marL="285750" indent="-285750">
              <a:buFont typeface="Wingdings" panose="05000000000000000000" pitchFamily="2" charset="2"/>
              <a:buChar char="ü"/>
            </a:pPr>
            <a:endParaRPr lang="en-US" sz="1600" b="1" dirty="0">
              <a:solidFill>
                <a:srgbClr val="003258"/>
              </a:solidFill>
              <a:latin typeface="Berlin Sans FB Demi" panose="020E0802020502020306" pitchFamily="34" charset="0"/>
            </a:endParaRPr>
          </a:p>
          <a:p>
            <a:pPr marL="285750" indent="-285750">
              <a:buFont typeface="Wingdings" panose="05000000000000000000" pitchFamily="2" charset="2"/>
              <a:buChar char="ü"/>
            </a:pPr>
            <a:r>
              <a:rPr lang="en-US" sz="1600" b="1" dirty="0" smtClean="0">
                <a:solidFill>
                  <a:srgbClr val="003258"/>
                </a:solidFill>
                <a:latin typeface="Berlin Sans FB Demi" panose="020E0802020502020306" pitchFamily="34" charset="0"/>
              </a:rPr>
              <a:t>Bucket </a:t>
            </a:r>
            <a:r>
              <a:rPr lang="en-US" sz="1600" b="1" dirty="0">
                <a:solidFill>
                  <a:srgbClr val="003258"/>
                </a:solidFill>
                <a:latin typeface="Berlin Sans FB Demi" panose="020E0802020502020306" pitchFamily="34" charset="0"/>
              </a:rPr>
              <a:t>Brotherhood </a:t>
            </a:r>
            <a:r>
              <a:rPr lang="en-US" sz="1600" dirty="0" smtClean="0">
                <a:latin typeface="Berlin Sans FB Demi" panose="020E0802020502020306" pitchFamily="34" charset="0"/>
              </a:rPr>
              <a:t>holds </a:t>
            </a:r>
            <a:r>
              <a:rPr lang="en-US" sz="1600" dirty="0">
                <a:latin typeface="Berlin Sans FB Demi" panose="020E0802020502020306" pitchFamily="34" charset="0"/>
              </a:rPr>
              <a:t>the highest rental </a:t>
            </a:r>
            <a:r>
              <a:rPr lang="en-US" sz="1600" dirty="0" smtClean="0">
                <a:latin typeface="Berlin Sans FB Demi" panose="020E0802020502020306" pitchFamily="34" charset="0"/>
              </a:rPr>
              <a:t>count followed by </a:t>
            </a:r>
            <a:r>
              <a:rPr lang="en-US" sz="1600" dirty="0" smtClean="0">
                <a:solidFill>
                  <a:srgbClr val="002060"/>
                </a:solidFill>
                <a:latin typeface="Berlin Sans FB Demi" panose="020E0802020502020306" pitchFamily="34" charset="0"/>
              </a:rPr>
              <a:t>Rocketeer Mother</a:t>
            </a:r>
            <a:r>
              <a:rPr lang="en-US" sz="1600" b="1" dirty="0" smtClean="0">
                <a:solidFill>
                  <a:srgbClr val="003258"/>
                </a:solidFill>
                <a:latin typeface="Berlin Sans FB Demi" panose="020E0802020502020306" pitchFamily="34" charset="0"/>
              </a:rPr>
              <a:t>. </a:t>
            </a:r>
            <a:r>
              <a:rPr lang="en-US" sz="1600" dirty="0" smtClean="0">
                <a:latin typeface="Berlin Sans FB Demi" panose="020E0802020502020306" pitchFamily="34" charset="0"/>
              </a:rPr>
              <a:t>From </a:t>
            </a:r>
            <a:r>
              <a:rPr lang="en-US" sz="1600" dirty="0">
                <a:latin typeface="Berlin Sans FB Demi" panose="020E0802020502020306" pitchFamily="34" charset="0"/>
              </a:rPr>
              <a:t>this bar chart, it is concluded that our rental data demonstrates a varied and vibrant </a:t>
            </a:r>
            <a:r>
              <a:rPr lang="en-US" sz="1600" dirty="0" smtClean="0">
                <a:latin typeface="Berlin Sans FB Demi" panose="020E0802020502020306" pitchFamily="34" charset="0"/>
              </a:rPr>
              <a:t>interest in different types of movies. The </a:t>
            </a:r>
            <a:r>
              <a:rPr lang="en-US" sz="1600" dirty="0">
                <a:latin typeface="Berlin Sans FB Demi" panose="020E0802020502020306" pitchFamily="34" charset="0"/>
              </a:rPr>
              <a:t>high rental counts for these specific movies indicate trends that could guide </a:t>
            </a:r>
            <a:r>
              <a:rPr lang="en-US" sz="1600" dirty="0" smtClean="0">
                <a:latin typeface="Berlin Sans FB Demi" panose="020E0802020502020306" pitchFamily="34" charset="0"/>
              </a:rPr>
              <a:t>future </a:t>
            </a:r>
            <a:r>
              <a:rPr lang="en-US" sz="1600" dirty="0">
                <a:latin typeface="Berlin Sans FB Demi" panose="020E0802020502020306" pitchFamily="34" charset="0"/>
              </a:rPr>
              <a:t>film acquisitions and marketing strategies ensuring </a:t>
            </a:r>
            <a:r>
              <a:rPr lang="en-US" sz="1600" dirty="0" smtClean="0">
                <a:latin typeface="Berlin Sans FB Demi" panose="020E0802020502020306" pitchFamily="34" charset="0"/>
              </a:rPr>
              <a:t>continuous meeting </a:t>
            </a:r>
            <a:r>
              <a:rPr lang="en-US" sz="1600" dirty="0">
                <a:latin typeface="Berlin Sans FB Demi" panose="020E0802020502020306" pitchFamily="34" charset="0"/>
              </a:rPr>
              <a:t>the diverse taste of </a:t>
            </a:r>
            <a:r>
              <a:rPr lang="en-US" sz="1600" dirty="0" smtClean="0">
                <a:latin typeface="Berlin Sans FB Demi" panose="020E0802020502020306" pitchFamily="34" charset="0"/>
              </a:rPr>
              <a:t>customers </a:t>
            </a:r>
            <a:r>
              <a:rPr lang="en-US" sz="1600" dirty="0">
                <a:latin typeface="Berlin Sans FB Demi" panose="020E0802020502020306" pitchFamily="34" charset="0"/>
              </a:rPr>
              <a:t>in order to increase </a:t>
            </a:r>
            <a:r>
              <a:rPr lang="en-US" sz="1600" dirty="0" smtClean="0">
                <a:latin typeface="Berlin Sans FB Demi" panose="020E0802020502020306" pitchFamily="34" charset="0"/>
              </a:rPr>
              <a:t>revenue</a:t>
            </a:r>
            <a:r>
              <a:rPr lang="en-US" sz="1600" b="1" dirty="0">
                <a:solidFill>
                  <a:srgbClr val="003258"/>
                </a:solidFill>
                <a:latin typeface="Berlin Sans FB Demi" panose="020E0802020502020306" pitchFamily="34" charset="0"/>
              </a:rPr>
              <a:t>.</a:t>
            </a:r>
            <a:endParaRPr lang="en-US" sz="1600" dirty="0">
              <a:latin typeface="Berlin Sans FB Demi" panose="020E0802020502020306" pitchFamily="34" charset="0"/>
            </a:endParaRPr>
          </a:p>
        </p:txBody>
      </p:sp>
      <p:sp>
        <p:nvSpPr>
          <p:cNvPr id="10" name="Rectangle 9"/>
          <p:cNvSpPr/>
          <p:nvPr/>
        </p:nvSpPr>
        <p:spPr>
          <a:xfrm>
            <a:off x="8473496" y="1357769"/>
            <a:ext cx="2867034" cy="369332"/>
          </a:xfrm>
          <a:prstGeom prst="rect">
            <a:avLst/>
          </a:prstGeom>
        </p:spPr>
        <p:txBody>
          <a:bodyPr wrap="square">
            <a:spAutoFit/>
          </a:bodyPr>
          <a:lstStyle/>
          <a:p>
            <a:pPr lvl="0"/>
            <a:endParaRPr lang="en-US" dirty="0">
              <a:solidFill>
                <a:prstClr val="black"/>
              </a:solidFill>
              <a:latin typeface="Berlin Sans FB Demi" panose="020E0802020502020306" pitchFamily="34" charset="0"/>
            </a:endParaRPr>
          </a:p>
        </p:txBody>
      </p:sp>
    </p:spTree>
    <p:extLst>
      <p:ext uri="{BB962C8B-B14F-4D97-AF65-F5344CB8AC3E}">
        <p14:creationId xmlns:p14="http://schemas.microsoft.com/office/powerpoint/2010/main" val="1556894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2"/>
          <a:stretch>
            <a:fillRect/>
          </a:stretch>
        </p:blipFill>
        <p:spPr>
          <a:xfrm>
            <a:off x="10170570" y="144012"/>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538480" y="1014728"/>
            <a:ext cx="5986462" cy="830997"/>
          </a:xfrm>
          <a:prstGeom prst="rect">
            <a:avLst/>
          </a:prstGeom>
          <a:noFill/>
        </p:spPr>
        <p:txBody>
          <a:bodyPr wrap="square" rtlCol="0">
            <a:spAutoFit/>
          </a:bodyPr>
          <a:lstStyle/>
          <a:p>
            <a:pPr algn="ctr"/>
            <a:r>
              <a:rPr lang="en-US" sz="4800" dirty="0" smtClean="0">
                <a:solidFill>
                  <a:srgbClr val="002060"/>
                </a:solidFill>
                <a:latin typeface="Rockwell Extra Bold" panose="02060903040505020403" pitchFamily="18" charset="0"/>
              </a:rPr>
              <a:t>INTRODUCTION</a:t>
            </a:r>
            <a:endParaRPr lang="en-US" sz="4800" dirty="0">
              <a:solidFill>
                <a:srgbClr val="002060"/>
              </a:solidFill>
              <a:latin typeface="Rockwell Extra Bold" panose="02060903040505020403" pitchFamily="18" charset="0"/>
            </a:endParaRPr>
          </a:p>
        </p:txBody>
      </p:sp>
      <p:sp>
        <p:nvSpPr>
          <p:cNvPr id="9" name="TextBox 8">
            <a:extLst>
              <a:ext uri="{FF2B5EF4-FFF2-40B4-BE49-F238E27FC236}">
                <a16:creationId xmlns:a16="http://schemas.microsoft.com/office/drawing/2014/main" id="{9D15F63B-C4F0-FCC6-FF86-3F5562091A8A}"/>
              </a:ext>
            </a:extLst>
          </p:cNvPr>
          <p:cNvSpPr txBox="1"/>
          <p:nvPr/>
        </p:nvSpPr>
        <p:spPr>
          <a:xfrm>
            <a:off x="538480" y="2172939"/>
            <a:ext cx="6827520" cy="3416320"/>
          </a:xfrm>
          <a:prstGeom prst="rect">
            <a:avLst/>
          </a:prstGeom>
          <a:noFill/>
        </p:spPr>
        <p:txBody>
          <a:bodyPr wrap="square">
            <a:spAutoFit/>
          </a:bodyPr>
          <a:lstStyle/>
          <a:p>
            <a:r>
              <a:rPr lang="en-US" sz="2400" dirty="0">
                <a:latin typeface="Berlin Sans FB Demi" panose="020E0802020502020306" pitchFamily="34" charset="0"/>
              </a:rPr>
              <a:t>The DVD rental industry has witnessed significant transformation over the past few decades, driven by advancements in technology and shifting consumer preferences</a:t>
            </a:r>
            <a:r>
              <a:rPr lang="en-US" sz="2400" dirty="0" smtClean="0">
                <a:latin typeface="Berlin Sans FB Demi" panose="020E0802020502020306" pitchFamily="34" charset="0"/>
              </a:rPr>
              <a:t>.</a:t>
            </a:r>
            <a:r>
              <a:rPr lang="en-US" sz="2400" dirty="0">
                <a:solidFill>
                  <a:srgbClr val="12203A"/>
                </a:solidFill>
                <a:latin typeface="Berlin Sans FB Demi" panose="020E0802020502020306" pitchFamily="34" charset="0"/>
              </a:rPr>
              <a:t> This project focuses on analyzing the database of a video rental store to gain insights into the store's operations and customer </a:t>
            </a:r>
            <a:r>
              <a:rPr lang="en-US" sz="2400" dirty="0" err="1" smtClean="0">
                <a:solidFill>
                  <a:srgbClr val="12203A"/>
                </a:solidFill>
                <a:latin typeface="Berlin Sans FB Demi" panose="020E0802020502020306" pitchFamily="34" charset="0"/>
              </a:rPr>
              <a:t>behaviour</a:t>
            </a:r>
            <a:r>
              <a:rPr lang="en-US" sz="2400" dirty="0">
                <a:solidFill>
                  <a:srgbClr val="12203A"/>
                </a:solidFill>
                <a:latin typeface="Berlin Sans FB Demi" panose="020E0802020502020306" pitchFamily="34" charset="0"/>
              </a:rPr>
              <a:t>. </a:t>
            </a:r>
            <a:r>
              <a:rPr lang="en-US" sz="2400" dirty="0" smtClean="0">
                <a:latin typeface="Berlin Sans FB Demi" panose="020E0802020502020306" pitchFamily="34" charset="0"/>
              </a:rPr>
              <a:t>PostgreSQL was utilized </a:t>
            </a:r>
            <a:r>
              <a:rPr lang="en-US" sz="2400" dirty="0">
                <a:latin typeface="Berlin Sans FB Demi" panose="020E0802020502020306" pitchFamily="34" charset="0"/>
              </a:rPr>
              <a:t>for data extraction, </a:t>
            </a:r>
            <a:r>
              <a:rPr lang="en-US" sz="2400" dirty="0" smtClean="0">
                <a:latin typeface="Berlin Sans FB Demi" panose="020E0802020502020306" pitchFamily="34" charset="0"/>
              </a:rPr>
              <a:t>transformation </a:t>
            </a:r>
            <a:r>
              <a:rPr lang="en-US" sz="2400" dirty="0">
                <a:latin typeface="Berlin Sans FB Demi" panose="020E0802020502020306" pitchFamily="34" charset="0"/>
              </a:rPr>
              <a:t>and analysis. </a:t>
            </a:r>
            <a:endParaRPr lang="en-US" sz="2400" dirty="0">
              <a:solidFill>
                <a:srgbClr val="12203A"/>
              </a:solidFill>
              <a:latin typeface="Berlin Sans FB Demi" panose="020E0802020502020306" pitchFamily="34" charset="0"/>
            </a:endParaRPr>
          </a:p>
        </p:txBody>
      </p:sp>
      <p:sp>
        <p:nvSpPr>
          <p:cNvPr id="10" name="Slide Number Placeholder 9">
            <a:extLst>
              <a:ext uri="{FF2B5EF4-FFF2-40B4-BE49-F238E27FC236}">
                <a16:creationId xmlns:a16="http://schemas.microsoft.com/office/drawing/2014/main" id="{92A292BC-9056-7CD6-EEE4-D17204D9465E}"/>
              </a:ext>
            </a:extLst>
          </p:cNvPr>
          <p:cNvSpPr>
            <a:spLocks noGrp="1"/>
          </p:cNvSpPr>
          <p:nvPr>
            <p:ph type="sldNum" sz="quarter" idx="12"/>
          </p:nvPr>
        </p:nvSpPr>
        <p:spPr>
          <a:xfrm>
            <a:off x="9901238" y="6029326"/>
            <a:ext cx="2038350" cy="693738"/>
          </a:xfrm>
        </p:spPr>
        <p:txBody>
          <a:bodyPr/>
          <a:lstStyle/>
          <a:p>
            <a:r>
              <a:rPr lang="en-US" dirty="0"/>
              <a:t>                                   </a:t>
            </a:r>
            <a:fld id="{51CF29F6-2D67-4302-960D-6B2279D82875}" type="slidenum">
              <a:rPr lang="en-US" sz="2800" smtClean="0"/>
              <a:pPr/>
              <a:t>2</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4640" y="1804866"/>
            <a:ext cx="3159760" cy="4047294"/>
          </a:xfrm>
          <a:prstGeom prst="rect">
            <a:avLst/>
          </a:prstGeom>
        </p:spPr>
      </p:pic>
    </p:spTree>
    <p:extLst>
      <p:ext uri="{BB962C8B-B14F-4D97-AF65-F5344CB8AC3E}">
        <p14:creationId xmlns:p14="http://schemas.microsoft.com/office/powerpoint/2010/main" val="1509195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619760" y="22745"/>
            <a:ext cx="10097056"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ANALYSIS AND INSIGHT.</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20</a:t>
            </a:fld>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831" y="1000124"/>
            <a:ext cx="3467278" cy="268486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7816" y="1000124"/>
            <a:ext cx="3480124" cy="2676565"/>
          </a:xfrm>
          <a:prstGeom prst="rect">
            <a:avLst/>
          </a:prstGeom>
        </p:spPr>
      </p:pic>
      <p:sp>
        <p:nvSpPr>
          <p:cNvPr id="19" name="Rectangle 18"/>
          <p:cNvSpPr/>
          <p:nvPr/>
        </p:nvSpPr>
        <p:spPr>
          <a:xfrm>
            <a:off x="3014649" y="630792"/>
            <a:ext cx="3396425" cy="369332"/>
          </a:xfrm>
          <a:prstGeom prst="rect">
            <a:avLst/>
          </a:prstGeom>
        </p:spPr>
        <p:txBody>
          <a:bodyPr wrap="square">
            <a:spAutoFit/>
          </a:bodyPr>
          <a:lstStyle/>
          <a:p>
            <a:pPr lvl="0"/>
            <a:r>
              <a:rPr lang="en-US" dirty="0" smtClean="0">
                <a:solidFill>
                  <a:prstClr val="black"/>
                </a:solidFill>
                <a:latin typeface="Berlin Sans FB Demi" panose="020E0802020502020306" pitchFamily="34" charset="0"/>
              </a:rPr>
              <a:t>Top 10 rented categories</a:t>
            </a:r>
            <a:endParaRPr lang="en-US" dirty="0">
              <a:solidFill>
                <a:prstClr val="black"/>
              </a:solidFill>
              <a:latin typeface="Berlin Sans FB Demi" panose="020E0802020502020306" pitchFamily="34" charset="0"/>
            </a:endParaRPr>
          </a:p>
        </p:txBody>
      </p:sp>
      <p:sp>
        <p:nvSpPr>
          <p:cNvPr id="3" name="Rectangle 2"/>
          <p:cNvSpPr/>
          <p:nvPr/>
        </p:nvSpPr>
        <p:spPr>
          <a:xfrm>
            <a:off x="7920531" y="2286221"/>
            <a:ext cx="4271470" cy="2308324"/>
          </a:xfrm>
          <a:prstGeom prst="rect">
            <a:avLst/>
          </a:prstGeom>
        </p:spPr>
        <p:txBody>
          <a:bodyPr wrap="square">
            <a:spAutoFit/>
          </a:bodyPr>
          <a:lstStyle/>
          <a:p>
            <a:pPr marL="285750" indent="-285750">
              <a:buFont typeface="Wingdings" panose="05000000000000000000" pitchFamily="2" charset="2"/>
              <a:buChar char="ü"/>
            </a:pPr>
            <a:r>
              <a:rPr lang="en-US" sz="1600" b="1" dirty="0">
                <a:solidFill>
                  <a:srgbClr val="003258"/>
                </a:solidFill>
                <a:latin typeface="Berlin Sans FB Demi" panose="020E0802020502020306" pitchFamily="34" charset="0"/>
              </a:rPr>
              <a:t>S</a:t>
            </a:r>
            <a:r>
              <a:rPr lang="en-US" sz="1600" b="1" dirty="0" smtClean="0">
                <a:solidFill>
                  <a:srgbClr val="003258"/>
                </a:solidFill>
                <a:latin typeface="Berlin Sans FB Demi" panose="020E0802020502020306" pitchFamily="34" charset="0"/>
              </a:rPr>
              <a:t>ports films </a:t>
            </a:r>
            <a:r>
              <a:rPr lang="en-US" sz="1600" b="1" dirty="0" smtClean="0">
                <a:solidFill>
                  <a:srgbClr val="12203A"/>
                </a:solidFill>
                <a:latin typeface="Berlin Sans FB Demi" panose="020E0802020502020306" pitchFamily="34" charset="0"/>
              </a:rPr>
              <a:t>have</a:t>
            </a:r>
            <a:r>
              <a:rPr lang="en-US" sz="1600" b="1" dirty="0" smtClean="0">
                <a:solidFill>
                  <a:srgbClr val="003258"/>
                </a:solidFill>
                <a:latin typeface="Berlin Sans FB Demi" panose="020E0802020502020306" pitchFamily="34" charset="0"/>
              </a:rPr>
              <a:t> </a:t>
            </a:r>
            <a:r>
              <a:rPr lang="en-US" sz="1600" dirty="0" smtClean="0">
                <a:latin typeface="Berlin Sans FB Demi" panose="020E0802020502020306" pitchFamily="34" charset="0"/>
              </a:rPr>
              <a:t>the </a:t>
            </a:r>
            <a:r>
              <a:rPr lang="en-US" sz="1600" dirty="0">
                <a:latin typeface="Berlin Sans FB Demi" panose="020E0802020502020306" pitchFamily="34" charset="0"/>
              </a:rPr>
              <a:t>highest rental count </a:t>
            </a:r>
            <a:r>
              <a:rPr lang="en-US" sz="1600" dirty="0" smtClean="0">
                <a:latin typeface="Berlin Sans FB Demi" panose="020E0802020502020306" pitchFamily="34" charset="0"/>
              </a:rPr>
              <a:t>while </a:t>
            </a:r>
            <a:r>
              <a:rPr lang="en-US" sz="1600" dirty="0" smtClean="0">
                <a:solidFill>
                  <a:srgbClr val="002060"/>
                </a:solidFill>
                <a:latin typeface="Berlin Sans FB Demi" panose="020E0802020502020306" pitchFamily="34" charset="0"/>
              </a:rPr>
              <a:t>Music films</a:t>
            </a:r>
            <a:r>
              <a:rPr lang="en-US" sz="1600" b="1" dirty="0">
                <a:solidFill>
                  <a:srgbClr val="003258"/>
                </a:solidFill>
                <a:latin typeface="Berlin Sans FB Demi" panose="020E0802020502020306" pitchFamily="34" charset="0"/>
              </a:rPr>
              <a:t> </a:t>
            </a:r>
            <a:r>
              <a:rPr lang="en-US" sz="1600" b="1" dirty="0" smtClean="0">
                <a:solidFill>
                  <a:srgbClr val="12203A"/>
                </a:solidFill>
                <a:latin typeface="Berlin Sans FB Demi" panose="020E0802020502020306" pitchFamily="34" charset="0"/>
              </a:rPr>
              <a:t>have the least rental </a:t>
            </a:r>
          </a:p>
          <a:p>
            <a:pPr marL="285750" indent="-285750">
              <a:buFont typeface="Wingdings" panose="05000000000000000000" pitchFamily="2" charset="2"/>
              <a:buChar char="ü"/>
            </a:pPr>
            <a:endParaRPr lang="en-US" sz="1600" b="1" dirty="0">
              <a:solidFill>
                <a:srgbClr val="12203A"/>
              </a:solidFill>
              <a:latin typeface="Berlin Sans FB Demi" panose="020E0802020502020306" pitchFamily="34" charset="0"/>
            </a:endParaRPr>
          </a:p>
          <a:p>
            <a:pPr marL="285750" indent="-285750">
              <a:buFont typeface="Wingdings" panose="05000000000000000000" pitchFamily="2" charset="2"/>
              <a:buChar char="ü"/>
            </a:pPr>
            <a:r>
              <a:rPr lang="en-US" sz="1600" dirty="0" smtClean="0">
                <a:latin typeface="Berlin Sans FB Demi" panose="020E0802020502020306" pitchFamily="34" charset="0"/>
              </a:rPr>
              <a:t>This significantly shows customers preference and shows insight that </a:t>
            </a:r>
            <a:r>
              <a:rPr lang="en-US" sz="1600" dirty="0">
                <a:latin typeface="Berlin Sans FB Demi" panose="020E0802020502020306" pitchFamily="34" charset="0"/>
              </a:rPr>
              <a:t>could guide future film acquisitions and marketing strategies ensuring continuous meeting the diverse taste of customers in order to increase revenue</a:t>
            </a:r>
            <a:r>
              <a:rPr lang="en-US" sz="1600" b="1" dirty="0">
                <a:solidFill>
                  <a:srgbClr val="003258"/>
                </a:solidFill>
                <a:latin typeface="Berlin Sans FB Demi" panose="020E0802020502020306" pitchFamily="34" charset="0"/>
              </a:rPr>
              <a:t>.</a:t>
            </a:r>
            <a:endParaRPr lang="en-US" sz="1600" dirty="0">
              <a:latin typeface="Berlin Sans FB Demi" panose="020E0802020502020306" pitchFamily="34"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033" y="3771431"/>
            <a:ext cx="7767498" cy="2945421"/>
          </a:xfrm>
          <a:prstGeom prst="rect">
            <a:avLst/>
          </a:prstGeom>
        </p:spPr>
      </p:pic>
    </p:spTree>
    <p:extLst>
      <p:ext uri="{BB962C8B-B14F-4D97-AF65-F5344CB8AC3E}">
        <p14:creationId xmlns:p14="http://schemas.microsoft.com/office/powerpoint/2010/main" val="4132370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606175" y="-143837"/>
            <a:ext cx="10110641"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ANALYSIS AND INSIGHT.</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21</a:t>
            </a:fld>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48" y="784370"/>
            <a:ext cx="3753043" cy="3045546"/>
          </a:xfrm>
          <a:prstGeom prst="rect">
            <a:avLst/>
          </a:prstGeom>
        </p:spPr>
      </p:pic>
      <p:sp>
        <p:nvSpPr>
          <p:cNvPr id="18" name="Rectangle 17"/>
          <p:cNvSpPr/>
          <p:nvPr/>
        </p:nvSpPr>
        <p:spPr>
          <a:xfrm>
            <a:off x="2578008" y="415038"/>
            <a:ext cx="2743206" cy="369332"/>
          </a:xfrm>
          <a:prstGeom prst="rect">
            <a:avLst/>
          </a:prstGeom>
        </p:spPr>
        <p:txBody>
          <a:bodyPr wrap="square">
            <a:spAutoFit/>
          </a:bodyPr>
          <a:lstStyle/>
          <a:p>
            <a:pPr lvl="0"/>
            <a:r>
              <a:rPr lang="en-US" dirty="0" smtClean="0">
                <a:solidFill>
                  <a:prstClr val="black"/>
                </a:solidFill>
                <a:latin typeface="Berlin Sans FB Demi" panose="020E0802020502020306" pitchFamily="34" charset="0"/>
              </a:rPr>
              <a:t>Rental trend by Month</a:t>
            </a:r>
            <a:endParaRPr lang="en-US" dirty="0">
              <a:solidFill>
                <a:prstClr val="black"/>
              </a:solidFill>
              <a:latin typeface="Berlin Sans FB Demi" panose="020E0802020502020306" pitchFamily="3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929" y="4113193"/>
            <a:ext cx="3713662" cy="2609870"/>
          </a:xfrm>
          <a:prstGeom prst="rect">
            <a:avLst/>
          </a:prstGeom>
        </p:spPr>
      </p:pic>
      <p:sp>
        <p:nvSpPr>
          <p:cNvPr id="20" name="Rectangle 19"/>
          <p:cNvSpPr/>
          <p:nvPr/>
        </p:nvSpPr>
        <p:spPr>
          <a:xfrm>
            <a:off x="2527446" y="3791164"/>
            <a:ext cx="2712378" cy="366987"/>
          </a:xfrm>
          <a:prstGeom prst="rect">
            <a:avLst/>
          </a:prstGeom>
        </p:spPr>
        <p:txBody>
          <a:bodyPr wrap="square">
            <a:spAutoFit/>
          </a:bodyPr>
          <a:lstStyle/>
          <a:p>
            <a:pPr lvl="0"/>
            <a:r>
              <a:rPr lang="en-US" dirty="0" smtClean="0">
                <a:solidFill>
                  <a:prstClr val="black"/>
                </a:solidFill>
                <a:latin typeface="Berlin Sans FB Demi" panose="020E0802020502020306" pitchFamily="34" charset="0"/>
              </a:rPr>
              <a:t>Rental trend by Year</a:t>
            </a:r>
            <a:endParaRPr lang="en-US" dirty="0">
              <a:solidFill>
                <a:prstClr val="black"/>
              </a:solidFill>
              <a:latin typeface="Berlin Sans FB Demi" panose="020E0802020502020306"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8033" y="4454726"/>
            <a:ext cx="6953408" cy="226833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8033" y="761066"/>
            <a:ext cx="6243205" cy="2123166"/>
          </a:xfrm>
          <a:prstGeom prst="rect">
            <a:avLst/>
          </a:prstGeom>
        </p:spPr>
      </p:pic>
      <p:sp>
        <p:nvSpPr>
          <p:cNvPr id="21" name="Rectangle 20"/>
          <p:cNvSpPr/>
          <p:nvPr/>
        </p:nvSpPr>
        <p:spPr>
          <a:xfrm>
            <a:off x="4488701" y="2884232"/>
            <a:ext cx="6236438" cy="1477328"/>
          </a:xfrm>
          <a:prstGeom prst="rect">
            <a:avLst/>
          </a:prstGeom>
        </p:spPr>
        <p:txBody>
          <a:bodyPr wrap="square">
            <a:spAutoFit/>
          </a:bodyPr>
          <a:lstStyle/>
          <a:p>
            <a:pPr marL="285750" lvl="0" indent="-285750">
              <a:buFont typeface="Wingdings" panose="05000000000000000000" pitchFamily="2" charset="2"/>
              <a:buChar char="ü"/>
            </a:pPr>
            <a:r>
              <a:rPr lang="en-US" dirty="0" smtClean="0">
                <a:solidFill>
                  <a:prstClr val="black"/>
                </a:solidFill>
                <a:latin typeface="Berlin Sans FB Demi" panose="020E0802020502020306" pitchFamily="34" charset="0"/>
              </a:rPr>
              <a:t>2005 has more rental records. Digging deep I observed that 2006 only rented movies in February. Month of July 2005, has highest rental number followed by August while the least is in may. This shows that people rent more movies during summer and holiday season</a:t>
            </a:r>
            <a:endParaRPr lang="en-US" dirty="0">
              <a:solidFill>
                <a:prstClr val="black"/>
              </a:solidFill>
              <a:latin typeface="Berlin Sans FB Demi" panose="020E0802020502020306" pitchFamily="34" charset="0"/>
            </a:endParaRPr>
          </a:p>
        </p:txBody>
      </p:sp>
    </p:spTree>
    <p:extLst>
      <p:ext uri="{BB962C8B-B14F-4D97-AF65-F5344CB8AC3E}">
        <p14:creationId xmlns:p14="http://schemas.microsoft.com/office/powerpoint/2010/main" val="3006835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606175" y="-143837"/>
            <a:ext cx="10110641"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ANALYSIS AND INSIGHT.</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22</a:t>
            </a:fld>
            <a:endParaRPr lang="en-US" dirty="0"/>
          </a:p>
        </p:txBody>
      </p:sp>
      <p:sp>
        <p:nvSpPr>
          <p:cNvPr id="18" name="Rectangle 17"/>
          <p:cNvSpPr/>
          <p:nvPr/>
        </p:nvSpPr>
        <p:spPr>
          <a:xfrm>
            <a:off x="1921267" y="421240"/>
            <a:ext cx="4356243" cy="369332"/>
          </a:xfrm>
          <a:prstGeom prst="rect">
            <a:avLst/>
          </a:prstGeom>
        </p:spPr>
        <p:txBody>
          <a:bodyPr wrap="square">
            <a:spAutoFit/>
          </a:bodyPr>
          <a:lstStyle/>
          <a:p>
            <a:pPr lvl="0"/>
            <a:r>
              <a:rPr lang="en-US" dirty="0" smtClean="0">
                <a:solidFill>
                  <a:prstClr val="black"/>
                </a:solidFill>
                <a:latin typeface="Berlin Sans FB Demi" panose="020E0802020502020306" pitchFamily="34" charset="0"/>
              </a:rPr>
              <a:t>Overdue and late return pattern</a:t>
            </a:r>
            <a:endParaRPr lang="en-US" dirty="0">
              <a:solidFill>
                <a:prstClr val="black"/>
              </a:solidFill>
              <a:latin typeface="Berlin Sans FB Demi" panose="020E0802020502020306" pitchFamily="34" charset="0"/>
            </a:endParaRPr>
          </a:p>
        </p:txBody>
      </p:sp>
      <p:sp>
        <p:nvSpPr>
          <p:cNvPr id="21" name="Rectangle 20"/>
          <p:cNvSpPr/>
          <p:nvPr/>
        </p:nvSpPr>
        <p:spPr>
          <a:xfrm>
            <a:off x="8098589" y="2327076"/>
            <a:ext cx="3192710" cy="1754326"/>
          </a:xfrm>
          <a:prstGeom prst="rect">
            <a:avLst/>
          </a:prstGeom>
        </p:spPr>
        <p:txBody>
          <a:bodyPr wrap="square">
            <a:spAutoFit/>
          </a:bodyPr>
          <a:lstStyle/>
          <a:p>
            <a:pPr marL="285750" lvl="0" indent="-285750">
              <a:buFont typeface="Wingdings" panose="05000000000000000000" pitchFamily="2" charset="2"/>
              <a:buChar char="ü"/>
            </a:pPr>
            <a:r>
              <a:rPr lang="en-US" dirty="0" smtClean="0">
                <a:solidFill>
                  <a:prstClr val="black"/>
                </a:solidFill>
                <a:latin typeface="Berlin Sans FB Demi" panose="020E0802020502020306" pitchFamily="34" charset="0"/>
              </a:rPr>
              <a:t>Month of July 2005, has highest late return pattern followed by August while the least is in may which could be as a result of high rentals in those months</a:t>
            </a:r>
            <a:endParaRPr lang="en-US" dirty="0">
              <a:solidFill>
                <a:prstClr val="black"/>
              </a:solidFill>
              <a:latin typeface="Berlin Sans FB Demi" panose="020E0802020502020306"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40" y="702178"/>
            <a:ext cx="7033967" cy="318145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040" y="4043426"/>
            <a:ext cx="7033967" cy="2679637"/>
          </a:xfrm>
          <a:prstGeom prst="rect">
            <a:avLst/>
          </a:prstGeom>
        </p:spPr>
      </p:pic>
    </p:spTree>
    <p:extLst>
      <p:ext uri="{BB962C8B-B14F-4D97-AF65-F5344CB8AC3E}">
        <p14:creationId xmlns:p14="http://schemas.microsoft.com/office/powerpoint/2010/main" val="54826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606175" y="-143837"/>
            <a:ext cx="10110641"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ANALYSIS AND INSIGHT.</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23</a:t>
            </a:fld>
            <a:endParaRPr lang="en-US" dirty="0"/>
          </a:p>
        </p:txBody>
      </p:sp>
      <p:sp>
        <p:nvSpPr>
          <p:cNvPr id="18" name="Rectangle 17"/>
          <p:cNvSpPr/>
          <p:nvPr/>
        </p:nvSpPr>
        <p:spPr>
          <a:xfrm>
            <a:off x="1921267" y="421240"/>
            <a:ext cx="6482994" cy="369332"/>
          </a:xfrm>
          <a:prstGeom prst="rect">
            <a:avLst/>
          </a:prstGeom>
        </p:spPr>
        <p:txBody>
          <a:bodyPr wrap="square">
            <a:spAutoFit/>
          </a:bodyPr>
          <a:lstStyle/>
          <a:p>
            <a:pPr lvl="0"/>
            <a:r>
              <a:rPr lang="en-US" dirty="0" smtClean="0">
                <a:solidFill>
                  <a:prstClr val="black"/>
                </a:solidFill>
                <a:latin typeface="Berlin Sans FB Demi" panose="020E0802020502020306" pitchFamily="34" charset="0"/>
              </a:rPr>
              <a:t>Top 10 customer that always return films late with their ID</a:t>
            </a:r>
            <a:endParaRPr lang="en-US" dirty="0">
              <a:solidFill>
                <a:prstClr val="black"/>
              </a:solidFill>
              <a:latin typeface="Berlin Sans FB Demi" panose="020E0802020502020306" pitchFamily="34" charset="0"/>
            </a:endParaRPr>
          </a:p>
        </p:txBody>
      </p:sp>
      <p:sp>
        <p:nvSpPr>
          <p:cNvPr id="21" name="Rectangle 20"/>
          <p:cNvSpPr/>
          <p:nvPr/>
        </p:nvSpPr>
        <p:spPr>
          <a:xfrm>
            <a:off x="8846049" y="1804866"/>
            <a:ext cx="3171316" cy="2031325"/>
          </a:xfrm>
          <a:prstGeom prst="rect">
            <a:avLst/>
          </a:prstGeom>
        </p:spPr>
        <p:txBody>
          <a:bodyPr wrap="square">
            <a:spAutoFit/>
          </a:bodyPr>
          <a:lstStyle/>
          <a:p>
            <a:pPr marL="285750" lvl="0" indent="-285750">
              <a:buFont typeface="Wingdings" panose="05000000000000000000" pitchFamily="2" charset="2"/>
              <a:buChar char="ü"/>
            </a:pPr>
            <a:r>
              <a:rPr lang="en-US" dirty="0" smtClean="0">
                <a:solidFill>
                  <a:prstClr val="black"/>
                </a:solidFill>
                <a:latin typeface="Berlin Sans FB Demi" panose="020E0802020502020306" pitchFamily="34" charset="0"/>
              </a:rPr>
              <a:t>Customer ID 295 is the </a:t>
            </a:r>
            <a:r>
              <a:rPr lang="en-US" dirty="0" err="1" smtClean="0">
                <a:solidFill>
                  <a:prstClr val="black"/>
                </a:solidFill>
                <a:latin typeface="Berlin Sans FB Demi" panose="020E0802020502020306" pitchFamily="34" charset="0"/>
              </a:rPr>
              <a:t>cutomer</a:t>
            </a:r>
            <a:r>
              <a:rPr lang="en-US" dirty="0" smtClean="0">
                <a:solidFill>
                  <a:prstClr val="black"/>
                </a:solidFill>
                <a:latin typeface="Berlin Sans FB Demi" panose="020E0802020502020306" pitchFamily="34" charset="0"/>
              </a:rPr>
              <a:t> with highest over due rental of 28. This insight is necessary such that company can take decision on how to handle the customers.</a:t>
            </a:r>
            <a:endParaRPr lang="en-US" dirty="0">
              <a:solidFill>
                <a:prstClr val="black"/>
              </a:solidFill>
              <a:latin typeface="Berlin Sans FB Demi" panose="020E0802020502020306"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75" y="753230"/>
            <a:ext cx="3562533" cy="290198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225" y="3742236"/>
            <a:ext cx="8096036" cy="2937350"/>
          </a:xfrm>
          <a:prstGeom prst="rect">
            <a:avLst/>
          </a:prstGeom>
        </p:spPr>
      </p:pic>
    </p:spTree>
    <p:extLst>
      <p:ext uri="{BB962C8B-B14F-4D97-AF65-F5344CB8AC3E}">
        <p14:creationId xmlns:p14="http://schemas.microsoft.com/office/powerpoint/2010/main" val="719937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616449" y="0"/>
            <a:ext cx="10110641" cy="646331"/>
          </a:xfrm>
          <a:prstGeom prst="rect">
            <a:avLst/>
          </a:prstGeom>
          <a:noFill/>
        </p:spPr>
        <p:txBody>
          <a:bodyPr wrap="square" rtlCol="0">
            <a:spAutoFit/>
          </a:bodyPr>
          <a:lstStyle/>
          <a:p>
            <a:pPr algn="ctr"/>
            <a:r>
              <a:rPr lang="en-US" sz="3600" dirty="0" smtClean="0">
                <a:solidFill>
                  <a:srgbClr val="002060"/>
                </a:solidFill>
                <a:latin typeface="Rockwell Extra Bold" panose="02060903040505020403" pitchFamily="18" charset="0"/>
              </a:rPr>
              <a:t>INSIGHT AND RECOMMENDATION.</a:t>
            </a:r>
            <a:endParaRPr lang="en-US" sz="36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24</a:t>
            </a:fld>
            <a:endParaRPr lang="en-US" dirty="0"/>
          </a:p>
        </p:txBody>
      </p:sp>
      <p:sp>
        <p:nvSpPr>
          <p:cNvPr id="10" name="Rectangle 9"/>
          <p:cNvSpPr/>
          <p:nvPr/>
        </p:nvSpPr>
        <p:spPr>
          <a:xfrm>
            <a:off x="128004" y="520483"/>
            <a:ext cx="10531011" cy="7078861"/>
          </a:xfrm>
          <a:prstGeom prst="rect">
            <a:avLst/>
          </a:prstGeom>
        </p:spPr>
        <p:txBody>
          <a:bodyPr wrap="square">
            <a:spAutoFit/>
          </a:bodyPr>
          <a:lstStyle/>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From the analysis</a:t>
            </a:r>
            <a:r>
              <a:rPr lang="en-US" sz="1600" b="1" dirty="0" smtClean="0">
                <a:solidFill>
                  <a:srgbClr val="003258"/>
                </a:solidFill>
                <a:latin typeface="Berlin Sans FB Demi" panose="020E0802020502020306" pitchFamily="34" charset="0"/>
              </a:rPr>
              <a:t>, Bucket </a:t>
            </a:r>
            <a:r>
              <a:rPr lang="en-US" sz="1600" b="1" dirty="0">
                <a:solidFill>
                  <a:srgbClr val="003258"/>
                </a:solidFill>
                <a:latin typeface="Berlin Sans FB Demi" panose="020E0802020502020306" pitchFamily="34" charset="0"/>
              </a:rPr>
              <a:t>Brotherhood </a:t>
            </a:r>
            <a:r>
              <a:rPr lang="en-US" sz="1600" dirty="0">
                <a:latin typeface="Berlin Sans FB Demi" panose="020E0802020502020306" pitchFamily="34" charset="0"/>
              </a:rPr>
              <a:t>holds the highest rental count followed </a:t>
            </a:r>
            <a:r>
              <a:rPr lang="en-US" sz="1600" dirty="0" smtClean="0">
                <a:latin typeface="Berlin Sans FB Demi" panose="020E0802020502020306" pitchFamily="34" charset="0"/>
              </a:rPr>
              <a:t>by </a:t>
            </a:r>
            <a:r>
              <a:rPr lang="en-US" sz="1600" dirty="0" smtClean="0">
                <a:solidFill>
                  <a:srgbClr val="002060"/>
                </a:solidFill>
                <a:latin typeface="Berlin Sans FB Demi" panose="020E0802020502020306" pitchFamily="34" charset="0"/>
              </a:rPr>
              <a:t>Rocketeer Mother</a:t>
            </a:r>
            <a:r>
              <a:rPr lang="en-US" sz="1600" b="1" dirty="0" smtClean="0">
                <a:solidFill>
                  <a:srgbClr val="003258"/>
                </a:solidFill>
                <a:latin typeface="Berlin Sans FB Demi" panose="020E0802020502020306" pitchFamily="34" charset="0"/>
              </a:rPr>
              <a:t>. </a:t>
            </a:r>
            <a:r>
              <a:rPr lang="en-US" sz="1600" dirty="0" smtClean="0">
                <a:latin typeface="Berlin Sans FB Demi" panose="020E0802020502020306" pitchFamily="34" charset="0"/>
              </a:rPr>
              <a:t>The </a:t>
            </a:r>
            <a:r>
              <a:rPr lang="en-US" sz="1600" dirty="0">
                <a:latin typeface="Berlin Sans FB Demi" panose="020E0802020502020306" pitchFamily="34" charset="0"/>
              </a:rPr>
              <a:t>high rental counts for these specific movies indicate trends that could guide future film acquisitions and marketing strategies ensuring continuous meeting the diverse taste of customers in order to increase revenue</a:t>
            </a:r>
            <a:r>
              <a:rPr lang="en-US" sz="1600" b="1" dirty="0" smtClean="0">
                <a:solidFill>
                  <a:srgbClr val="12203A"/>
                </a:solidFill>
                <a:latin typeface="Berlin Sans FB Demi" panose="020E0802020502020306" pitchFamily="34" charset="0"/>
              </a:rPr>
              <a:t>.</a:t>
            </a:r>
            <a:r>
              <a:rPr lang="en-US" sz="1600" b="1" dirty="0">
                <a:solidFill>
                  <a:srgbClr val="12203A"/>
                </a:solidFill>
                <a:latin typeface="Berlin Sans FB Demi" panose="020E0802020502020306" pitchFamily="34" charset="0"/>
              </a:rPr>
              <a:t> </a:t>
            </a:r>
            <a:r>
              <a:rPr lang="en-US" sz="1600" b="1" dirty="0" smtClean="0">
                <a:solidFill>
                  <a:srgbClr val="12203A"/>
                </a:solidFill>
                <a:latin typeface="Berlin Sans FB Demi" panose="020E0802020502020306" pitchFamily="34" charset="0"/>
              </a:rPr>
              <a:t>More of these type of should be stored.</a:t>
            </a:r>
          </a:p>
          <a:p>
            <a:endParaRPr lang="en-US" sz="1600" b="1" dirty="0" smtClean="0">
              <a:solidFill>
                <a:srgbClr val="12203A"/>
              </a:solidFill>
              <a:latin typeface="Berlin Sans FB Demi" panose="020E0802020502020306" pitchFamily="34" charset="0"/>
            </a:endParaRPr>
          </a:p>
          <a:p>
            <a:pPr marL="285750" indent="-285750">
              <a:buFont typeface="Wingdings" panose="05000000000000000000" pitchFamily="2" charset="2"/>
              <a:buChar char="q"/>
            </a:pPr>
            <a:r>
              <a:rPr lang="en-US" sz="1600" b="1" dirty="0" smtClean="0">
                <a:solidFill>
                  <a:srgbClr val="003258"/>
                </a:solidFill>
                <a:latin typeface="Berlin Sans FB Demi" panose="020E0802020502020306" pitchFamily="34" charset="0"/>
              </a:rPr>
              <a:t>Sports </a:t>
            </a:r>
            <a:r>
              <a:rPr lang="en-US" sz="1600" b="1" dirty="0">
                <a:solidFill>
                  <a:srgbClr val="003258"/>
                </a:solidFill>
                <a:latin typeface="Berlin Sans FB Demi" panose="020E0802020502020306" pitchFamily="34" charset="0"/>
              </a:rPr>
              <a:t>films </a:t>
            </a:r>
            <a:r>
              <a:rPr lang="en-US" sz="1600" b="1" dirty="0">
                <a:solidFill>
                  <a:srgbClr val="12203A"/>
                </a:solidFill>
                <a:latin typeface="Berlin Sans FB Demi" panose="020E0802020502020306" pitchFamily="34" charset="0"/>
              </a:rPr>
              <a:t>have</a:t>
            </a:r>
            <a:r>
              <a:rPr lang="en-US" sz="1600" b="1" dirty="0">
                <a:solidFill>
                  <a:srgbClr val="003258"/>
                </a:solidFill>
                <a:latin typeface="Berlin Sans FB Demi" panose="020E0802020502020306" pitchFamily="34" charset="0"/>
              </a:rPr>
              <a:t> </a:t>
            </a:r>
            <a:r>
              <a:rPr lang="en-US" sz="1600" dirty="0">
                <a:latin typeface="Berlin Sans FB Demi" panose="020E0802020502020306" pitchFamily="34" charset="0"/>
              </a:rPr>
              <a:t>the highest rental count while </a:t>
            </a:r>
            <a:r>
              <a:rPr lang="en-US" sz="1600" dirty="0">
                <a:solidFill>
                  <a:srgbClr val="002060"/>
                </a:solidFill>
                <a:latin typeface="Berlin Sans FB Demi" panose="020E0802020502020306" pitchFamily="34" charset="0"/>
              </a:rPr>
              <a:t>Music films</a:t>
            </a:r>
            <a:r>
              <a:rPr lang="en-US" sz="1600" b="1" dirty="0">
                <a:solidFill>
                  <a:srgbClr val="003258"/>
                </a:solidFill>
                <a:latin typeface="Berlin Sans FB Demi" panose="020E0802020502020306" pitchFamily="34" charset="0"/>
              </a:rPr>
              <a:t> </a:t>
            </a:r>
            <a:r>
              <a:rPr lang="en-US" sz="1600" b="1" dirty="0">
                <a:solidFill>
                  <a:srgbClr val="12203A"/>
                </a:solidFill>
                <a:latin typeface="Berlin Sans FB Demi" panose="020E0802020502020306" pitchFamily="34" charset="0"/>
              </a:rPr>
              <a:t>have the least rental </a:t>
            </a:r>
          </a:p>
          <a:p>
            <a:r>
              <a:rPr lang="en-US" sz="1600" dirty="0" smtClean="0">
                <a:latin typeface="Berlin Sans FB Demi" panose="020E0802020502020306" pitchFamily="34" charset="0"/>
              </a:rPr>
              <a:t>    This </a:t>
            </a:r>
            <a:r>
              <a:rPr lang="en-US" sz="1600" dirty="0">
                <a:latin typeface="Berlin Sans FB Demi" panose="020E0802020502020306" pitchFamily="34" charset="0"/>
              </a:rPr>
              <a:t>significantly shows </a:t>
            </a:r>
            <a:r>
              <a:rPr lang="en-US" sz="1600" dirty="0" smtClean="0">
                <a:latin typeface="Berlin Sans FB Demi" panose="020E0802020502020306" pitchFamily="34" charset="0"/>
              </a:rPr>
              <a:t>customers prefer Sports films and more of sports films </a:t>
            </a:r>
            <a:r>
              <a:rPr lang="en-US" sz="1600" smtClean="0">
                <a:latin typeface="Berlin Sans FB Demi" panose="020E0802020502020306" pitchFamily="34" charset="0"/>
              </a:rPr>
              <a:t>should be </a:t>
            </a:r>
            <a:r>
              <a:rPr lang="en-US" sz="1600" dirty="0" smtClean="0">
                <a:latin typeface="Berlin Sans FB Demi" panose="020E0802020502020306" pitchFamily="34" charset="0"/>
              </a:rPr>
              <a:t>stored. </a:t>
            </a:r>
            <a:r>
              <a:rPr lang="en-US" sz="1600" b="1" dirty="0" smtClean="0">
                <a:solidFill>
                  <a:srgbClr val="003258"/>
                </a:solidFill>
                <a:latin typeface="Berlin Sans FB Demi" panose="020E0802020502020306" pitchFamily="34" charset="0"/>
              </a:rPr>
              <a:t> </a:t>
            </a:r>
          </a:p>
          <a:p>
            <a:endParaRPr lang="en-US" sz="1600" b="1" dirty="0" smtClean="0">
              <a:solidFill>
                <a:srgbClr val="003258"/>
              </a:solidFill>
              <a:latin typeface="Berlin Sans FB Demi" panose="020E0802020502020306" pitchFamily="34" charset="0"/>
            </a:endParaRPr>
          </a:p>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2005 </a:t>
            </a:r>
            <a:r>
              <a:rPr lang="en-US" sz="1600" dirty="0">
                <a:solidFill>
                  <a:prstClr val="black"/>
                </a:solidFill>
                <a:latin typeface="Berlin Sans FB Demi" panose="020E0802020502020306" pitchFamily="34" charset="0"/>
              </a:rPr>
              <a:t>has more rental </a:t>
            </a:r>
            <a:r>
              <a:rPr lang="en-US" sz="1600" dirty="0" smtClean="0">
                <a:solidFill>
                  <a:prstClr val="black"/>
                </a:solidFill>
                <a:latin typeface="Berlin Sans FB Demi" panose="020E0802020502020306" pitchFamily="34" charset="0"/>
              </a:rPr>
              <a:t>records and the 7</a:t>
            </a:r>
            <a:r>
              <a:rPr lang="en-US" sz="1600" baseline="30000" dirty="0" smtClean="0">
                <a:solidFill>
                  <a:prstClr val="black"/>
                </a:solidFill>
                <a:latin typeface="Berlin Sans FB Demi" panose="020E0802020502020306" pitchFamily="34" charset="0"/>
              </a:rPr>
              <a:t>th</a:t>
            </a:r>
            <a:r>
              <a:rPr lang="en-US" sz="1600" dirty="0" smtClean="0">
                <a:solidFill>
                  <a:prstClr val="black"/>
                </a:solidFill>
                <a:latin typeface="Berlin Sans FB Demi" panose="020E0802020502020306" pitchFamily="34" charset="0"/>
              </a:rPr>
              <a:t> month July, </a:t>
            </a:r>
            <a:r>
              <a:rPr lang="en-US" sz="1600" dirty="0">
                <a:solidFill>
                  <a:prstClr val="black"/>
                </a:solidFill>
                <a:latin typeface="Berlin Sans FB Demi" panose="020E0802020502020306" pitchFamily="34" charset="0"/>
              </a:rPr>
              <a:t>has highest rental number followed by August while the least is in may. This shows that people rent more movies during summer and holiday </a:t>
            </a:r>
            <a:r>
              <a:rPr lang="en-US" sz="1600" dirty="0" smtClean="0">
                <a:solidFill>
                  <a:prstClr val="black"/>
                </a:solidFill>
                <a:latin typeface="Berlin Sans FB Demi" panose="020E0802020502020306" pitchFamily="34" charset="0"/>
              </a:rPr>
              <a:t>season</a:t>
            </a:r>
          </a:p>
          <a:p>
            <a:endParaRPr lang="en-US" sz="1600" dirty="0" smtClean="0">
              <a:solidFill>
                <a:prstClr val="black"/>
              </a:solidFill>
              <a:latin typeface="Berlin Sans FB Demi" panose="020E0802020502020306" pitchFamily="34" charset="0"/>
            </a:endParaRPr>
          </a:p>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 Store ID 1 generated more revenue of 33621.42 compared to Store ID 2 that generated 27690.62</a:t>
            </a:r>
          </a:p>
          <a:p>
            <a:pPr marL="285750" indent="-285750">
              <a:buFont typeface="Wingdings" panose="05000000000000000000" pitchFamily="2" charset="2"/>
              <a:buChar char="q"/>
            </a:pPr>
            <a:endParaRPr lang="en-US" sz="1600" dirty="0">
              <a:solidFill>
                <a:prstClr val="black"/>
              </a:solidFill>
              <a:latin typeface="Berlin Sans FB Demi" panose="020E0802020502020306" pitchFamily="34" charset="0"/>
            </a:endParaRPr>
          </a:p>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Month </a:t>
            </a:r>
            <a:r>
              <a:rPr lang="en-US" sz="1600" dirty="0">
                <a:solidFill>
                  <a:prstClr val="black"/>
                </a:solidFill>
                <a:latin typeface="Berlin Sans FB Demi" panose="020E0802020502020306" pitchFamily="34" charset="0"/>
              </a:rPr>
              <a:t>of July 2005, has highest late return pattern followed by August while the least is in may which could be as a result of high rentals in those </a:t>
            </a:r>
            <a:r>
              <a:rPr lang="en-US" sz="1600" dirty="0" smtClean="0">
                <a:solidFill>
                  <a:prstClr val="black"/>
                </a:solidFill>
                <a:latin typeface="Berlin Sans FB Demi" panose="020E0802020502020306" pitchFamily="34" charset="0"/>
              </a:rPr>
              <a:t>months. </a:t>
            </a:r>
          </a:p>
          <a:p>
            <a:pPr marL="285750" indent="-285750">
              <a:buFont typeface="Wingdings" panose="05000000000000000000" pitchFamily="2" charset="2"/>
              <a:buChar char="q"/>
            </a:pPr>
            <a:endParaRPr lang="en-US" sz="1600" dirty="0">
              <a:solidFill>
                <a:prstClr val="black"/>
              </a:solidFill>
              <a:latin typeface="Berlin Sans FB Demi" panose="020E0802020502020306" pitchFamily="34" charset="0"/>
            </a:endParaRPr>
          </a:p>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Customer </a:t>
            </a:r>
            <a:r>
              <a:rPr lang="en-US" sz="1600" dirty="0">
                <a:solidFill>
                  <a:prstClr val="black"/>
                </a:solidFill>
                <a:latin typeface="Berlin Sans FB Demi" panose="020E0802020502020306" pitchFamily="34" charset="0"/>
              </a:rPr>
              <a:t>ID 295 is the </a:t>
            </a:r>
            <a:r>
              <a:rPr lang="en-US" sz="1600" dirty="0" err="1">
                <a:solidFill>
                  <a:prstClr val="black"/>
                </a:solidFill>
                <a:latin typeface="Berlin Sans FB Demi" panose="020E0802020502020306" pitchFamily="34" charset="0"/>
              </a:rPr>
              <a:t>cutomer</a:t>
            </a:r>
            <a:r>
              <a:rPr lang="en-US" sz="1600" dirty="0">
                <a:solidFill>
                  <a:prstClr val="black"/>
                </a:solidFill>
                <a:latin typeface="Berlin Sans FB Demi" panose="020E0802020502020306" pitchFamily="34" charset="0"/>
              </a:rPr>
              <a:t> with highest over due rental of 28. This insight is necessary such that company can take decision on how to handle the customers</a:t>
            </a:r>
            <a:r>
              <a:rPr lang="en-US" sz="1600" dirty="0" smtClean="0">
                <a:solidFill>
                  <a:prstClr val="black"/>
                </a:solidFill>
                <a:latin typeface="Berlin Sans FB Demi" panose="020E0802020502020306" pitchFamily="34" charset="0"/>
              </a:rPr>
              <a:t>.</a:t>
            </a:r>
          </a:p>
          <a:p>
            <a:endParaRPr lang="en-US" sz="1600" dirty="0" smtClean="0">
              <a:solidFill>
                <a:prstClr val="black"/>
              </a:solidFill>
              <a:latin typeface="Berlin Sans FB Demi" panose="020E0802020502020306" pitchFamily="34" charset="0"/>
            </a:endParaRPr>
          </a:p>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In summary, company can have a policy that penalize customers that return late, reward customers that return early and also reward top rental customers. This will encourage customers hence leads to more rentals which </a:t>
            </a:r>
            <a:r>
              <a:rPr lang="en-US" sz="1600" dirty="0" err="1" smtClean="0">
                <a:solidFill>
                  <a:prstClr val="black"/>
                </a:solidFill>
                <a:latin typeface="Berlin Sans FB Demi" panose="020E0802020502020306" pitchFamily="34" charset="0"/>
              </a:rPr>
              <a:t>inturn</a:t>
            </a:r>
            <a:r>
              <a:rPr lang="en-US" sz="1600" dirty="0" smtClean="0">
                <a:solidFill>
                  <a:prstClr val="black"/>
                </a:solidFill>
                <a:latin typeface="Berlin Sans FB Demi" panose="020E0802020502020306" pitchFamily="34" charset="0"/>
              </a:rPr>
              <a:t> generate more revenue. </a:t>
            </a:r>
          </a:p>
          <a:p>
            <a:endParaRPr lang="en-US" sz="1600" dirty="0" smtClean="0">
              <a:solidFill>
                <a:prstClr val="black"/>
              </a:solidFill>
              <a:latin typeface="Berlin Sans FB Demi" panose="020E0802020502020306" pitchFamily="34" charset="0"/>
            </a:endParaRPr>
          </a:p>
          <a:p>
            <a:pPr marL="285750" indent="-285750">
              <a:buFont typeface="Wingdings" panose="05000000000000000000" pitchFamily="2" charset="2"/>
              <a:buChar char="q"/>
            </a:pPr>
            <a:r>
              <a:rPr lang="en-US" sz="1600" dirty="0" smtClean="0">
                <a:solidFill>
                  <a:prstClr val="black"/>
                </a:solidFill>
                <a:latin typeface="Berlin Sans FB Demi" panose="020E0802020502020306" pitchFamily="34" charset="0"/>
              </a:rPr>
              <a:t>Also, films not rented in the last 90 days should be archived to create space for more films that will generate revenue</a:t>
            </a:r>
            <a:endParaRPr lang="en-US" sz="1600" dirty="0">
              <a:solidFill>
                <a:prstClr val="black"/>
              </a:solidFill>
              <a:latin typeface="Berlin Sans FB Demi" panose="020E0802020502020306" pitchFamily="34" charset="0"/>
            </a:endParaRPr>
          </a:p>
          <a:p>
            <a:endParaRPr lang="en-US" dirty="0">
              <a:solidFill>
                <a:prstClr val="black"/>
              </a:solidFill>
              <a:latin typeface="Berlin Sans FB Demi" panose="020E0802020502020306" pitchFamily="34" charset="0"/>
            </a:endParaRPr>
          </a:p>
          <a:p>
            <a:endParaRPr lang="en-US" dirty="0">
              <a:solidFill>
                <a:prstClr val="black"/>
              </a:solidFill>
              <a:latin typeface="Berlin Sans FB Demi" panose="020E0802020502020306" pitchFamily="34" charset="0"/>
            </a:endParaRPr>
          </a:p>
          <a:p>
            <a:endParaRPr lang="en-US" dirty="0">
              <a:latin typeface="Berlin Sans FB Demi" panose="020E0802020502020306" pitchFamily="34" charset="0"/>
            </a:endParaRPr>
          </a:p>
        </p:txBody>
      </p:sp>
    </p:spTree>
    <p:extLst>
      <p:ext uri="{BB962C8B-B14F-4D97-AF65-F5344CB8AC3E}">
        <p14:creationId xmlns:p14="http://schemas.microsoft.com/office/powerpoint/2010/main" val="3502202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2147729" y="357822"/>
            <a:ext cx="5986462" cy="830997"/>
          </a:xfrm>
          <a:prstGeom prst="rect">
            <a:avLst/>
          </a:prstGeom>
          <a:noFill/>
        </p:spPr>
        <p:txBody>
          <a:bodyPr wrap="square" rtlCol="0">
            <a:spAutoFit/>
          </a:bodyPr>
          <a:lstStyle/>
          <a:p>
            <a:pPr algn="ctr"/>
            <a:r>
              <a:rPr lang="en-US" sz="4800" dirty="0">
                <a:solidFill>
                  <a:srgbClr val="002060"/>
                </a:solidFill>
                <a:latin typeface="Rockwell Extra Bold" panose="02060903040505020403" pitchFamily="18" charset="0"/>
              </a:rPr>
              <a:t>OBJECTIVES</a:t>
            </a:r>
          </a:p>
        </p:txBody>
      </p:sp>
      <p:sp>
        <p:nvSpPr>
          <p:cNvPr id="3" name="TextBox 2">
            <a:extLst>
              <a:ext uri="{FF2B5EF4-FFF2-40B4-BE49-F238E27FC236}">
                <a16:creationId xmlns:a16="http://schemas.microsoft.com/office/drawing/2014/main" id="{A970330A-F081-374A-6CD7-DECBE7E5574F}"/>
              </a:ext>
            </a:extLst>
          </p:cNvPr>
          <p:cNvSpPr txBox="1"/>
          <p:nvPr/>
        </p:nvSpPr>
        <p:spPr>
          <a:xfrm>
            <a:off x="1330960" y="1493748"/>
            <a:ext cx="8290560" cy="4893647"/>
          </a:xfrm>
          <a:prstGeom prst="rect">
            <a:avLst/>
          </a:prstGeom>
          <a:noFill/>
        </p:spPr>
        <p:txBody>
          <a:bodyPr wrap="square">
            <a:spAutoFit/>
          </a:bodyPr>
          <a:lstStyle/>
          <a:p>
            <a:pPr marL="342900" indent="-342900">
              <a:buFont typeface="Wingdings" panose="05000000000000000000" pitchFamily="2" charset="2"/>
              <a:buChar char="q"/>
            </a:pPr>
            <a:r>
              <a:rPr lang="en-US" sz="2400" dirty="0">
                <a:latin typeface="Berlin Sans FB Demi" panose="020E0802020502020306" pitchFamily="34" charset="0"/>
              </a:rPr>
              <a:t>Analyze the database schema and understand the relationships between different tables.</a:t>
            </a:r>
          </a:p>
          <a:p>
            <a:endParaRPr lang="en-US" sz="2400" dirty="0">
              <a:latin typeface="Berlin Sans FB Demi" panose="020E0802020502020306" pitchFamily="34" charset="0"/>
            </a:endParaRPr>
          </a:p>
          <a:p>
            <a:pPr marL="342900" indent="-342900">
              <a:buFont typeface="Wingdings" panose="05000000000000000000" pitchFamily="2" charset="2"/>
              <a:buChar char="q"/>
            </a:pPr>
            <a:r>
              <a:rPr lang="en-US" sz="2400" dirty="0">
                <a:latin typeface="Berlin Sans FB Demi" panose="020E0802020502020306" pitchFamily="34" charset="0"/>
              </a:rPr>
              <a:t>Retrieve relevant data using SQL queries to answer specific business questions.</a:t>
            </a:r>
          </a:p>
          <a:p>
            <a:endParaRPr lang="en-US" sz="2400" dirty="0">
              <a:latin typeface="Berlin Sans FB Demi" panose="020E0802020502020306" pitchFamily="34" charset="0"/>
            </a:endParaRPr>
          </a:p>
          <a:p>
            <a:pPr marL="342900" indent="-342900">
              <a:buFont typeface="Wingdings" panose="05000000000000000000" pitchFamily="2" charset="2"/>
              <a:buChar char="q"/>
            </a:pPr>
            <a:r>
              <a:rPr lang="en-US" sz="2400" dirty="0">
                <a:latin typeface="Berlin Sans FB Demi" panose="020E0802020502020306" pitchFamily="34" charset="0"/>
              </a:rPr>
              <a:t>Perform data manipulation and transformation to prepare the data for analysis.</a:t>
            </a:r>
          </a:p>
          <a:p>
            <a:pPr marL="342900" indent="-342900">
              <a:buFont typeface="Wingdings" panose="05000000000000000000" pitchFamily="2" charset="2"/>
              <a:buChar char="Ø"/>
            </a:pPr>
            <a:endParaRPr lang="en-US" sz="2400" dirty="0">
              <a:latin typeface="Berlin Sans FB Demi" panose="020E0802020502020306" pitchFamily="34" charset="0"/>
            </a:endParaRPr>
          </a:p>
          <a:p>
            <a:pPr marL="342900" indent="-342900">
              <a:buFont typeface="Wingdings" panose="05000000000000000000" pitchFamily="2" charset="2"/>
              <a:buChar char="q"/>
            </a:pPr>
            <a:r>
              <a:rPr lang="en-US" sz="2400" dirty="0">
                <a:latin typeface="Berlin Sans FB Demi" panose="020E0802020502020306" pitchFamily="34" charset="0"/>
              </a:rPr>
              <a:t>Generate insights and recommendations based on the </a:t>
            </a:r>
            <a:r>
              <a:rPr lang="en-US" sz="2400" dirty="0" smtClean="0">
                <a:latin typeface="Berlin Sans FB Demi" panose="020E0802020502020306" pitchFamily="34" charset="0"/>
              </a:rPr>
              <a:t>rental patterns, customer behavior, and inventory management</a:t>
            </a:r>
            <a:r>
              <a:rPr lang="en-US" sz="2400" dirty="0"/>
              <a:t> </a:t>
            </a:r>
            <a:r>
              <a:rPr lang="en-US" sz="2400" dirty="0" smtClean="0">
                <a:latin typeface="Berlin Sans FB Demi" panose="020E0802020502020306" pitchFamily="34" charset="0"/>
              </a:rPr>
              <a:t>to drive decision making.</a:t>
            </a:r>
          </a:p>
          <a:p>
            <a:endParaRPr lang="en-US" sz="2400" dirty="0">
              <a:latin typeface="Berlin Sans FB Demi" panose="020E0802020502020306" pitchFamily="34"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3</a:t>
            </a:fld>
            <a:endParaRPr lang="en-US" dirty="0"/>
          </a:p>
        </p:txBody>
      </p:sp>
    </p:spTree>
    <p:extLst>
      <p:ext uri="{BB962C8B-B14F-4D97-AF65-F5344CB8AC3E}">
        <p14:creationId xmlns:p14="http://schemas.microsoft.com/office/powerpoint/2010/main" val="918459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538276" y="327083"/>
            <a:ext cx="9357769" cy="830997"/>
          </a:xfrm>
          <a:prstGeom prst="rect">
            <a:avLst/>
          </a:prstGeom>
          <a:noFill/>
        </p:spPr>
        <p:txBody>
          <a:bodyPr wrap="square" rtlCol="0">
            <a:spAutoFit/>
          </a:bodyPr>
          <a:lstStyle/>
          <a:p>
            <a:pPr algn="ctr"/>
            <a:r>
              <a:rPr lang="en-US" sz="4800" dirty="0" smtClean="0">
                <a:solidFill>
                  <a:srgbClr val="002060"/>
                </a:solidFill>
                <a:latin typeface="Rockwell Extra Bold" panose="02060903040505020403" pitchFamily="18" charset="0"/>
              </a:rPr>
              <a:t>DATA SET DESCRIPTION</a:t>
            </a:r>
            <a:endParaRPr lang="en-US" sz="4800" dirty="0">
              <a:solidFill>
                <a:srgbClr val="002060"/>
              </a:solidFill>
              <a:latin typeface="Rockwell Extra Bold" panose="02060903040505020403" pitchFamily="18" charset="0"/>
            </a:endParaRPr>
          </a:p>
        </p:txBody>
      </p:sp>
      <p:sp>
        <p:nvSpPr>
          <p:cNvPr id="3" name="TextBox 2">
            <a:extLst>
              <a:ext uri="{FF2B5EF4-FFF2-40B4-BE49-F238E27FC236}">
                <a16:creationId xmlns:a16="http://schemas.microsoft.com/office/drawing/2014/main" id="{A970330A-F081-374A-6CD7-DECBE7E5574F}"/>
              </a:ext>
            </a:extLst>
          </p:cNvPr>
          <p:cNvSpPr txBox="1"/>
          <p:nvPr/>
        </p:nvSpPr>
        <p:spPr>
          <a:xfrm>
            <a:off x="351632" y="1381988"/>
            <a:ext cx="10109199" cy="5632311"/>
          </a:xfrm>
          <a:prstGeom prst="rect">
            <a:avLst/>
          </a:prstGeom>
          <a:noFill/>
        </p:spPr>
        <p:txBody>
          <a:bodyPr wrap="square">
            <a:spAutoFit/>
          </a:bodyPr>
          <a:lstStyle/>
          <a:p>
            <a:pPr marL="285750" indent="-285750">
              <a:buFont typeface="Arial" panose="020B0604020202020204" pitchFamily="34" charset="0"/>
              <a:buChar char="•"/>
            </a:pPr>
            <a:r>
              <a:rPr lang="en-US" b="1" dirty="0">
                <a:latin typeface="Berlin Sans FB Demi" panose="020E0802020502020306" pitchFamily="34" charset="0"/>
              </a:rPr>
              <a:t>actor</a:t>
            </a:r>
            <a:r>
              <a:rPr lang="en-US" dirty="0">
                <a:latin typeface="Berlin Sans FB Demi" panose="020E0802020502020306" pitchFamily="34" charset="0"/>
              </a:rPr>
              <a:t>: Table to store information about actors, with </a:t>
            </a:r>
            <a:r>
              <a:rPr lang="en-US" dirty="0" err="1">
                <a:latin typeface="Berlin Sans FB Demi" panose="020E0802020502020306" pitchFamily="34" charset="0"/>
              </a:rPr>
              <a:t>actor_id</a:t>
            </a:r>
            <a:r>
              <a:rPr lang="en-US" dirty="0">
                <a:latin typeface="Berlin Sans FB Demi" panose="020E0802020502020306" pitchFamily="34" charset="0"/>
              </a:rPr>
              <a:t> as the primary key</a:t>
            </a:r>
            <a:r>
              <a:rPr lang="en-US" dirty="0" smtClean="0">
                <a:latin typeface="Berlin Sans FB Demi" panose="020E0802020502020306" pitchFamily="34" charset="0"/>
              </a:rPr>
              <a:t>.</a:t>
            </a:r>
            <a:r>
              <a:rPr lang="en-US" dirty="0">
                <a:latin typeface="Berlin Sans FB Demi" panose="020E0802020502020306" pitchFamily="34" charset="0"/>
              </a:rPr>
              <a:t> </a:t>
            </a:r>
            <a:endParaRPr lang="en-US" dirty="0" smtClean="0">
              <a:latin typeface="Berlin Sans FB Demi" panose="020E0802020502020306" pitchFamily="34" charset="0"/>
            </a:endParaRP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address: Table to store address information, with </a:t>
            </a:r>
            <a:r>
              <a:rPr lang="en-US" dirty="0" err="1">
                <a:latin typeface="Berlin Sans FB Demi" panose="020E0802020502020306" pitchFamily="34" charset="0"/>
              </a:rPr>
              <a:t>address_id</a:t>
            </a:r>
            <a:r>
              <a:rPr lang="en-US" dirty="0">
                <a:latin typeface="Berlin Sans FB Demi" panose="020E0802020502020306" pitchFamily="34" charset="0"/>
              </a:rPr>
              <a:t> as the primary key and a foreign key </a:t>
            </a:r>
            <a:r>
              <a:rPr lang="en-US" dirty="0" err="1">
                <a:latin typeface="Berlin Sans FB Demi" panose="020E0802020502020306" pitchFamily="34" charset="0"/>
              </a:rPr>
              <a:t>city_id</a:t>
            </a:r>
            <a:r>
              <a:rPr lang="en-US" dirty="0">
                <a:latin typeface="Berlin Sans FB Demi" panose="020E0802020502020306" pitchFamily="34" charset="0"/>
              </a:rPr>
              <a:t> referencing the city table</a:t>
            </a:r>
            <a:r>
              <a:rPr lang="en-US" dirty="0" smtClean="0">
                <a:latin typeface="Berlin Sans FB Demi" panose="020E0802020502020306" pitchFamily="34" charset="0"/>
              </a:rPr>
              <a:t>.</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category: Table to store film categories, with </a:t>
            </a:r>
            <a:r>
              <a:rPr lang="en-US" dirty="0" err="1">
                <a:latin typeface="Berlin Sans FB Demi" panose="020E0802020502020306" pitchFamily="34" charset="0"/>
              </a:rPr>
              <a:t>category_id</a:t>
            </a:r>
            <a:r>
              <a:rPr lang="en-US" dirty="0">
                <a:latin typeface="Berlin Sans FB Demi" panose="020E0802020502020306" pitchFamily="34" charset="0"/>
              </a:rPr>
              <a:t> as the primary key</a:t>
            </a:r>
            <a:r>
              <a:rPr lang="en-US" dirty="0" smtClean="0">
                <a:latin typeface="Berlin Sans FB Demi" panose="020E0802020502020306" pitchFamily="34" charset="0"/>
              </a:rPr>
              <a:t>.</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city: Table to store city information, with </a:t>
            </a:r>
            <a:r>
              <a:rPr lang="en-US" dirty="0" err="1">
                <a:latin typeface="Berlin Sans FB Demi" panose="020E0802020502020306" pitchFamily="34" charset="0"/>
              </a:rPr>
              <a:t>city_id</a:t>
            </a:r>
            <a:r>
              <a:rPr lang="en-US" dirty="0">
                <a:latin typeface="Berlin Sans FB Demi" panose="020E0802020502020306" pitchFamily="34" charset="0"/>
              </a:rPr>
              <a:t> as the primary key and a foreign key </a:t>
            </a:r>
            <a:r>
              <a:rPr lang="en-US" dirty="0" err="1">
                <a:latin typeface="Berlin Sans FB Demi" panose="020E0802020502020306" pitchFamily="34" charset="0"/>
              </a:rPr>
              <a:t>country_id</a:t>
            </a:r>
            <a:r>
              <a:rPr lang="en-US" dirty="0">
                <a:latin typeface="Berlin Sans FB Demi" panose="020E0802020502020306" pitchFamily="34" charset="0"/>
              </a:rPr>
              <a:t> referencing the country table</a:t>
            </a:r>
            <a:r>
              <a:rPr lang="en-US" dirty="0" smtClean="0">
                <a:latin typeface="Berlin Sans FB Demi" panose="020E0802020502020306" pitchFamily="34" charset="0"/>
              </a:rPr>
              <a:t>.</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country: Table to store country information, with </a:t>
            </a:r>
            <a:r>
              <a:rPr lang="en-US" dirty="0" err="1">
                <a:latin typeface="Berlin Sans FB Demi" panose="020E0802020502020306" pitchFamily="34" charset="0"/>
              </a:rPr>
              <a:t>country_id</a:t>
            </a:r>
            <a:r>
              <a:rPr lang="en-US" dirty="0">
                <a:latin typeface="Berlin Sans FB Demi" panose="020E0802020502020306" pitchFamily="34" charset="0"/>
              </a:rPr>
              <a:t> as the primary key</a:t>
            </a:r>
            <a:r>
              <a:rPr lang="en-US" dirty="0" smtClean="0">
                <a:latin typeface="Berlin Sans FB Demi" panose="020E0802020502020306" pitchFamily="34" charset="0"/>
              </a:rPr>
              <a:t>.</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customer: Table to store customer information, with </a:t>
            </a:r>
            <a:r>
              <a:rPr lang="en-US" dirty="0" err="1">
                <a:latin typeface="Berlin Sans FB Demi" panose="020E0802020502020306" pitchFamily="34" charset="0"/>
              </a:rPr>
              <a:t>customer_id</a:t>
            </a:r>
            <a:r>
              <a:rPr lang="en-US" dirty="0">
                <a:latin typeface="Berlin Sans FB Demi" panose="020E0802020502020306" pitchFamily="34" charset="0"/>
              </a:rPr>
              <a:t> as the primary key and a foreign key </a:t>
            </a:r>
            <a:r>
              <a:rPr lang="en-US" dirty="0" err="1">
                <a:latin typeface="Berlin Sans FB Demi" panose="020E0802020502020306" pitchFamily="34" charset="0"/>
              </a:rPr>
              <a:t>address_id</a:t>
            </a:r>
            <a:r>
              <a:rPr lang="en-US" dirty="0">
                <a:latin typeface="Berlin Sans FB Demi" panose="020E0802020502020306" pitchFamily="34" charset="0"/>
              </a:rPr>
              <a:t> referencing the address table</a:t>
            </a:r>
            <a:r>
              <a:rPr lang="en-US" dirty="0" smtClean="0">
                <a:latin typeface="Berlin Sans FB Demi" panose="020E0802020502020306" pitchFamily="34" charset="0"/>
              </a:rPr>
              <a:t>.</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film: Table to store film information, with </a:t>
            </a:r>
            <a:r>
              <a:rPr lang="en-US" dirty="0" err="1">
                <a:latin typeface="Berlin Sans FB Demi" panose="020E0802020502020306" pitchFamily="34" charset="0"/>
              </a:rPr>
              <a:t>film_id</a:t>
            </a:r>
            <a:r>
              <a:rPr lang="en-US" dirty="0">
                <a:latin typeface="Berlin Sans FB Demi" panose="020E0802020502020306" pitchFamily="34" charset="0"/>
              </a:rPr>
              <a:t> as the primary key and a foreign key </a:t>
            </a:r>
            <a:r>
              <a:rPr lang="en-US" dirty="0" err="1">
                <a:latin typeface="Berlin Sans FB Demi" panose="020E0802020502020306" pitchFamily="34" charset="0"/>
              </a:rPr>
              <a:t>language_id</a:t>
            </a:r>
            <a:r>
              <a:rPr lang="en-US" dirty="0">
                <a:latin typeface="Berlin Sans FB Demi" panose="020E0802020502020306" pitchFamily="34" charset="0"/>
              </a:rPr>
              <a:t> referencing the language table</a:t>
            </a:r>
            <a:r>
              <a:rPr lang="en-US" dirty="0" smtClean="0">
                <a:latin typeface="Berlin Sans FB Demi" panose="020E0802020502020306" pitchFamily="34" charset="0"/>
              </a:rPr>
              <a:t>.</a:t>
            </a:r>
          </a:p>
          <a:p>
            <a:endParaRPr lang="en-US" dirty="0">
              <a:latin typeface="Berlin Sans FB Demi" panose="020E0802020502020306"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4</a:t>
            </a:fld>
            <a:endParaRPr lang="en-US" dirty="0"/>
          </a:p>
        </p:txBody>
      </p:sp>
    </p:spTree>
    <p:extLst>
      <p:ext uri="{BB962C8B-B14F-4D97-AF65-F5344CB8AC3E}">
        <p14:creationId xmlns:p14="http://schemas.microsoft.com/office/powerpoint/2010/main" val="264295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543561" y="78499"/>
            <a:ext cx="9357769" cy="830997"/>
          </a:xfrm>
          <a:prstGeom prst="rect">
            <a:avLst/>
          </a:prstGeom>
          <a:noFill/>
        </p:spPr>
        <p:txBody>
          <a:bodyPr wrap="square" rtlCol="0">
            <a:spAutoFit/>
          </a:bodyPr>
          <a:lstStyle/>
          <a:p>
            <a:pPr algn="ctr"/>
            <a:r>
              <a:rPr lang="en-US" sz="4800" dirty="0" smtClean="0">
                <a:solidFill>
                  <a:srgbClr val="002060"/>
                </a:solidFill>
                <a:latin typeface="Rockwell Extra Bold" panose="02060903040505020403" pitchFamily="18" charset="0"/>
              </a:rPr>
              <a:t>DATA SET DESCRIPTION</a:t>
            </a:r>
            <a:endParaRPr lang="en-US" sz="4800" dirty="0">
              <a:solidFill>
                <a:srgbClr val="002060"/>
              </a:solidFill>
              <a:latin typeface="Rockwell Extra Bold" panose="02060903040505020403" pitchFamily="18" charset="0"/>
            </a:endParaRPr>
          </a:p>
        </p:txBody>
      </p:sp>
      <p:sp>
        <p:nvSpPr>
          <p:cNvPr id="3" name="TextBox 2">
            <a:extLst>
              <a:ext uri="{FF2B5EF4-FFF2-40B4-BE49-F238E27FC236}">
                <a16:creationId xmlns:a16="http://schemas.microsoft.com/office/drawing/2014/main" id="{A970330A-F081-374A-6CD7-DECBE7E5574F}"/>
              </a:ext>
            </a:extLst>
          </p:cNvPr>
          <p:cNvSpPr txBox="1"/>
          <p:nvPr/>
        </p:nvSpPr>
        <p:spPr>
          <a:xfrm>
            <a:off x="182881" y="908189"/>
            <a:ext cx="11436190" cy="5632311"/>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err="1">
                <a:latin typeface="Berlin Sans FB Demi" panose="020E0802020502020306" pitchFamily="34" charset="0"/>
              </a:rPr>
              <a:t>film_category</a:t>
            </a:r>
            <a:r>
              <a:rPr lang="en-US" dirty="0">
                <a:latin typeface="Berlin Sans FB Demi" panose="020E0802020502020306" pitchFamily="34" charset="0"/>
              </a:rPr>
              <a:t>: Table to store the relationship between films and categories, with a composite primary key (</a:t>
            </a:r>
            <a:r>
              <a:rPr lang="en-US" dirty="0" err="1">
                <a:latin typeface="Berlin Sans FB Demi" panose="020E0802020502020306" pitchFamily="34" charset="0"/>
              </a:rPr>
              <a:t>film_id</a:t>
            </a:r>
            <a:r>
              <a:rPr lang="en-US" dirty="0">
                <a:latin typeface="Berlin Sans FB Demi" panose="020E0802020502020306" pitchFamily="34" charset="0"/>
              </a:rPr>
              <a:t>, </a:t>
            </a:r>
            <a:r>
              <a:rPr lang="en-US" dirty="0" err="1">
                <a:latin typeface="Berlin Sans FB Demi" panose="020E0802020502020306" pitchFamily="34" charset="0"/>
              </a:rPr>
              <a:t>category_id</a:t>
            </a:r>
            <a:r>
              <a:rPr lang="en-US" dirty="0">
                <a:latin typeface="Berlin Sans FB Demi" panose="020E0802020502020306" pitchFamily="34" charset="0"/>
              </a:rPr>
              <a:t>) and foreign keys to the film and category tables.</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err="1">
                <a:latin typeface="Berlin Sans FB Demi" panose="020E0802020502020306" pitchFamily="34" charset="0"/>
              </a:rPr>
              <a:t>film_rating</a:t>
            </a:r>
            <a:r>
              <a:rPr lang="en-US" dirty="0">
                <a:latin typeface="Berlin Sans FB Demi" panose="020E0802020502020306" pitchFamily="34" charset="0"/>
              </a:rPr>
              <a:t>: Likely a table to store film ratings, but the columns are not defined in this script.</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inventory: Table to store inventory information, with </a:t>
            </a:r>
            <a:r>
              <a:rPr lang="en-US" dirty="0" err="1">
                <a:latin typeface="Berlin Sans FB Demi" panose="020E0802020502020306" pitchFamily="34" charset="0"/>
              </a:rPr>
              <a:t>inventory_id</a:t>
            </a:r>
            <a:r>
              <a:rPr lang="en-US" dirty="0">
                <a:latin typeface="Berlin Sans FB Demi" panose="020E0802020502020306" pitchFamily="34" charset="0"/>
              </a:rPr>
              <a:t> as the primary key and a foreign key </a:t>
            </a:r>
            <a:r>
              <a:rPr lang="en-US" dirty="0" err="1">
                <a:latin typeface="Berlin Sans FB Demi" panose="020E0802020502020306" pitchFamily="34" charset="0"/>
              </a:rPr>
              <a:t>film_id</a:t>
            </a:r>
            <a:r>
              <a:rPr lang="en-US" dirty="0">
                <a:latin typeface="Berlin Sans FB Demi" panose="020E0802020502020306" pitchFamily="34" charset="0"/>
              </a:rPr>
              <a:t> referencing the film table.</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language: Table to store language information, with </a:t>
            </a:r>
            <a:r>
              <a:rPr lang="en-US" dirty="0" err="1">
                <a:latin typeface="Berlin Sans FB Demi" panose="020E0802020502020306" pitchFamily="34" charset="0"/>
              </a:rPr>
              <a:t>language_id</a:t>
            </a:r>
            <a:r>
              <a:rPr lang="en-US" dirty="0">
                <a:latin typeface="Berlin Sans FB Demi" panose="020E0802020502020306" pitchFamily="34" charset="0"/>
              </a:rPr>
              <a:t> as the primary key.</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payment: Table to store payment information, with </a:t>
            </a:r>
            <a:r>
              <a:rPr lang="en-US" dirty="0" err="1">
                <a:latin typeface="Berlin Sans FB Demi" panose="020E0802020502020306" pitchFamily="34" charset="0"/>
              </a:rPr>
              <a:t>payment_id</a:t>
            </a:r>
            <a:r>
              <a:rPr lang="en-US" dirty="0">
                <a:latin typeface="Berlin Sans FB Demi" panose="020E0802020502020306" pitchFamily="34" charset="0"/>
              </a:rPr>
              <a:t> as the primary key and foreign keys to the customer, rental, and staff tables.</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rental: Table to store rental information, with </a:t>
            </a:r>
            <a:r>
              <a:rPr lang="en-US" dirty="0" err="1">
                <a:latin typeface="Berlin Sans FB Demi" panose="020E0802020502020306" pitchFamily="34" charset="0"/>
              </a:rPr>
              <a:t>rental_id</a:t>
            </a:r>
            <a:r>
              <a:rPr lang="en-US" dirty="0">
                <a:latin typeface="Berlin Sans FB Demi" panose="020E0802020502020306" pitchFamily="34" charset="0"/>
              </a:rPr>
              <a:t> as the primary key and foreign keys to the customer, inventory, and staff tables.</a:t>
            </a:r>
          </a:p>
          <a:p>
            <a:endParaRPr lang="en-US" dirty="0">
              <a:latin typeface="Berlin Sans FB Demi" panose="020E0802020502020306" pitchFamily="34" charset="0"/>
            </a:endParaRPr>
          </a:p>
          <a:p>
            <a:pPr marL="285750" indent="-285750">
              <a:buFont typeface="Arial" panose="020B0604020202020204" pitchFamily="34" charset="0"/>
              <a:buChar char="•"/>
            </a:pPr>
            <a:r>
              <a:rPr lang="en-US" dirty="0">
                <a:latin typeface="Berlin Sans FB Demi" panose="020E0802020502020306" pitchFamily="34" charset="0"/>
              </a:rPr>
              <a:t>staff: Table to store staff information, with </a:t>
            </a:r>
            <a:r>
              <a:rPr lang="en-US" dirty="0" err="1">
                <a:latin typeface="Berlin Sans FB Demi" panose="020E0802020502020306" pitchFamily="34" charset="0"/>
              </a:rPr>
              <a:t>staff_id</a:t>
            </a:r>
            <a:r>
              <a:rPr lang="en-US" dirty="0">
                <a:latin typeface="Berlin Sans FB Demi" panose="020E0802020502020306" pitchFamily="34" charset="0"/>
              </a:rPr>
              <a:t> as the primary key and a foreign key </a:t>
            </a:r>
            <a:r>
              <a:rPr lang="en-US" dirty="0" err="1">
                <a:latin typeface="Berlin Sans FB Demi" panose="020E0802020502020306" pitchFamily="34" charset="0"/>
              </a:rPr>
              <a:t>address_id</a:t>
            </a:r>
            <a:r>
              <a:rPr lang="en-US" dirty="0">
                <a:latin typeface="Berlin Sans FB Demi" panose="020E0802020502020306" pitchFamily="34" charset="0"/>
              </a:rPr>
              <a:t> referencing the address table. The staff table also has a self-referencing foreign key </a:t>
            </a:r>
            <a:r>
              <a:rPr lang="en-US" dirty="0" err="1">
                <a:latin typeface="Berlin Sans FB Demi" panose="020E0802020502020306" pitchFamily="34" charset="0"/>
              </a:rPr>
              <a:t>manager_staff_id</a:t>
            </a:r>
            <a:r>
              <a:rPr lang="en-US" dirty="0">
                <a:latin typeface="Berlin Sans FB Demi" panose="020E0802020502020306" pitchFamily="34" charset="0"/>
              </a:rPr>
              <a:t> that references the staff table.</a:t>
            </a: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5</a:t>
            </a:fld>
            <a:endParaRPr lang="en-US" dirty="0"/>
          </a:p>
        </p:txBody>
      </p:sp>
    </p:spTree>
    <p:extLst>
      <p:ext uri="{BB962C8B-B14F-4D97-AF65-F5344CB8AC3E}">
        <p14:creationId xmlns:p14="http://schemas.microsoft.com/office/powerpoint/2010/main" val="224603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81280" y="286443"/>
            <a:ext cx="8189165" cy="830997"/>
          </a:xfrm>
          <a:prstGeom prst="rect">
            <a:avLst/>
          </a:prstGeom>
          <a:noFill/>
        </p:spPr>
        <p:txBody>
          <a:bodyPr wrap="square" rtlCol="0">
            <a:spAutoFit/>
          </a:bodyPr>
          <a:lstStyle/>
          <a:p>
            <a:pPr algn="ctr"/>
            <a:r>
              <a:rPr lang="en-US" sz="4800" dirty="0" smtClean="0">
                <a:solidFill>
                  <a:srgbClr val="002060"/>
                </a:solidFill>
                <a:latin typeface="Rockwell Extra Bold" panose="02060903040505020403" pitchFamily="18" charset="0"/>
              </a:rPr>
              <a:t>APPROACH</a:t>
            </a:r>
            <a:endParaRPr lang="en-US" sz="4800" dirty="0">
              <a:solidFill>
                <a:srgbClr val="002060"/>
              </a:solidFill>
              <a:latin typeface="Rockwell Extra Bold" panose="02060903040505020403" pitchFamily="18" charset="0"/>
            </a:endParaRPr>
          </a:p>
        </p:txBody>
      </p:sp>
      <p:sp>
        <p:nvSpPr>
          <p:cNvPr id="3" name="TextBox 2">
            <a:extLst>
              <a:ext uri="{FF2B5EF4-FFF2-40B4-BE49-F238E27FC236}">
                <a16:creationId xmlns:a16="http://schemas.microsoft.com/office/drawing/2014/main" id="{A970330A-F081-374A-6CD7-DECBE7E5574F}"/>
              </a:ext>
            </a:extLst>
          </p:cNvPr>
          <p:cNvSpPr txBox="1"/>
          <p:nvPr/>
        </p:nvSpPr>
        <p:spPr>
          <a:xfrm>
            <a:off x="554832" y="1391760"/>
            <a:ext cx="10834528" cy="5755422"/>
          </a:xfrm>
          <a:prstGeom prst="rect">
            <a:avLst/>
          </a:prstGeom>
          <a:noFill/>
        </p:spPr>
        <p:txBody>
          <a:bodyPr wrap="square">
            <a:spAutoFit/>
          </a:bodyPr>
          <a:lstStyle/>
          <a:p>
            <a:r>
              <a:rPr lang="en-US" sz="2300" dirty="0">
                <a:latin typeface="Berlin Sans FB Demi" panose="020E0802020502020306" pitchFamily="34" charset="0"/>
              </a:rPr>
              <a:t>The analysis will involve the following steps</a:t>
            </a:r>
            <a:r>
              <a:rPr lang="en-US" sz="2300" dirty="0" smtClean="0">
                <a:latin typeface="Berlin Sans FB Demi" panose="020E0802020502020306" pitchFamily="34" charset="0"/>
              </a:rPr>
              <a:t>:</a:t>
            </a:r>
          </a:p>
          <a:p>
            <a:endParaRPr lang="en-US" sz="2300" dirty="0">
              <a:latin typeface="Berlin Sans FB Demi" panose="020E0802020502020306" pitchFamily="34" charset="0"/>
            </a:endParaRPr>
          </a:p>
          <a:p>
            <a:pPr marL="285750" indent="-285750">
              <a:lnSpc>
                <a:spcPct val="150000"/>
              </a:lnSpc>
              <a:buFont typeface="Wingdings" panose="05000000000000000000" pitchFamily="2" charset="2"/>
              <a:buChar char="q"/>
            </a:pPr>
            <a:r>
              <a:rPr lang="en-US" sz="2300" dirty="0">
                <a:latin typeface="Berlin Sans FB Demi" panose="020E0802020502020306" pitchFamily="34" charset="0"/>
              </a:rPr>
              <a:t>Data Source </a:t>
            </a:r>
            <a:r>
              <a:rPr lang="en-US" sz="2300" dirty="0" smtClean="0">
                <a:latin typeface="Berlin Sans FB Demi" panose="020E0802020502020306" pitchFamily="34" charset="0"/>
              </a:rPr>
              <a:t>Identification</a:t>
            </a:r>
            <a:endParaRPr lang="en-US" sz="2300" dirty="0">
              <a:latin typeface="Berlin Sans FB Demi" panose="020E0802020502020306" pitchFamily="34" charset="0"/>
            </a:endParaRPr>
          </a:p>
          <a:p>
            <a:pPr marL="285750" indent="-285750">
              <a:lnSpc>
                <a:spcPct val="150000"/>
              </a:lnSpc>
              <a:buFont typeface="Wingdings" panose="05000000000000000000" pitchFamily="2" charset="2"/>
              <a:buChar char="q"/>
            </a:pPr>
            <a:r>
              <a:rPr lang="en-US" sz="2300" dirty="0">
                <a:latin typeface="Berlin Sans FB Demi" panose="020E0802020502020306" pitchFamily="34" charset="0"/>
              </a:rPr>
              <a:t>Creation of Database </a:t>
            </a:r>
            <a:r>
              <a:rPr lang="en-US" sz="2300" dirty="0" smtClean="0">
                <a:latin typeface="Berlin Sans FB Demi" panose="020E0802020502020306" pitchFamily="34" charset="0"/>
              </a:rPr>
              <a:t>(</a:t>
            </a:r>
            <a:r>
              <a:rPr lang="en-US" sz="2300" dirty="0" err="1" smtClean="0">
                <a:latin typeface="Berlin Sans FB Demi" panose="020E0802020502020306" pitchFamily="34" charset="0"/>
              </a:rPr>
              <a:t>dvdrental</a:t>
            </a:r>
            <a:r>
              <a:rPr lang="en-US" sz="2300" dirty="0" smtClean="0">
                <a:latin typeface="Berlin Sans FB Demi" panose="020E0802020502020306" pitchFamily="34" charset="0"/>
              </a:rPr>
              <a:t>) </a:t>
            </a:r>
            <a:endParaRPr lang="en-US" sz="2300" dirty="0">
              <a:latin typeface="Berlin Sans FB Demi" panose="020E0802020502020306" pitchFamily="34" charset="0"/>
            </a:endParaRPr>
          </a:p>
          <a:p>
            <a:pPr marL="285750" indent="-285750">
              <a:lnSpc>
                <a:spcPct val="150000"/>
              </a:lnSpc>
              <a:buFont typeface="Wingdings" panose="05000000000000000000" pitchFamily="2" charset="2"/>
              <a:buChar char="q"/>
            </a:pPr>
            <a:r>
              <a:rPr lang="en-US" sz="2300" dirty="0" smtClean="0">
                <a:latin typeface="Berlin Sans FB Demi" panose="020E0802020502020306" pitchFamily="34" charset="0"/>
              </a:rPr>
              <a:t> Import Data into </a:t>
            </a:r>
            <a:r>
              <a:rPr lang="en-US" sz="2300" dirty="0" err="1" smtClean="0">
                <a:latin typeface="Berlin Sans FB Demi" panose="020E0802020502020306" pitchFamily="34" charset="0"/>
              </a:rPr>
              <a:t>pgAdmin</a:t>
            </a:r>
            <a:endParaRPr lang="en-US" sz="2300" dirty="0">
              <a:latin typeface="Berlin Sans FB Demi" panose="020E0802020502020306" pitchFamily="34" charset="0"/>
            </a:endParaRPr>
          </a:p>
          <a:p>
            <a:pPr marL="285750" indent="-285750">
              <a:lnSpc>
                <a:spcPct val="150000"/>
              </a:lnSpc>
              <a:buFont typeface="Wingdings" panose="05000000000000000000" pitchFamily="2" charset="2"/>
              <a:buChar char="q"/>
            </a:pPr>
            <a:r>
              <a:rPr lang="en-US" sz="2300" dirty="0" smtClean="0">
                <a:latin typeface="Berlin Sans FB Demi" panose="020E0802020502020306" pitchFamily="34" charset="0"/>
              </a:rPr>
              <a:t>Data </a:t>
            </a:r>
            <a:r>
              <a:rPr lang="en-US" sz="2300" dirty="0">
                <a:latin typeface="Berlin Sans FB Demi" panose="020E0802020502020306" pitchFamily="34" charset="0"/>
              </a:rPr>
              <a:t>cleaning (Checked for missing values, duplicates, </a:t>
            </a:r>
            <a:r>
              <a:rPr lang="en-US" sz="2300" dirty="0" smtClean="0">
                <a:latin typeface="Berlin Sans FB Demi" panose="020E0802020502020306" pitchFamily="34" charset="0"/>
              </a:rPr>
              <a:t>data type and </a:t>
            </a:r>
            <a:r>
              <a:rPr lang="en-US" sz="2300" dirty="0">
                <a:latin typeface="Berlin Sans FB Demi" panose="020E0802020502020306" pitchFamily="34" charset="0"/>
              </a:rPr>
              <a:t>outliers</a:t>
            </a:r>
            <a:r>
              <a:rPr lang="en-US" sz="2300" dirty="0" smtClean="0">
                <a:latin typeface="Berlin Sans FB Demi" panose="020E0802020502020306" pitchFamily="34" charset="0"/>
              </a:rPr>
              <a:t>)</a:t>
            </a:r>
            <a:endParaRPr lang="en-US" sz="2300" dirty="0">
              <a:latin typeface="Berlin Sans FB Demi" panose="020E0802020502020306" pitchFamily="34" charset="0"/>
            </a:endParaRPr>
          </a:p>
          <a:p>
            <a:pPr marL="285750" indent="-285750">
              <a:buFont typeface="Wingdings" panose="05000000000000000000" pitchFamily="2" charset="2"/>
              <a:buChar char="q"/>
            </a:pPr>
            <a:r>
              <a:rPr lang="en-US" sz="2300" dirty="0">
                <a:latin typeface="Berlin Sans FB Demi" panose="020E0802020502020306" pitchFamily="34" charset="0"/>
              </a:rPr>
              <a:t>Data </a:t>
            </a:r>
            <a:r>
              <a:rPr lang="en-US" sz="2300" dirty="0" smtClean="0">
                <a:latin typeface="Berlin Sans FB Demi" panose="020E0802020502020306" pitchFamily="34" charset="0"/>
              </a:rPr>
              <a:t>Manipulation and Transformation </a:t>
            </a:r>
            <a:r>
              <a:rPr lang="en-US" sz="2300" dirty="0">
                <a:latin typeface="Berlin Sans FB Demi" panose="020E0802020502020306" pitchFamily="34" charset="0"/>
              </a:rPr>
              <a:t>(Converted data types as necessary (e.g., dates, </a:t>
            </a:r>
          </a:p>
          <a:p>
            <a:pPr>
              <a:lnSpc>
                <a:spcPct val="150000"/>
              </a:lnSpc>
            </a:pPr>
            <a:r>
              <a:rPr lang="en-US" sz="2300" dirty="0">
                <a:latin typeface="Berlin Sans FB Demi" panose="020E0802020502020306" pitchFamily="34" charset="0"/>
              </a:rPr>
              <a:t>numerical values).</a:t>
            </a:r>
          </a:p>
          <a:p>
            <a:pPr marL="285750" indent="-285750">
              <a:lnSpc>
                <a:spcPct val="150000"/>
              </a:lnSpc>
              <a:buFont typeface="Wingdings" panose="05000000000000000000" pitchFamily="2" charset="2"/>
              <a:buChar char="q"/>
            </a:pPr>
            <a:r>
              <a:rPr lang="en-US" sz="2300" dirty="0">
                <a:latin typeface="Berlin Sans FB Demi" panose="020E0802020502020306" pitchFamily="34" charset="0"/>
              </a:rPr>
              <a:t> </a:t>
            </a:r>
            <a:r>
              <a:rPr lang="en-US" sz="2300" dirty="0" smtClean="0">
                <a:latin typeface="Berlin Sans FB Demi" panose="020E0802020502020306" pitchFamily="34" charset="0"/>
              </a:rPr>
              <a:t>Data Analysis</a:t>
            </a:r>
          </a:p>
          <a:p>
            <a:pPr marL="285750" indent="-285750">
              <a:buFont typeface="Wingdings" panose="05000000000000000000" pitchFamily="2" charset="2"/>
              <a:buChar char="q"/>
            </a:pPr>
            <a:r>
              <a:rPr lang="en-US" sz="2300" dirty="0">
                <a:latin typeface="Berlin Sans FB Demi" panose="020E0802020502020306" pitchFamily="34" charset="0"/>
              </a:rPr>
              <a:t>Interpretation: Drawing meaningful insights from the data analysis.</a:t>
            </a:r>
            <a:endParaRPr lang="en-US" sz="2300" dirty="0" smtClean="0">
              <a:latin typeface="Berlin Sans FB Demi" panose="020E0802020502020306" pitchFamily="34" charset="0"/>
            </a:endParaRPr>
          </a:p>
          <a:p>
            <a:endParaRPr lang="en-US" sz="2300" dirty="0">
              <a:latin typeface="Berlin Sans FB Demi" panose="020E0802020502020306" pitchFamily="34" charset="0"/>
            </a:endParaRPr>
          </a:p>
          <a:p>
            <a:endParaRPr lang="en-US" sz="2300" dirty="0" smtClean="0">
              <a:latin typeface="Berlin Sans FB Demi" panose="020E0802020502020306" pitchFamily="34"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6</a:t>
            </a:fld>
            <a:endParaRPr lang="en-US" dirty="0"/>
          </a:p>
        </p:txBody>
      </p:sp>
    </p:spTree>
    <p:extLst>
      <p:ext uri="{BB962C8B-B14F-4D97-AF65-F5344CB8AC3E}">
        <p14:creationId xmlns:p14="http://schemas.microsoft.com/office/powerpoint/2010/main" val="1086838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554832" y="195383"/>
            <a:ext cx="9462928" cy="1569660"/>
          </a:xfrm>
          <a:prstGeom prst="rect">
            <a:avLst/>
          </a:prstGeom>
          <a:noFill/>
        </p:spPr>
        <p:txBody>
          <a:bodyPr wrap="square" rtlCol="0">
            <a:spAutoFit/>
          </a:bodyPr>
          <a:lstStyle/>
          <a:p>
            <a:pPr algn="ctr"/>
            <a:r>
              <a:rPr lang="en-US" sz="4800" dirty="0" smtClean="0">
                <a:solidFill>
                  <a:srgbClr val="002060"/>
                </a:solidFill>
                <a:latin typeface="Rockwell Extra Bold" panose="02060903040505020403" pitchFamily="18" charset="0"/>
              </a:rPr>
              <a:t>EXAMINING THE DATASET IN PGADMIN</a:t>
            </a:r>
            <a:endParaRPr lang="en-US" sz="48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7</a:t>
            </a:fld>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01" y="1804866"/>
            <a:ext cx="8483600" cy="4620967"/>
          </a:xfrm>
          <a:prstGeom prst="rect">
            <a:avLst/>
          </a:prstGeom>
        </p:spPr>
      </p:pic>
      <p:sp>
        <p:nvSpPr>
          <p:cNvPr id="12" name="Rectangle 11"/>
          <p:cNvSpPr/>
          <p:nvPr/>
        </p:nvSpPr>
        <p:spPr>
          <a:xfrm>
            <a:off x="9200992" y="2424559"/>
            <a:ext cx="2743200" cy="2862322"/>
          </a:xfrm>
          <a:prstGeom prst="rect">
            <a:avLst/>
          </a:prstGeom>
        </p:spPr>
        <p:txBody>
          <a:bodyPr wrap="square">
            <a:spAutoFit/>
          </a:bodyPr>
          <a:lstStyle/>
          <a:p>
            <a:r>
              <a:rPr lang="en-US" dirty="0" smtClean="0">
                <a:latin typeface="Berlin Sans FB Demi" panose="020E0802020502020306" pitchFamily="34" charset="0"/>
              </a:rPr>
              <a:t>Knowing the total rows </a:t>
            </a:r>
            <a:r>
              <a:rPr lang="en-US" dirty="0">
                <a:latin typeface="Berlin Sans FB Demi" panose="020E0802020502020306" pitchFamily="34" charset="0"/>
              </a:rPr>
              <a:t>in </a:t>
            </a:r>
            <a:r>
              <a:rPr lang="en-US" dirty="0" smtClean="0">
                <a:latin typeface="Berlin Sans FB Demi" panose="020E0802020502020306" pitchFamily="34" charset="0"/>
              </a:rPr>
              <a:t>a</a:t>
            </a:r>
            <a:r>
              <a:rPr lang="en-US" dirty="0">
                <a:latin typeface="Berlin Sans FB Demi" panose="020E0802020502020306" pitchFamily="34" charset="0"/>
              </a:rPr>
              <a:t> </a:t>
            </a:r>
            <a:r>
              <a:rPr lang="en-US" dirty="0" smtClean="0">
                <a:latin typeface="Berlin Sans FB Demi" panose="020E0802020502020306" pitchFamily="34" charset="0"/>
              </a:rPr>
              <a:t>dataset </a:t>
            </a:r>
            <a:r>
              <a:rPr lang="en-US" dirty="0">
                <a:latin typeface="Berlin Sans FB Demi" panose="020E0802020502020306" pitchFamily="34" charset="0"/>
              </a:rPr>
              <a:t>is </a:t>
            </a:r>
            <a:r>
              <a:rPr lang="en-US" dirty="0" smtClean="0">
                <a:latin typeface="Berlin Sans FB Demi" panose="020E0802020502020306" pitchFamily="34" charset="0"/>
              </a:rPr>
              <a:t>important </a:t>
            </a:r>
            <a:r>
              <a:rPr lang="en-US" dirty="0">
                <a:latin typeface="Berlin Sans FB Demi" panose="020E0802020502020306" pitchFamily="34" charset="0"/>
              </a:rPr>
              <a:t>for several </a:t>
            </a:r>
            <a:r>
              <a:rPr lang="en-US" dirty="0" smtClean="0">
                <a:latin typeface="Berlin Sans FB Demi" panose="020E0802020502020306" pitchFamily="34" charset="0"/>
              </a:rPr>
              <a:t>reasons:</a:t>
            </a:r>
          </a:p>
          <a:p>
            <a:endParaRPr lang="en-US" dirty="0">
              <a:latin typeface="Berlin Sans FB Demi" panose="020E0802020502020306" pitchFamily="34" charset="0"/>
            </a:endParaRPr>
          </a:p>
          <a:p>
            <a:r>
              <a:rPr lang="en-US" dirty="0">
                <a:latin typeface="Berlin Sans FB Demi" panose="020E0802020502020306" pitchFamily="34" charset="0"/>
              </a:rPr>
              <a:t>✓ Data Integrity</a:t>
            </a:r>
          </a:p>
          <a:p>
            <a:r>
              <a:rPr lang="en-US" dirty="0">
                <a:latin typeface="Berlin Sans FB Demi" panose="020E0802020502020306" pitchFamily="34" charset="0"/>
              </a:rPr>
              <a:t>✓ Quality Assurance</a:t>
            </a:r>
          </a:p>
          <a:p>
            <a:r>
              <a:rPr lang="en-US" dirty="0">
                <a:latin typeface="Berlin Sans FB Demi" panose="020E0802020502020306" pitchFamily="34" charset="0"/>
              </a:rPr>
              <a:t>✓ Performance Tuning</a:t>
            </a:r>
          </a:p>
          <a:p>
            <a:r>
              <a:rPr lang="en-US" dirty="0">
                <a:latin typeface="Berlin Sans FB Demi" panose="020E0802020502020306" pitchFamily="34" charset="0"/>
              </a:rPr>
              <a:t>✓ Data Analysis</a:t>
            </a:r>
          </a:p>
          <a:p>
            <a:r>
              <a:rPr lang="en-US" dirty="0">
                <a:latin typeface="Berlin Sans FB Demi" panose="020E0802020502020306" pitchFamily="34" charset="0"/>
              </a:rPr>
              <a:t>✓ Auditing and </a:t>
            </a:r>
          </a:p>
          <a:p>
            <a:r>
              <a:rPr lang="en-US" dirty="0" smtClean="0">
                <a:latin typeface="Berlin Sans FB Demi" panose="020E0802020502020306" pitchFamily="34" charset="0"/>
              </a:rPr>
              <a:t>Compliance</a:t>
            </a:r>
            <a:endParaRPr lang="en-US" dirty="0">
              <a:latin typeface="Berlin Sans FB Demi" panose="020E0802020502020306" pitchFamily="34" charset="0"/>
            </a:endParaRPr>
          </a:p>
        </p:txBody>
      </p:sp>
    </p:spTree>
    <p:extLst>
      <p:ext uri="{BB962C8B-B14F-4D97-AF65-F5344CB8AC3E}">
        <p14:creationId xmlns:p14="http://schemas.microsoft.com/office/powerpoint/2010/main" val="3329889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554832" y="195383"/>
            <a:ext cx="9462928" cy="830997"/>
          </a:xfrm>
          <a:prstGeom prst="rect">
            <a:avLst/>
          </a:prstGeom>
          <a:noFill/>
        </p:spPr>
        <p:txBody>
          <a:bodyPr wrap="square" rtlCol="0">
            <a:spAutoFit/>
          </a:bodyPr>
          <a:lstStyle/>
          <a:p>
            <a:pPr algn="ctr"/>
            <a:r>
              <a:rPr lang="en-US" sz="4800" dirty="0" smtClean="0">
                <a:solidFill>
                  <a:srgbClr val="002060"/>
                </a:solidFill>
                <a:latin typeface="Rockwell Extra Bold" panose="02060903040505020403" pitchFamily="18" charset="0"/>
              </a:rPr>
              <a:t>DATABASE &amp; ERD</a:t>
            </a:r>
            <a:endParaRPr lang="en-US" sz="48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8</a:t>
            </a:fld>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8" y="1947704"/>
            <a:ext cx="6471265" cy="3625967"/>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58622" y="1316551"/>
            <a:ext cx="3461218" cy="3915849"/>
          </a:xfrm>
          <a:prstGeom prst="rect">
            <a:avLst/>
          </a:prstGeom>
        </p:spPr>
      </p:pic>
      <p:sp>
        <p:nvSpPr>
          <p:cNvPr id="8" name="TextBox 7"/>
          <p:cNvSpPr txBox="1"/>
          <p:nvPr/>
        </p:nvSpPr>
        <p:spPr>
          <a:xfrm>
            <a:off x="7358622" y="5340171"/>
            <a:ext cx="3696569" cy="1200329"/>
          </a:xfrm>
          <a:prstGeom prst="rect">
            <a:avLst/>
          </a:prstGeom>
          <a:noFill/>
        </p:spPr>
        <p:txBody>
          <a:bodyPr wrap="square" rtlCol="0">
            <a:spAutoFit/>
          </a:bodyPr>
          <a:lstStyle/>
          <a:p>
            <a:r>
              <a:rPr lang="en-US" dirty="0" smtClean="0">
                <a:latin typeface="Berlin Sans FB Demi" panose="020E0802020502020306" pitchFamily="34" charset="0"/>
              </a:rPr>
              <a:t>Entity relationship diagram that shows how the tables are connected to the primary keys and secondary keys </a:t>
            </a:r>
            <a:endParaRPr lang="en-US" dirty="0">
              <a:latin typeface="Berlin Sans FB Demi" panose="020E0802020502020306" pitchFamily="34" charset="0"/>
            </a:endParaRPr>
          </a:p>
        </p:txBody>
      </p:sp>
      <p:sp>
        <p:nvSpPr>
          <p:cNvPr id="9" name="TextBox 8"/>
          <p:cNvSpPr txBox="1"/>
          <p:nvPr/>
        </p:nvSpPr>
        <p:spPr>
          <a:xfrm>
            <a:off x="1823407" y="1435534"/>
            <a:ext cx="3696569" cy="369332"/>
          </a:xfrm>
          <a:prstGeom prst="rect">
            <a:avLst/>
          </a:prstGeom>
          <a:noFill/>
        </p:spPr>
        <p:txBody>
          <a:bodyPr wrap="square" rtlCol="0">
            <a:spAutoFit/>
          </a:bodyPr>
          <a:lstStyle/>
          <a:p>
            <a:r>
              <a:rPr lang="en-US" dirty="0" smtClean="0">
                <a:latin typeface="Berlin Sans FB Demi" panose="020E0802020502020306" pitchFamily="34" charset="0"/>
              </a:rPr>
              <a:t>DVDRENTAL DATABASE</a:t>
            </a:r>
            <a:endParaRPr lang="en-US" dirty="0">
              <a:latin typeface="Berlin Sans FB Demi" panose="020E0802020502020306" pitchFamily="34" charset="0"/>
            </a:endParaRPr>
          </a:p>
        </p:txBody>
      </p:sp>
    </p:spTree>
    <p:extLst>
      <p:ext uri="{BB962C8B-B14F-4D97-AF65-F5344CB8AC3E}">
        <p14:creationId xmlns:p14="http://schemas.microsoft.com/office/powerpoint/2010/main" val="1053446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817EA1-C8F5-34AC-76A6-B6E51BDE2448}"/>
              </a:ext>
            </a:extLst>
          </p:cNvPr>
          <p:cNvPicPr>
            <a:picLocks noChangeAspect="1"/>
          </p:cNvPicPr>
          <p:nvPr/>
        </p:nvPicPr>
        <p:blipFill>
          <a:blip r:embed="rId3"/>
          <a:stretch>
            <a:fillRect/>
          </a:stretch>
        </p:blipFill>
        <p:spPr>
          <a:xfrm>
            <a:off x="10170570" y="195383"/>
            <a:ext cx="1652159" cy="1609483"/>
          </a:xfrm>
          <a:prstGeom prst="rect">
            <a:avLst/>
          </a:prstGeom>
        </p:spPr>
      </p:pic>
      <p:sp>
        <p:nvSpPr>
          <p:cNvPr id="4" name="TextBox 3">
            <a:extLst>
              <a:ext uri="{FF2B5EF4-FFF2-40B4-BE49-F238E27FC236}">
                <a16:creationId xmlns:a16="http://schemas.microsoft.com/office/drawing/2014/main" id="{B4D18820-C85A-29D7-4479-527B49905066}"/>
              </a:ext>
            </a:extLst>
          </p:cNvPr>
          <p:cNvSpPr txBox="1"/>
          <p:nvPr/>
        </p:nvSpPr>
        <p:spPr>
          <a:xfrm>
            <a:off x="-377904" y="195383"/>
            <a:ext cx="11023600" cy="707886"/>
          </a:xfrm>
          <a:prstGeom prst="rect">
            <a:avLst/>
          </a:prstGeom>
          <a:noFill/>
        </p:spPr>
        <p:txBody>
          <a:bodyPr wrap="square" rtlCol="0">
            <a:spAutoFit/>
          </a:bodyPr>
          <a:lstStyle/>
          <a:p>
            <a:pPr algn="ctr"/>
            <a:r>
              <a:rPr lang="en-US" sz="4000" dirty="0" smtClean="0">
                <a:solidFill>
                  <a:srgbClr val="002060"/>
                </a:solidFill>
                <a:latin typeface="Rockwell Extra Bold" panose="02060903040505020403" pitchFamily="18" charset="0"/>
              </a:rPr>
              <a:t> DATA RETRIVAL AND ANALYSIS </a:t>
            </a:r>
            <a:endParaRPr lang="en-US" sz="4000" dirty="0">
              <a:solidFill>
                <a:srgbClr val="002060"/>
              </a:solidFill>
              <a:latin typeface="Rockwell Extra Bold" panose="02060903040505020403" pitchFamily="18" charset="0"/>
            </a:endParaRPr>
          </a:p>
        </p:txBody>
      </p:sp>
      <p:sp>
        <p:nvSpPr>
          <p:cNvPr id="5" name="Slide Number Placeholder 4">
            <a:extLst>
              <a:ext uri="{FF2B5EF4-FFF2-40B4-BE49-F238E27FC236}">
                <a16:creationId xmlns:a16="http://schemas.microsoft.com/office/drawing/2014/main" id="{2CA3990F-17B4-70D1-29BC-74E0534CB064}"/>
              </a:ext>
            </a:extLst>
          </p:cNvPr>
          <p:cNvSpPr>
            <a:spLocks noGrp="1"/>
          </p:cNvSpPr>
          <p:nvPr>
            <p:ph type="sldNum" sz="quarter" idx="12"/>
          </p:nvPr>
        </p:nvSpPr>
        <p:spPr>
          <a:xfrm>
            <a:off x="9089231" y="6357938"/>
            <a:ext cx="2743200" cy="365125"/>
          </a:xfrm>
        </p:spPr>
        <p:txBody>
          <a:bodyPr/>
          <a:lstStyle/>
          <a:p>
            <a:fld id="{51CF29F6-2D67-4302-960D-6B2279D82875}" type="slidenum">
              <a:rPr lang="en-US" sz="2800" smtClean="0"/>
              <a:t>9</a:t>
            </a:fld>
            <a:endParaRPr lang="en-US" dirty="0"/>
          </a:p>
        </p:txBody>
      </p:sp>
      <p:sp>
        <p:nvSpPr>
          <p:cNvPr id="2" name="TextBox 1"/>
          <p:cNvSpPr txBox="1"/>
          <p:nvPr/>
        </p:nvSpPr>
        <p:spPr>
          <a:xfrm flipH="1">
            <a:off x="7768676" y="2799606"/>
            <a:ext cx="3227973" cy="830997"/>
          </a:xfrm>
          <a:prstGeom prst="rect">
            <a:avLst/>
          </a:prstGeom>
          <a:noFill/>
        </p:spPr>
        <p:txBody>
          <a:bodyPr wrap="square" rtlCol="0">
            <a:spAutoFit/>
          </a:bodyPr>
          <a:lstStyle/>
          <a:p>
            <a:r>
              <a:rPr lang="en-US" sz="2400" dirty="0">
                <a:latin typeface="Berlin Sans FB Demi" panose="020E0802020502020306" pitchFamily="34" charset="0"/>
              </a:rPr>
              <a:t>Total number of </a:t>
            </a:r>
            <a:r>
              <a:rPr lang="en-US" sz="2400" dirty="0" smtClean="0">
                <a:latin typeface="Berlin Sans FB Demi" panose="020E0802020502020306" pitchFamily="34" charset="0"/>
              </a:rPr>
              <a:t>films</a:t>
            </a:r>
          </a:p>
          <a:p>
            <a:r>
              <a:rPr lang="en-US" sz="2400" dirty="0" smtClean="0">
                <a:latin typeface="Berlin Sans FB Demi" panose="020E0802020502020306" pitchFamily="34" charset="0"/>
              </a:rPr>
              <a:t> </a:t>
            </a:r>
            <a:r>
              <a:rPr lang="en-US" sz="2400" dirty="0">
                <a:latin typeface="Berlin Sans FB Demi" panose="020E0802020502020306" pitchFamily="34" charset="0"/>
              </a:rPr>
              <a:t>in each category.</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040" y="1087120"/>
            <a:ext cx="4500879" cy="5466080"/>
          </a:xfrm>
          <a:prstGeom prst="rect">
            <a:avLst/>
          </a:prstGeom>
        </p:spPr>
      </p:pic>
    </p:spTree>
    <p:extLst>
      <p:ext uri="{BB962C8B-B14F-4D97-AF65-F5344CB8AC3E}">
        <p14:creationId xmlns:p14="http://schemas.microsoft.com/office/powerpoint/2010/main" val="250443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1909</TotalTime>
  <Words>1370</Words>
  <Application>Microsoft Office PowerPoint</Application>
  <PresentationFormat>Widescreen</PresentationFormat>
  <Paragraphs>177</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Berlin Sans FB Demi</vt:lpstr>
      <vt:lpstr>Calibri</vt:lpstr>
      <vt:lpstr>Calibri Light</vt:lpstr>
      <vt:lpstr>Rockwell Extra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Foluke Adebiyi</dc:creator>
  <cp:lastModifiedBy>Sommie</cp:lastModifiedBy>
  <cp:revision>58</cp:revision>
  <dcterms:created xsi:type="dcterms:W3CDTF">2024-07-07T19:15:51Z</dcterms:created>
  <dcterms:modified xsi:type="dcterms:W3CDTF">2024-07-30T19:35:46Z</dcterms:modified>
</cp:coreProperties>
</file>