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2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3167474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19505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68030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369159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107562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453738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539853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8287424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63855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385076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080326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654" y="623454"/>
            <a:ext cx="8188037" cy="3117273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Курсовая работа МДК 01.01 «Разработка программных модулей»</a:t>
            </a:r>
            <a:b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на тему «</a:t>
            </a:r>
            <a: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Программирование учета услуг </a:t>
            </a:r>
            <a:r>
              <a:rPr lang="ru-RU" sz="3600" b="1" dirty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спортивного </a:t>
            </a:r>
            <a:r>
              <a:rPr lang="ru-RU" sz="3600" b="1" dirty="0" smtClean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клуба».</a:t>
            </a:r>
            <a:endParaRPr lang="en-US" sz="3600" b="1" dirty="0">
              <a:solidFill>
                <a:srgbClr val="7030A0"/>
              </a:solidFill>
              <a:latin typeface="Coiny 2.0" panose="0200090306050006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ru-RU" dirty="0">
                <a:latin typeface="Coiny 2.0" panose="02000903060500060000" pitchFamily="2" charset="0"/>
                <a:cs typeface="Times New Roman" pitchFamily="18" charset="0"/>
              </a:rPr>
              <a:t>Вашему вниманию представляется курсовая работа</a:t>
            </a:r>
          </a:p>
          <a:p>
            <a:r>
              <a:rPr lang="ru-RU" dirty="0" err="1">
                <a:latin typeface="Coiny 2.0" panose="02000903060500060000" pitchFamily="2" charset="0"/>
                <a:cs typeface="Times New Roman" pitchFamily="18" charset="0"/>
              </a:rPr>
              <a:t>Чистикина.А.С</a:t>
            </a:r>
            <a:endParaRPr lang="en-US" dirty="0">
              <a:latin typeface="Coiny 2.0" panose="0200090306050006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47824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746" y="706581"/>
            <a:ext cx="92271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iny 2.0" pitchFamily="2" charset="0"/>
              </a:rPr>
              <a:t>  </a:t>
            </a:r>
            <a:r>
              <a:rPr lang="ru-RU" sz="1600" i="1" dirty="0" smtClean="0">
                <a:latin typeface="Coiny 2.0" pitchFamily="2" charset="0"/>
              </a:rPr>
              <a:t>Основная цель моего приложения –  помощь спортивно-оздоровительному центру - оказывать услуги гражданам, в получении услуг спортивного и оздоровительного характера, в соответствии с их личными интересами и потребностями.</a:t>
            </a:r>
          </a:p>
          <a:p>
            <a:r>
              <a:rPr lang="ru-RU" sz="1600" i="1" dirty="0" smtClean="0">
                <a:latin typeface="Coiny 2.0" pitchFamily="2" charset="0"/>
              </a:rPr>
              <a:t>  </a:t>
            </a:r>
            <a:r>
              <a:rPr lang="ru-RU" sz="1600" i="1" dirty="0" smtClean="0">
                <a:latin typeface="Coiny 2.0" pitchFamily="2" charset="0"/>
                <a:ea typeface="Calibri"/>
              </a:rPr>
              <a:t>Для реализации курсового проекта выбрана интегрированная среда разработки Microsoft Visual Studio. </a:t>
            </a:r>
          </a:p>
          <a:p>
            <a:r>
              <a:rPr lang="ru-RU" sz="1600" i="1" dirty="0" smtClean="0">
                <a:latin typeface="Coiny 2.0" pitchFamily="2" charset="0"/>
              </a:rPr>
              <a:t>  В качестве языка программирования был выбран C#.</a:t>
            </a:r>
          </a:p>
          <a:p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>
              <a:latin typeface="Coiny 2.0" pitchFamily="2" charset="0"/>
            </a:endParaRPr>
          </a:p>
        </p:txBody>
      </p:sp>
      <p:pic>
        <p:nvPicPr>
          <p:cNvPr id="6" name="Рисунок 5" descr="1e0ac7f7f1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063" y="2666999"/>
            <a:ext cx="3287828" cy="3287828"/>
          </a:xfrm>
          <a:prstGeom prst="rect">
            <a:avLst/>
          </a:prstGeom>
        </p:spPr>
      </p:pic>
      <p:pic>
        <p:nvPicPr>
          <p:cNvPr id="7" name="Рисунок 6" descr="68747470733a2f2f6469676974616c736b796e65742e72752f436f6e74656e742f496d616765732f546f6f6c732f632d73686172702e706e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5043" y="2655292"/>
            <a:ext cx="2954704" cy="341299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1AC9F57-6471-4955-8F2B-D063CB216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804604"/>
            <a:ext cx="7468642" cy="58396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54F3E8-5B4B-48AD-923B-69E7465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1"/>
            <a:ext cx="10515600" cy="712519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Главная форма</a:t>
            </a:r>
          </a:p>
        </p:txBody>
      </p:sp>
    </p:spTree>
    <p:extLst>
      <p:ext uri="{BB962C8B-B14F-4D97-AF65-F5344CB8AC3E}">
        <p14:creationId xmlns="" xmlns:p14="http://schemas.microsoft.com/office/powerpoint/2010/main" val="9021539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791782-1559-4AC8-BD84-B09F3B03E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" y="1811678"/>
            <a:ext cx="4547567" cy="4809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402A140-696B-42CB-9CD1-D82F852E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59" y="1811678"/>
            <a:ext cx="4530226" cy="48097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93AB40-A160-49C0-8984-C121C8E4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239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добавления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  <a:latin typeface="Coiny 2.0" panose="02000903060500060000" pitchFamily="2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="" xmlns:a16="http://schemas.microsoft.com/office/drawing/2014/main" id="{EBE3D2AC-7337-4E93-8358-227EDDDFA03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519785" y="4216562"/>
            <a:ext cx="35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0140BD-AFDF-4A0B-B0AB-E22113BD27E8}"/>
              </a:ext>
            </a:extLst>
          </p:cNvPr>
          <p:cNvSpPr txBox="1"/>
          <p:nvPr/>
        </p:nvSpPr>
        <p:spPr>
          <a:xfrm>
            <a:off x="3443844" y="1312224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1.Заполненяем данные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780A3A4-9A8F-4D38-A2E5-6B177AE871C8}"/>
              </a:ext>
            </a:extLst>
          </p:cNvPr>
          <p:cNvSpPr txBox="1"/>
          <p:nvPr/>
        </p:nvSpPr>
        <p:spPr>
          <a:xfrm>
            <a:off x="9660576" y="122513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2.Нажимаем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38C5FA-404C-405C-860C-C7E1ADFD24C1}"/>
              </a:ext>
            </a:extLst>
          </p:cNvPr>
          <p:cNvSpPr txBox="1"/>
          <p:nvPr/>
        </p:nvSpPr>
        <p:spPr>
          <a:xfrm>
            <a:off x="9917282" y="2829454"/>
            <a:ext cx="16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3.ГОТОВО!!!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="" xmlns:a16="http://schemas.microsoft.com/office/drawing/2014/main" id="{6D0F649C-B446-4DBC-A6A3-8BC5ABFCDA9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47211" y="4216562"/>
            <a:ext cx="34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AEE3A7E4-DAC8-4B90-84A9-8D5BFA4F1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18" y="3454455"/>
            <a:ext cx="1590897" cy="1524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22863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D5CB3EB5-E19E-48DF-8138-5CD687797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5" y="4822836"/>
            <a:ext cx="2270524" cy="20351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243030C1-2C86-4861-9283-22211D1500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5" y="1210673"/>
            <a:ext cx="3338945" cy="35137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E997FA-77C8-4FBF-92D0-8C3A8419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002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изменения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  <a:latin typeface="Coiny 2.0" panose="0200090306050006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0256319-B666-477C-8152-2D7FA5C261EC}"/>
              </a:ext>
            </a:extLst>
          </p:cNvPr>
          <p:cNvSpPr txBox="1"/>
          <p:nvPr/>
        </p:nvSpPr>
        <p:spPr>
          <a:xfrm>
            <a:off x="761999" y="824737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1.</a:t>
            </a:r>
            <a:r>
              <a:rPr lang="ru-RU" dirty="0" smtClean="0">
                <a:latin typeface="Coiny 2.0" panose="02000903060500060000" pitchFamily="2" charset="0"/>
              </a:rPr>
              <a:t>Выбираем </a:t>
            </a:r>
            <a:r>
              <a:rPr lang="ru-RU" dirty="0">
                <a:latin typeface="Coiny 2.0" panose="02000903060500060000" pitchFamily="2" charset="0"/>
              </a:rPr>
              <a:t>запись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5F98555-23C0-4E31-ACFF-D49DE21E63A9}"/>
              </a:ext>
            </a:extLst>
          </p:cNvPr>
          <p:cNvSpPr txBox="1"/>
          <p:nvPr/>
        </p:nvSpPr>
        <p:spPr>
          <a:xfrm>
            <a:off x="3546764" y="821488"/>
            <a:ext cx="47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2.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ru-RU" dirty="0">
                <a:latin typeface="Coiny 2.0" panose="02000903060500060000" pitchFamily="2" charset="0"/>
              </a:rPr>
              <a:t>кнопку «Изменить»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2C5EE5-FBAE-4D60-8851-15EC56C7027E}"/>
              </a:ext>
            </a:extLst>
          </p:cNvPr>
          <p:cNvSpPr txBox="1"/>
          <p:nvPr/>
        </p:nvSpPr>
        <p:spPr>
          <a:xfrm>
            <a:off x="8160328" y="83419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3.</a:t>
            </a:r>
            <a:r>
              <a:rPr lang="ru-RU" dirty="0" smtClean="0">
                <a:latin typeface="Coiny 2.0" panose="02000903060500060000" pitchFamily="2" charset="0"/>
              </a:rPr>
              <a:t>Изменяем </a:t>
            </a:r>
            <a:r>
              <a:rPr lang="ru-RU" dirty="0">
                <a:latin typeface="Coiny 2.0" panose="02000903060500060000" pitchFamily="2" charset="0"/>
              </a:rPr>
              <a:t>данные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3DB0767-77D0-4BBF-BC9A-FEDED56BF5A6}"/>
              </a:ext>
            </a:extLst>
          </p:cNvPr>
          <p:cNvSpPr txBox="1"/>
          <p:nvPr/>
        </p:nvSpPr>
        <p:spPr>
          <a:xfrm>
            <a:off x="6165273" y="505690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4.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7C563C0-81BA-4CD5-8F89-24229AC279A0}"/>
              </a:ext>
            </a:extLst>
          </p:cNvPr>
          <p:cNvSpPr txBox="1"/>
          <p:nvPr/>
        </p:nvSpPr>
        <p:spPr>
          <a:xfrm>
            <a:off x="6109855" y="5575252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       </a:t>
            </a:r>
            <a:r>
              <a:rPr lang="ru-RU" dirty="0" smtClean="0">
                <a:latin typeface="Coiny 2.0" panose="02000903060500060000" pitchFamily="2" charset="0"/>
              </a:rPr>
              <a:t>Готово</a:t>
            </a:r>
            <a:r>
              <a:rPr lang="ru-RU" dirty="0">
                <a:latin typeface="Coiny 2.0" panose="02000903060500060000" pitchFamily="2" charset="0"/>
              </a:rPr>
              <a:t>!!!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94F2CE70-BE14-4E01-87E6-4570B8EDB3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89" y="1219200"/>
            <a:ext cx="3303756" cy="3494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8DE5CBD9-A18E-4743-B2F2-B0ED848BF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30"/>
            <a:ext cx="5504881" cy="41363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1824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3B1F30A-2425-4416-866C-D2D3761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37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удаления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0BFDE57-49D8-4C2F-9981-A673FB80C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0" y="1379316"/>
            <a:ext cx="6886851" cy="5388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BB3DC1-ED7B-4441-9D4F-066D306628AA}"/>
              </a:ext>
            </a:extLst>
          </p:cNvPr>
          <p:cNvSpPr txBox="1"/>
          <p:nvPr/>
        </p:nvSpPr>
        <p:spPr>
          <a:xfrm>
            <a:off x="642358" y="1076786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1.</a:t>
            </a:r>
            <a:r>
              <a:rPr lang="ru-RU" dirty="0" smtClean="0">
                <a:latin typeface="Coiny 2.0" panose="02000903060500060000" pitchFamily="2" charset="0"/>
              </a:rPr>
              <a:t>Выбираем </a:t>
            </a:r>
            <a:r>
              <a:rPr lang="ru-RU" dirty="0">
                <a:latin typeface="Coiny 2.0" panose="02000903060500060000" pitchFamily="2" charset="0"/>
              </a:rPr>
              <a:t>запись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42B399E-0B25-483A-ABF6-63DCAF969227}"/>
              </a:ext>
            </a:extLst>
          </p:cNvPr>
          <p:cNvSpPr txBox="1"/>
          <p:nvPr/>
        </p:nvSpPr>
        <p:spPr>
          <a:xfrm>
            <a:off x="3859481" y="1076786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2.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ru-RU" dirty="0">
                <a:latin typeface="Coiny 2.0" panose="02000903060500060000" pitchFamily="2" charset="0"/>
              </a:rPr>
              <a:t>кнопку «Удалить»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1BD2AA6-371C-4262-8319-133EA1CE9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92" y="3532910"/>
            <a:ext cx="2715668" cy="2201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595C78-CAE6-40BD-97B3-AF5BE8887B12}"/>
              </a:ext>
            </a:extLst>
          </p:cNvPr>
          <p:cNvSpPr txBox="1"/>
          <p:nvPr/>
        </p:nvSpPr>
        <p:spPr>
          <a:xfrm>
            <a:off x="8281390" y="28724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ГОТОВО!!!</a:t>
            </a:r>
          </a:p>
        </p:txBody>
      </p:sp>
    </p:spTree>
    <p:extLst>
      <p:ext uri="{BB962C8B-B14F-4D97-AF65-F5344CB8AC3E}">
        <p14:creationId xmlns="" xmlns:p14="http://schemas.microsoft.com/office/powerpoint/2010/main" val="9902067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10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Coiny 2.0" pitchFamily="2" charset="0"/>
              </a:rPr>
              <a:t>Немного из кода</a:t>
            </a:r>
            <a:endParaRPr lang="ru-RU" dirty="0">
              <a:solidFill>
                <a:srgbClr val="7030A0"/>
              </a:solidFill>
              <a:latin typeface="Coiny 2.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09865" y="792079"/>
            <a:ext cx="91840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oiny 2.0" pitchFamily="2" charset="0"/>
              </a:rPr>
              <a:t>Соединение приложения с базой данных и её отображение происходит с помощью данного кода</a:t>
            </a:r>
            <a:r>
              <a:rPr lang="en-US" sz="2000" dirty="0" smtClean="0">
                <a:latin typeface="Coiny 2.0" pitchFamily="2" charset="0"/>
              </a:rPr>
              <a:t>:</a:t>
            </a:r>
            <a:endParaRPr lang="ru-RU" sz="2000" dirty="0" smtClean="0">
              <a:latin typeface="Coiny 2.0" pitchFamily="2" charset="0"/>
            </a:endParaRPr>
          </a:p>
          <a:p>
            <a:endParaRPr lang="ru-RU" sz="1600" dirty="0" smtClean="0">
              <a:latin typeface="Coiny 2.0" pitchFamily="2" charset="0"/>
            </a:endParaRPr>
          </a:p>
          <a:p>
            <a:r>
              <a:rPr lang="en-US" sz="1600" dirty="0" err="1" smtClean="0">
                <a:latin typeface="Coiny 2.0" pitchFamily="2" charset="0"/>
              </a:rPr>
              <a:t>connect.Sport.Load</a:t>
            </a:r>
            <a:r>
              <a:rPr lang="en-US" sz="1600" dirty="0" smtClean="0">
                <a:latin typeface="Coiny 2.0" pitchFamily="2" charset="0"/>
              </a:rPr>
              <a:t>(); </a:t>
            </a:r>
            <a:endParaRPr lang="ru-RU" sz="1600" dirty="0" smtClean="0">
              <a:latin typeface="Coiny 2.0" pitchFamily="2" charset="0"/>
            </a:endParaRPr>
          </a:p>
          <a:p>
            <a:r>
              <a:rPr lang="en-US" sz="1600" dirty="0" smtClean="0">
                <a:latin typeface="Coiny 2.0" pitchFamily="2" charset="0"/>
              </a:rPr>
              <a:t>dataGridView1.DataSource </a:t>
            </a:r>
            <a:r>
              <a:rPr lang="en-US" sz="1600" dirty="0" smtClean="0">
                <a:latin typeface="Coiny 2.0" pitchFamily="2" charset="0"/>
              </a:rPr>
              <a:t>= </a:t>
            </a:r>
            <a:r>
              <a:rPr lang="en-US" sz="1600" dirty="0" err="1" smtClean="0">
                <a:latin typeface="Coiny 2.0" pitchFamily="2" charset="0"/>
              </a:rPr>
              <a:t>connect.Sport.Local.ToBindingList</a:t>
            </a:r>
            <a:r>
              <a:rPr lang="en-US" sz="1600" dirty="0" smtClean="0">
                <a:latin typeface="Coiny 2.0" pitchFamily="2" charset="0"/>
              </a:rPr>
              <a:t>();</a:t>
            </a:r>
            <a:endParaRPr lang="ru-RU" sz="1600" dirty="0" smtClean="0">
              <a:latin typeface="Coiny 2.0" pitchFamily="2" charset="0"/>
            </a:endParaRPr>
          </a:p>
          <a:p>
            <a:endParaRPr lang="ru-RU" sz="1600" dirty="0" smtClean="0">
              <a:latin typeface="Coiny 2.0" pitchFamily="2" charset="0"/>
            </a:endParaRPr>
          </a:p>
          <a:p>
            <a:r>
              <a:rPr lang="ru-RU" sz="2000" dirty="0" smtClean="0">
                <a:latin typeface="Coiny 2.0" pitchFamily="2" charset="0"/>
              </a:rPr>
              <a:t>И после выполнения любой из функции приложения все изменения сохраняются в базе данных с помощью</a:t>
            </a:r>
            <a:r>
              <a:rPr lang="en-US" sz="2000" dirty="0" smtClean="0">
                <a:latin typeface="Coiny 2.0" pitchFamily="2" charset="0"/>
              </a:rPr>
              <a:t>:</a:t>
            </a:r>
            <a:endParaRPr lang="ru-RU" sz="2000" dirty="0" smtClean="0">
              <a:latin typeface="Coiny 2.0" pitchFamily="2" charset="0"/>
            </a:endParaRPr>
          </a:p>
          <a:p>
            <a:endParaRPr lang="ru-RU" sz="1600" dirty="0" smtClean="0">
              <a:latin typeface="Coiny 2.0" pitchFamily="2" charset="0"/>
            </a:endParaRPr>
          </a:p>
          <a:p>
            <a:r>
              <a:rPr lang="en-US" sz="1600" dirty="0" err="1" smtClean="0">
                <a:latin typeface="Coiny 2.0" pitchFamily="2" charset="0"/>
              </a:rPr>
              <a:t>connect.SaveChanges</a:t>
            </a:r>
            <a:r>
              <a:rPr lang="en-US" sz="1600" dirty="0" smtClean="0">
                <a:latin typeface="Coiny 2.0" pitchFamily="2" charset="0"/>
              </a:rPr>
              <a:t>();</a:t>
            </a:r>
            <a:endParaRPr lang="ru-RU" sz="1600" dirty="0">
              <a:latin typeface="Coiny 2.0" pitchFamily="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909" y="1704110"/>
            <a:ext cx="10515600" cy="2923308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rgbClr val="7030A0"/>
                </a:solidFill>
                <a:latin typeface="Coiny 2.0" pitchFamily="2" charset="0"/>
              </a:rPr>
              <a:t>Спасибо за внимание!</a:t>
            </a:r>
            <a:endParaRPr lang="ru-RU" sz="6600" dirty="0">
              <a:solidFill>
                <a:srgbClr val="7030A0"/>
              </a:solidFill>
              <a:latin typeface="Coiny 2.0" pitchFamily="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162</Words>
  <Application>Microsoft Office PowerPoint</Application>
  <PresentationFormat>Произвольный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Курсовая работа МДК 01.01 «Разработка программных модулей»  на тему «Программирование учета услуг спортивного клуба».</vt:lpstr>
      <vt:lpstr>Слайд 2</vt:lpstr>
      <vt:lpstr>Главная форма</vt:lpstr>
      <vt:lpstr>Процесс добавления записи:</vt:lpstr>
      <vt:lpstr>Процесс изменения записи:</vt:lpstr>
      <vt:lpstr>Процесс удаления записи:</vt:lpstr>
      <vt:lpstr>Немного из кода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ваня</cp:lastModifiedBy>
  <cp:revision>24</cp:revision>
  <dcterms:created xsi:type="dcterms:W3CDTF">2020-05-18T13:32:58Z</dcterms:created>
  <dcterms:modified xsi:type="dcterms:W3CDTF">2021-06-24T13:02:20Z</dcterms:modified>
</cp:coreProperties>
</file>