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8" r:id="rId4"/>
    <p:sldId id="259" r:id="rId5"/>
    <p:sldId id="269" r:id="rId6"/>
    <p:sldId id="260" r:id="rId7"/>
    <p:sldId id="261" r:id="rId8"/>
    <p:sldId id="263" r:id="rId9"/>
    <p:sldId id="262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D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515672" cy="3446512"/>
          </a:xfrm>
        </p:spPr>
        <p:txBody>
          <a:bodyPr>
            <a:normAutofit/>
          </a:bodyPr>
          <a:lstStyle/>
          <a:p>
            <a:pPr algn="r"/>
            <a:r>
              <a:rPr lang="ru-RU" b="1" dirty="0" smtClean="0"/>
              <a:t>Автоматизированная Информационная Система</a:t>
            </a:r>
            <a:r>
              <a:rPr lang="en-US" b="1" dirty="0" smtClean="0"/>
              <a:t>:</a:t>
            </a:r>
            <a:r>
              <a:rPr lang="ru-RU" b="1" dirty="0" smtClean="0"/>
              <a:t> учета товаров межрегиональной сервисной службы.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r"/>
            <a:r>
              <a:rPr lang="ru-RU" dirty="0" smtClean="0"/>
              <a:t>Подготовил студент группы</a:t>
            </a:r>
            <a:r>
              <a:rPr lang="en-US" dirty="0" smtClean="0"/>
              <a:t>: </a:t>
            </a:r>
            <a:r>
              <a:rPr lang="ru-RU" dirty="0" smtClean="0"/>
              <a:t>П-41 Чистикин А.С</a:t>
            </a:r>
            <a:endParaRPr lang="ru-RU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Функция «Удаления»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628800"/>
            <a:ext cx="417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В приложении реализована функция удаления записей.</a:t>
            </a:r>
          </a:p>
          <a:p>
            <a:endParaRPr lang="ru-RU" b="1" dirty="0" smtClean="0">
              <a:solidFill>
                <a:schemeClr val="bg2"/>
              </a:solidFill>
            </a:endParaRPr>
          </a:p>
          <a:p>
            <a:r>
              <a:rPr lang="ru-RU" b="1" dirty="0" smtClean="0">
                <a:solidFill>
                  <a:schemeClr val="bg2"/>
                </a:solidFill>
              </a:rPr>
              <a:t>Попробуем удалить запись о молотке.</a:t>
            </a:r>
          </a:p>
          <a:p>
            <a:endParaRPr lang="ru-RU" b="1" dirty="0" smtClean="0">
              <a:solidFill>
                <a:schemeClr val="bg2"/>
              </a:solidFill>
            </a:endParaRPr>
          </a:p>
          <a:p>
            <a:r>
              <a:rPr lang="ru-RU" b="1" dirty="0" smtClean="0">
                <a:solidFill>
                  <a:schemeClr val="bg2"/>
                </a:solidFill>
              </a:rPr>
              <a:t>Нажимаем на запись.</a:t>
            </a:r>
          </a:p>
          <a:p>
            <a:endParaRPr lang="ru-RU" b="1" dirty="0" smtClean="0">
              <a:solidFill>
                <a:schemeClr val="bg2"/>
              </a:solidFill>
            </a:endParaRPr>
          </a:p>
          <a:p>
            <a:r>
              <a:rPr lang="ru-RU" b="1" dirty="0" smtClean="0">
                <a:solidFill>
                  <a:schemeClr val="bg2"/>
                </a:solidFill>
              </a:rPr>
              <a:t>Нажимаем «Удалить».</a:t>
            </a:r>
          </a:p>
          <a:p>
            <a:endParaRPr lang="ru-RU" b="1" dirty="0" smtClean="0">
              <a:solidFill>
                <a:schemeClr val="bg2"/>
              </a:solidFill>
            </a:endParaRPr>
          </a:p>
          <a:p>
            <a:r>
              <a:rPr lang="ru-RU" b="1" dirty="0" smtClean="0">
                <a:solidFill>
                  <a:schemeClr val="bg2"/>
                </a:solidFill>
              </a:rPr>
              <a:t>Как видим, запись удалилась.</a:t>
            </a:r>
          </a:p>
          <a:p>
            <a:endParaRPr lang="ru-RU" b="1" dirty="0" smtClean="0">
              <a:solidFill>
                <a:schemeClr val="bg2"/>
              </a:solidFill>
            </a:endParaRPr>
          </a:p>
          <a:p>
            <a:endParaRPr lang="ru-RU" b="1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556792"/>
            <a:ext cx="498335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509120"/>
            <a:ext cx="4860032" cy="15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55679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DBDEE1"/>
                </a:solidFill>
              </a:rPr>
              <a:t>Подведя итоги дипломного проекта мной была создана Автоматизированная </a:t>
            </a:r>
            <a:r>
              <a:rPr lang="ru-RU" sz="2000" b="1" dirty="0" smtClean="0">
                <a:solidFill>
                  <a:srgbClr val="DBDEE1"/>
                </a:solidFill>
              </a:rPr>
              <a:t>Информационная Система (АИС) для учета товаров межрегиональной сервисной </a:t>
            </a:r>
            <a:r>
              <a:rPr lang="ru-RU" sz="2000" b="1" dirty="0" smtClean="0">
                <a:solidFill>
                  <a:srgbClr val="DBDEE1"/>
                </a:solidFill>
              </a:rPr>
              <a:t>службы и </a:t>
            </a:r>
            <a:r>
              <a:rPr lang="ru-RU" sz="2000" b="1" dirty="0" smtClean="0">
                <a:solidFill>
                  <a:srgbClr val="DBDEE1"/>
                </a:solidFill>
              </a:rPr>
              <a:t>предоставляет ряд преимуществ. Она упрощает и оптимизирует процесс учета товаров, обеспечивает быстрый и надежный обмен информацией, а также централизованное хранение данных для обеспечения безопасности и доступности. Внедрение АИС является ключевым шагом в развитии межрегиональной сервисной службы, способствуя повышению эффективности, снижению издержек и улучшению качества обслуживания клиентов. </a:t>
            </a:r>
            <a:endParaRPr lang="ru-RU" sz="20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chemeClr val="bg2"/>
                </a:solidFill>
              </a:rPr>
              <a:t>Спасибо за внимание!</a:t>
            </a:r>
            <a:endParaRPr lang="ru-RU" sz="5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Введение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700808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2"/>
                </a:solidFill>
              </a:rPr>
              <a:t>  Современный мир немыслим без использования информационных технологий, которые значительно упрощают и ускоряют процессы управления и контроля в различных сферах деятельности. Одной из ключевых областей, где автоматизация играет важную роль, является учет и контроль поставок различных товаров и услуг.</a:t>
            </a:r>
            <a:endParaRPr lang="ru-RU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Цели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1484784"/>
            <a:ext cx="8928992" cy="314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solidFill>
                  <a:srgbClr val="EEECE1"/>
                </a:solidFill>
              </a:rPr>
              <a:t>  Основная цель данного дипломного проекта – разработка автоматической информационной системы отдела учета поставок на примере Межрегиональной сервисной службы.</a:t>
            </a:r>
          </a:p>
          <a:p>
            <a:pPr lvl="0"/>
            <a:r>
              <a:rPr lang="ru-RU" sz="2400" dirty="0" smtClean="0">
                <a:solidFill>
                  <a:srgbClr val="EEECE1"/>
                </a:solidFill>
              </a:rPr>
              <a:t>  Для реализации дипломной проекта выбрана интегрированная среда разработки </a:t>
            </a:r>
            <a:r>
              <a:rPr lang="ru-RU" sz="2400" dirty="0" err="1" smtClean="0">
                <a:solidFill>
                  <a:srgbClr val="FFC000"/>
                </a:solidFill>
              </a:rPr>
              <a:t>Microsoft</a:t>
            </a:r>
            <a:r>
              <a:rPr lang="ru-RU" sz="2400" dirty="0" smtClean="0">
                <a:solidFill>
                  <a:srgbClr val="FFC000"/>
                </a:solidFill>
              </a:rPr>
              <a:t> </a:t>
            </a:r>
            <a:r>
              <a:rPr lang="ru-RU" sz="2400" dirty="0" err="1" smtClean="0">
                <a:solidFill>
                  <a:srgbClr val="FFC000"/>
                </a:solidFill>
              </a:rPr>
              <a:t>Visual</a:t>
            </a:r>
            <a:r>
              <a:rPr lang="ru-RU" sz="2400" dirty="0" smtClean="0">
                <a:solidFill>
                  <a:srgbClr val="FFC000"/>
                </a:solidFill>
              </a:rPr>
              <a:t> </a:t>
            </a:r>
            <a:r>
              <a:rPr lang="ru-RU" sz="2400" dirty="0" err="1" smtClean="0">
                <a:solidFill>
                  <a:srgbClr val="FFC000"/>
                </a:solidFill>
              </a:rPr>
              <a:t>Studio</a:t>
            </a:r>
            <a:r>
              <a:rPr lang="ru-RU" sz="2400" dirty="0" smtClean="0">
                <a:solidFill>
                  <a:srgbClr val="EEECE1"/>
                </a:solidFill>
              </a:rPr>
              <a:t>. </a:t>
            </a:r>
          </a:p>
          <a:p>
            <a:pPr lvl="0"/>
            <a:r>
              <a:rPr lang="ru-RU" sz="2400" dirty="0" smtClean="0">
                <a:solidFill>
                  <a:srgbClr val="EEECE1"/>
                </a:solidFill>
              </a:rPr>
              <a:t>  Среда для разработки и управления базами данных </a:t>
            </a:r>
            <a:r>
              <a:rPr lang="ru-RU" sz="2400" dirty="0" err="1" smtClean="0">
                <a:solidFill>
                  <a:srgbClr val="FFC000"/>
                </a:solidFill>
              </a:rPr>
              <a:t>Microsoft</a:t>
            </a:r>
            <a:r>
              <a:rPr lang="ru-RU" sz="2400" dirty="0" smtClean="0">
                <a:solidFill>
                  <a:srgbClr val="FFC000"/>
                </a:solidFill>
              </a:rPr>
              <a:t> SQL </a:t>
            </a:r>
            <a:r>
              <a:rPr lang="ru-RU" sz="2400" dirty="0" err="1" smtClean="0">
                <a:solidFill>
                  <a:srgbClr val="FFC000"/>
                </a:solidFill>
              </a:rPr>
              <a:t>Server</a:t>
            </a:r>
            <a:r>
              <a:rPr lang="ru-RU" sz="2400" dirty="0" smtClean="0">
                <a:solidFill>
                  <a:srgbClr val="FFC000"/>
                </a:solidFill>
              </a:rPr>
              <a:t> </a:t>
            </a:r>
            <a:r>
              <a:rPr lang="ru-RU" sz="2400" dirty="0" err="1" smtClean="0">
                <a:solidFill>
                  <a:srgbClr val="FFC000"/>
                </a:solidFill>
              </a:rPr>
              <a:t>Management</a:t>
            </a:r>
            <a:r>
              <a:rPr lang="ru-RU" sz="2400" dirty="0" smtClean="0">
                <a:solidFill>
                  <a:srgbClr val="FFC000"/>
                </a:solidFill>
              </a:rPr>
              <a:t> </a:t>
            </a:r>
            <a:r>
              <a:rPr lang="ru-RU" sz="2400" dirty="0" err="1" smtClean="0">
                <a:solidFill>
                  <a:srgbClr val="FFC000"/>
                </a:solidFill>
              </a:rPr>
              <a:t>Studio</a:t>
            </a:r>
            <a:r>
              <a:rPr lang="ru-RU" sz="2400" dirty="0" smtClean="0">
                <a:solidFill>
                  <a:srgbClr val="FFC000"/>
                </a:solidFill>
              </a:rPr>
              <a:t> (SSMS) </a:t>
            </a:r>
          </a:p>
          <a:p>
            <a:pPr lvl="0"/>
            <a:r>
              <a:rPr lang="ru-RU" sz="2400" dirty="0" smtClean="0">
                <a:solidFill>
                  <a:srgbClr val="EEECE1"/>
                </a:solidFill>
              </a:rPr>
              <a:t>  В качестве языка программирования был выбран </a:t>
            </a:r>
            <a:r>
              <a:rPr lang="ru-RU" sz="2400" dirty="0" smtClean="0">
                <a:solidFill>
                  <a:srgbClr val="FFC000"/>
                </a:solidFill>
              </a:rPr>
              <a:t>C#</a:t>
            </a:r>
            <a:r>
              <a:rPr lang="ru-RU" sz="2400" dirty="0" smtClean="0">
                <a:solidFill>
                  <a:srgbClr val="EEECE1"/>
                </a:solidFill>
              </a:rPr>
              <a:t>. </a:t>
            </a:r>
            <a:endParaRPr lang="ru-RU" sz="2400" dirty="0">
              <a:solidFill>
                <a:srgbClr val="EEECE1"/>
              </a:solidFill>
            </a:endParaRPr>
          </a:p>
        </p:txBody>
      </p:sp>
      <p:pic>
        <p:nvPicPr>
          <p:cNvPr id="8" name="Рисунок 7" descr="1e0ac7f7f1e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4290252"/>
            <a:ext cx="2567748" cy="2567748"/>
          </a:xfrm>
          <a:prstGeom prst="rect">
            <a:avLst/>
          </a:prstGeom>
        </p:spPr>
      </p:pic>
      <p:pic>
        <p:nvPicPr>
          <p:cNvPr id="9" name="Рисунок 8" descr="68747470733a2f2f6469676974616c736b796e65742e72752f436f6e74656e742f496d616765732f546f6f6c732f632d73686172702e706e6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4409728"/>
            <a:ext cx="2119521" cy="2448272"/>
          </a:xfrm>
          <a:prstGeom prst="rect">
            <a:avLst/>
          </a:prstGeom>
        </p:spPr>
      </p:pic>
      <p:pic>
        <p:nvPicPr>
          <p:cNvPr id="10" name="Picture 2" descr="C:\Users\Владелец\Downloads\pngwing.com (6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509120"/>
            <a:ext cx="2987224" cy="223224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База Данных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4464496" cy="285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44008" y="1628800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2"/>
                </a:solidFill>
              </a:rPr>
              <a:t>  Эта база данных создана для автоматизации процессов учета поставщиков, товаров, заказов и поставок, а также взаимодействие персонала с системой  в виде аккаунтов и ролей на предприятии. </a:t>
            </a:r>
            <a:endParaRPr lang="ru-RU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База Данных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903649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933056"/>
            <a:ext cx="2448272" cy="283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Интеграция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44824"/>
            <a:ext cx="387432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Прямоугольник 3"/>
          <p:cNvSpPr/>
          <p:nvPr/>
        </p:nvSpPr>
        <p:spPr>
          <a:xfrm>
            <a:off x="0" y="1628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chemeClr val="bg2"/>
                </a:solidFill>
              </a:rPr>
              <a:t>Интеграция базы данных в приложение - это процесс включения функциональности для работы с данными, хранящимися в базе данных, в приложение. Это позволяет приложению выполнять операции с данными, такие как создание, чтение, обновление и удаление (CRUD). Вот основные шаги интеграции базы данных в приложение:</a:t>
            </a:r>
            <a:endParaRPr lang="ru-RU" b="1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293096"/>
            <a:ext cx="2951606" cy="2077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Рисунок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3933056"/>
            <a:ext cx="2279278" cy="207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Овал 7"/>
          <p:cNvSpPr/>
          <p:nvPr/>
        </p:nvSpPr>
        <p:spPr>
          <a:xfrm>
            <a:off x="4716016" y="18448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79512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347864" y="39330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372200" y="39330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Тестирование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233506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628800"/>
            <a:ext cx="239247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710571"/>
            <a:ext cx="3504675" cy="21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2006841"/>
            <a:ext cx="3779912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ea typeface="Calibri" pitchFamily="34" charset="0"/>
                <a:cs typeface="Times New Roman" pitchFamily="18" charset="0"/>
              </a:rPr>
              <a:t>При запуске приложения нас встречает окно авторизации, в котором нам нужно ввести данные для доступа к базе данных.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ru-RU" sz="1400" b="1" dirty="0" smtClean="0">
              <a:solidFill>
                <a:schemeClr val="bg2"/>
              </a:solidFill>
              <a:ea typeface="Calibri" pitchFamily="34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400" b="1" dirty="0" smtClean="0">
                <a:solidFill>
                  <a:schemeClr val="bg2"/>
                </a:solidFill>
              </a:rPr>
              <a:t>Если ошибиться при вводе данных, то в систему нас не пустят.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ru-RU" sz="1400" b="1" dirty="0" smtClean="0">
              <a:solidFill>
                <a:schemeClr val="bg2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1400" b="1" dirty="0" smtClean="0">
                <a:solidFill>
                  <a:schemeClr val="bg2"/>
                </a:solidFill>
              </a:rPr>
              <a:t>Если введенные данные верны, то доступ к базе данных будет получен и перед нами открывается главное окно приложения, из которого мы можем взаимодействовать с базой данных. </a:t>
            </a:r>
          </a:p>
          <a:p>
            <a:pPr indent="449263" algn="just" fontAlgn="base">
              <a:spcBef>
                <a:spcPct val="0"/>
              </a:spcBef>
              <a:spcAft>
                <a:spcPct val="0"/>
              </a:spcAft>
            </a:pPr>
            <a:endParaRPr lang="ru-RU" sz="1400" b="1" dirty="0" smtClean="0">
              <a:solidFill>
                <a:schemeClr val="bg2"/>
              </a:solidFill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995936" y="16288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444208" y="16288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4644008" y="46531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Функция «Добавления»</a:t>
            </a:r>
            <a:endParaRPr lang="ru-RU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07504" y="1844789"/>
            <a:ext cx="468052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ea typeface="Calibri" pitchFamily="34" charset="0"/>
                <a:cs typeface="Times New Roman" pitchFamily="18" charset="0"/>
              </a:rPr>
              <a:t>При нажатии на кнопку «Добавить» открывается страница, в которую нужно добавить данные о товаре. </a:t>
            </a:r>
            <a:r>
              <a:rPr lang="ru-RU" b="1" dirty="0" smtClean="0">
                <a:solidFill>
                  <a:schemeClr val="bg2"/>
                </a:solidFill>
                <a:cs typeface="Arial" pitchFamily="34" charset="0"/>
              </a:rPr>
              <a:t>Пример взят из интернет магазина.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b="1" dirty="0" smtClean="0">
              <a:solidFill>
                <a:schemeClr val="bg2"/>
              </a:solidFill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chemeClr val="bg2"/>
                </a:solidFill>
                <a:cs typeface="Arial" pitchFamily="34" charset="0"/>
              </a:rPr>
              <a:t>Сохраняем.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556792"/>
            <a:ext cx="3960440" cy="259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8"/>
            <a:ext cx="3996209" cy="239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221088"/>
            <a:ext cx="3996209" cy="237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Функция «Редактирования»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07504" y="1628800"/>
            <a:ext cx="38884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ea typeface="Calibri" pitchFamily="34" charset="0"/>
                <a:cs typeface="Times New Roman" pitchFamily="18" charset="0"/>
              </a:rPr>
              <a:t>Каждую из записей в каждой из таблиц можно изменить с помощью соответствующей кнопки «Изменить».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b="1" dirty="0" smtClean="0">
              <a:solidFill>
                <a:schemeClr val="bg2"/>
              </a:solidFill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chemeClr val="bg2"/>
                </a:solidFill>
              </a:rPr>
              <a:t>Открывается окно с данными о товаре, которые мы можем изменить.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b="1" dirty="0" smtClean="0">
              <a:solidFill>
                <a:schemeClr val="bg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chemeClr val="bg2"/>
                </a:solidFill>
              </a:rPr>
              <a:t>После изменения данных нажимаем «сохранить».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b="1" dirty="0" smtClean="0">
              <a:solidFill>
                <a:schemeClr val="bg2"/>
              </a:solidFill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556792"/>
            <a:ext cx="4968552" cy="250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149080"/>
            <a:ext cx="4968552" cy="250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349</TotalTime>
  <Words>456</Words>
  <Application>Microsoft Office PowerPoint</Application>
  <PresentationFormat>Экран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Обычная</vt:lpstr>
      <vt:lpstr>Автоматизированная Информационная Система: учета товаров межрегиональной сервисной службы.</vt:lpstr>
      <vt:lpstr>Введение</vt:lpstr>
      <vt:lpstr>Цели</vt:lpstr>
      <vt:lpstr>База Данных</vt:lpstr>
      <vt:lpstr>База Данных</vt:lpstr>
      <vt:lpstr>Интеграция</vt:lpstr>
      <vt:lpstr>Тестирование</vt:lpstr>
      <vt:lpstr>Функция «Добавления»</vt:lpstr>
      <vt:lpstr>Функция «Редактирования»</vt:lpstr>
      <vt:lpstr>Функция «Удаления»</vt:lpstr>
      <vt:lpstr>Слайд 11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  на тему «АИС учет товаров межрегиональной сервисной службы».</dc:title>
  <dc:creator>Владелец</dc:creator>
  <cp:lastModifiedBy>Владелец</cp:lastModifiedBy>
  <cp:revision>36</cp:revision>
  <dcterms:created xsi:type="dcterms:W3CDTF">2023-06-14T06:46:59Z</dcterms:created>
  <dcterms:modified xsi:type="dcterms:W3CDTF">2023-06-18T09:22:08Z</dcterms:modified>
</cp:coreProperties>
</file>