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5"/>
    <p:restoredTop sz="96327"/>
  </p:normalViewPr>
  <p:slideViewPr>
    <p:cSldViewPr snapToGrid="0" snapToObjects="1">
      <p:cViewPr>
        <p:scale>
          <a:sx n="95" d="100"/>
          <a:sy n="95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6EF3-9B5D-8B4A-A239-7AFD79AF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59DA-D2C5-AD40-B268-57B77CE9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2AA3-8150-0642-89E2-3C614D0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C284-335C-AB4E-8301-2111FB75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02E0-8145-2842-8647-81E52BB0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A0F-B9FE-A04B-85E9-D2582F0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D5C9D-AFC9-264D-A622-5359AB104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F998-66D3-B94E-AED4-BC088BDD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6A85-6F67-D54C-BA99-FE30BE05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5B67-BD90-8945-89E6-BAE30F29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B5A7A-6161-214B-8127-18A5B9319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29A7C-3127-3843-9C1F-96EF4137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7659-0FBC-7644-9ADA-2C6F2E0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E9FC-4721-FB40-8730-ABA2F212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47C3-06F5-D449-8106-018A487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F4-2AC6-7746-89C5-ACFC29FB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4524-0B7D-6B47-B2A6-C6BDFD72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4418-09B6-F243-A14A-AFD56CD0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9E1F-A5FA-1548-BC88-5A6D012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3E9E-88FC-EA4C-9542-DB8FC33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AE3A-A0F9-D343-861D-AE2D6CC7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1D4D-C172-0943-B3E1-70D6C809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6BF1-B8C8-4A48-92A8-4FE8DC79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813C-8BE0-CD4E-887D-B228BC1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B0B5-5DE8-1F45-A1C7-962815E0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F6F0-D4DF-3E4D-BA27-D7EE017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283-89BB-B54F-924A-B1CEBCAC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B668D-8780-6043-A0E5-EE1424A1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6EF1A-167A-2B4A-A6CC-F232EDCE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CEDA3-DAC8-2A4E-99CF-0888856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B14-1811-BD40-AD27-EEF09CB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E07D-E9B5-164D-B772-273D3B37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47E68-7D6A-254B-9208-F843B53A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5E6D-9D74-F645-9ABF-47660839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B7A55-D4BA-834E-ABFC-BCFACDF9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FD255-DC7F-7345-9EF2-75BAF83E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01B9A-6A62-144C-8DC0-8442A8B9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FA6D9-BB68-2D46-BE62-5E5335CF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4B05A-9F83-EA43-90BD-F1F6A316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02AA-8BF8-D740-9419-D45ABDD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84506-E6DD-2848-AC2E-FAC4D0C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2FF68-EB38-4048-B488-D2EF6B76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422A6-6CF9-8A4D-9087-5AA0D62D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839AF-7A41-4649-B334-7B9AB221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C5408-2874-6242-ABA9-FD30FBE9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B0F9-3526-0544-8689-2A8E9A75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D8D-FEAD-FB4C-89FA-D2944E0A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943-D303-A646-9B18-282D45FF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85717-3EB9-5D44-B7DD-02600EC7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0951-1BC1-CB4F-B1F7-B82FCA55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7B30-469E-174B-8637-C2E1278B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1B8EF-9D6C-EA45-A972-22CFD05A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EDC5-EE5D-B644-ADF7-944117BF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12004-78E2-7A40-A42A-411B6F80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BCC5-253A-514F-8D6E-034A011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69742-3658-1A49-9E7C-1F948821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02A1-08A9-164C-A200-C76C9E6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3B41-EE17-B04A-92E6-ADAA02F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C0E61-1DF6-7C47-AD95-E7F3C4C7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429E-BE0D-744A-A3C8-9C20B834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D54B-4394-3D43-8D38-688AD378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1D8-8C42-E348-B619-A2C0A8C1C30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1BD0-48E5-0C48-B058-794DACEE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0CE-83D1-D34F-988B-E955A5631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12C1-3E16-AE44-84ED-8DBC372E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5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33" Type="http://schemas.openxmlformats.org/officeDocument/2006/relationships/image" Target="../media/image113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32" Type="http://schemas.openxmlformats.org/officeDocument/2006/relationships/image" Target="../media/image117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86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31" Type="http://schemas.openxmlformats.org/officeDocument/2006/relationships/image" Target="../media/image116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Relationship Id="rId8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67A6-CFD4-184D-893F-9C05E91A6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Diagrams for Variational Quantum Optimization of Non-n-locality in Noisy Quantum Networks</a:t>
            </a:r>
          </a:p>
        </p:txBody>
      </p:sp>
    </p:spTree>
    <p:extLst>
      <p:ext uri="{BB962C8B-B14F-4D97-AF65-F5344CB8AC3E}">
        <p14:creationId xmlns:p14="http://schemas.microsoft.com/office/powerpoint/2010/main" val="342254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666A30-6BBF-5F4A-A1FC-CF9A207B0A31}"/>
              </a:ext>
            </a:extLst>
          </p:cNvPr>
          <p:cNvSpPr/>
          <p:nvPr/>
        </p:nvSpPr>
        <p:spPr>
          <a:xfrm>
            <a:off x="6689336" y="3306187"/>
            <a:ext cx="2213113" cy="14351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F2712-65CD-7745-8E2B-6B778C6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and Phase Damping Channels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5D7BDA-1798-D542-A259-D557D795B3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448420" y="4353451"/>
            <a:ext cx="1786020" cy="14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718ED3-1461-9F4A-B00F-72D417E0FE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48420" y="3551812"/>
            <a:ext cx="26876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/>
              <p:nvPr/>
            </p:nvSpPr>
            <p:spPr>
              <a:xfrm>
                <a:off x="5785245" y="3367146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7B5B7-8574-9949-9978-539BEAB5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45" y="3367146"/>
                <a:ext cx="663175" cy="369332"/>
              </a:xfrm>
              <a:prstGeom prst="rect">
                <a:avLst/>
              </a:prstGeom>
              <a:blipFill>
                <a:blip r:embed="rId2"/>
                <a:stretch>
                  <a:fillRect l="-1887" r="-3774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/>
              <p:nvPr/>
            </p:nvSpPr>
            <p:spPr>
              <a:xfrm>
                <a:off x="5908469" y="4183275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3D24F-372C-E64D-8806-FC3B7BF4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69" y="4183275"/>
                <a:ext cx="53995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/>
              <p:nvPr/>
            </p:nvSpPr>
            <p:spPr>
              <a:xfrm>
                <a:off x="6887344" y="4157204"/>
                <a:ext cx="702012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F56B1E-BC45-5E45-A89D-552BF213F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44" y="4157204"/>
                <a:ext cx="702012" cy="387292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5172" r="-1724" b="-606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/>
              <p:nvPr/>
            </p:nvSpPr>
            <p:spPr>
              <a:xfrm>
                <a:off x="9136057" y="3367146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E92503-4038-B647-823C-305C8C7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057" y="3367146"/>
                <a:ext cx="539951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BE037-DA6A-1C4F-80F8-16387D23A6EF}"/>
              </a:ext>
            </a:extLst>
          </p:cNvPr>
          <p:cNvGrpSpPr/>
          <p:nvPr/>
        </p:nvGrpSpPr>
        <p:grpSpPr>
          <a:xfrm>
            <a:off x="8234440" y="4162405"/>
            <a:ext cx="448742" cy="474597"/>
            <a:chOff x="6802682" y="3964855"/>
            <a:chExt cx="299340" cy="31413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A041045-03B0-F24F-9B5D-D8F05C13E82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A1CF45D9-F928-5849-AFE7-9A9B5AC86A3C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22F56D-C871-C24B-9DB1-084D7C09E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EC2806-9B4E-834B-A1FC-467F2D800C78}"/>
              </a:ext>
            </a:extLst>
          </p:cNvPr>
          <p:cNvSpPr/>
          <p:nvPr/>
        </p:nvSpPr>
        <p:spPr>
          <a:xfrm>
            <a:off x="7156158" y="3461022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2A12D-CC3E-8342-8CC1-BE4AAB6468DB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7238350" y="3626765"/>
            <a:ext cx="680" cy="530439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B44C995-A85E-5848-B625-BF5AB0871D2E}"/>
              </a:ext>
            </a:extLst>
          </p:cNvPr>
          <p:cNvSpPr/>
          <p:nvPr/>
        </p:nvSpPr>
        <p:spPr>
          <a:xfrm>
            <a:off x="7809183" y="4281655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94C765-AA8A-B64B-93E9-62392AA88F47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V="1">
            <a:off x="7892055" y="3697195"/>
            <a:ext cx="4467" cy="58446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5F5C720-9090-034A-A060-5B2E8840B3AA}"/>
              </a:ext>
            </a:extLst>
          </p:cNvPr>
          <p:cNvSpPr/>
          <p:nvPr/>
        </p:nvSpPr>
        <p:spPr>
          <a:xfrm>
            <a:off x="2981284" y="3306187"/>
            <a:ext cx="1850025" cy="1435123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r 25">
            <a:extLst>
              <a:ext uri="{FF2B5EF4-FFF2-40B4-BE49-F238E27FC236}">
                <a16:creationId xmlns:a16="http://schemas.microsoft.com/office/drawing/2014/main" id="{5511576E-D30B-1844-BC6F-3B65A00A7600}"/>
              </a:ext>
            </a:extLst>
          </p:cNvPr>
          <p:cNvSpPr/>
          <p:nvPr/>
        </p:nvSpPr>
        <p:spPr>
          <a:xfrm>
            <a:off x="7755798" y="3415748"/>
            <a:ext cx="281447" cy="281447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4ECB2-09D5-9A4E-BE77-1D3D2A634D5F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2740368" y="4353451"/>
            <a:ext cx="1414959" cy="14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3D7DA7-B86A-A14F-8556-F503D967CF5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740368" y="3551812"/>
            <a:ext cx="234308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/>
              <p:nvPr/>
            </p:nvSpPr>
            <p:spPr>
              <a:xfrm>
                <a:off x="2077193" y="3367146"/>
                <a:ext cx="66317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499364-066A-C54C-979B-F629FCDF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93" y="3367146"/>
                <a:ext cx="663175" cy="369332"/>
              </a:xfrm>
              <a:prstGeom prst="rect">
                <a:avLst/>
              </a:prstGeom>
              <a:blipFill>
                <a:blip r:embed="rId6"/>
                <a:stretch>
                  <a:fillRect l="-1852" r="-18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/>
              <p:nvPr/>
            </p:nvSpPr>
            <p:spPr>
              <a:xfrm>
                <a:off x="2200417" y="4183275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959DA5-6E15-714B-89B7-3C79E5E3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17" y="4183275"/>
                <a:ext cx="5399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/>
              <p:nvPr/>
            </p:nvSpPr>
            <p:spPr>
              <a:xfrm>
                <a:off x="3179291" y="4157204"/>
                <a:ext cx="70337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E2D3B24-8E9F-094C-A579-99D93194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1" y="4157204"/>
                <a:ext cx="703373" cy="387292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 l="-7018" r="-1754" b="-606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/>
              <p:nvPr/>
            </p:nvSpPr>
            <p:spPr>
              <a:xfrm>
                <a:off x="5083449" y="3367146"/>
                <a:ext cx="53995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2BBC48-3159-4D41-B223-F3CEF8FA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3367146"/>
                <a:ext cx="539951" cy="369332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CC198-341E-5049-93CD-DFE7458FFC75}"/>
              </a:ext>
            </a:extLst>
          </p:cNvPr>
          <p:cNvGrpSpPr/>
          <p:nvPr/>
        </p:nvGrpSpPr>
        <p:grpSpPr>
          <a:xfrm>
            <a:off x="4155327" y="4162405"/>
            <a:ext cx="448742" cy="474597"/>
            <a:chOff x="6802682" y="3964855"/>
            <a:chExt cx="299340" cy="31413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14AB8D9-CB9E-F44C-A5A3-0F322887E937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A68FAA31-CFEB-9241-934D-9F93CA1F75B8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282A566-A02B-0A40-A6E8-031EE23A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B8167CD-FC0D-7A45-832B-4EB6EC4A8FB4}"/>
              </a:ext>
            </a:extLst>
          </p:cNvPr>
          <p:cNvSpPr/>
          <p:nvPr/>
        </p:nvSpPr>
        <p:spPr>
          <a:xfrm>
            <a:off x="3448106" y="3461022"/>
            <a:ext cx="165743" cy="1657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0D82D-649D-4B41-9BEE-0AC3F498A7B5}"/>
              </a:ext>
            </a:extLst>
          </p:cNvPr>
          <p:cNvCxnSpPr>
            <a:cxnSpLocks/>
            <a:stCxn id="45" idx="4"/>
            <a:endCxn id="39" idx="0"/>
          </p:cNvCxnSpPr>
          <p:nvPr/>
        </p:nvCxnSpPr>
        <p:spPr>
          <a:xfrm>
            <a:off x="3530978" y="3626765"/>
            <a:ext cx="0" cy="530439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D0EA675-7375-CB4B-AAD6-918E5F1F9D2F}"/>
              </a:ext>
            </a:extLst>
          </p:cNvPr>
          <p:cNvSpPr/>
          <p:nvPr/>
        </p:nvSpPr>
        <p:spPr>
          <a:xfrm>
            <a:off x="2847766" y="2765157"/>
            <a:ext cx="2069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a) </a:t>
            </a:r>
            <a:r>
              <a:rPr lang="en-US" sz="2000" i="1" dirty="0"/>
              <a:t>Phase Damping</a:t>
            </a: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1EB62F-401D-5F44-9F48-46B10AF48A32}"/>
              </a:ext>
            </a:extLst>
          </p:cNvPr>
          <p:cNvSpPr/>
          <p:nvPr/>
        </p:nvSpPr>
        <p:spPr>
          <a:xfrm>
            <a:off x="6486861" y="2767471"/>
            <a:ext cx="253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b) </a:t>
            </a:r>
            <a:r>
              <a:rPr lang="en-US" sz="2000" i="1" dirty="0"/>
              <a:t>Amplitude Damping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5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/>
              <p:nvPr/>
            </p:nvSpPr>
            <p:spPr>
              <a:xfrm>
                <a:off x="4926640" y="3732260"/>
                <a:ext cx="1985461" cy="1805913"/>
              </a:xfrm>
              <a:prstGeom prst="roundRect">
                <a:avLst>
                  <a:gd name="adj" fmla="val 5335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FFAF7CE-B650-F54B-A1A0-C36D53869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40" y="3732260"/>
                <a:ext cx="1985461" cy="1805913"/>
              </a:xfrm>
              <a:prstGeom prst="roundRect">
                <a:avLst>
                  <a:gd name="adj" fmla="val 5335"/>
                </a:avLst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/>
              <p:nvPr/>
            </p:nvSpPr>
            <p:spPr>
              <a:xfrm>
                <a:off x="4926639" y="2783545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E20FE46D-107B-2E47-A2EA-50A98CD6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39" y="2783545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/>
              <p:nvPr/>
            </p:nvSpPr>
            <p:spPr>
              <a:xfrm>
                <a:off x="3163528" y="2783544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A43DBC4-A483-904F-84AB-775782E0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2783544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77C55D6-4647-5B40-9698-9F61F632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Ansatz Example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D123D-1495-C942-A26D-F9320E993E9D}"/>
              </a:ext>
            </a:extLst>
          </p:cNvPr>
          <p:cNvSpPr/>
          <p:nvPr/>
        </p:nvSpPr>
        <p:spPr>
          <a:xfrm>
            <a:off x="2381841" y="2312894"/>
            <a:ext cx="2071283" cy="4312024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Sources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194DE5-1C06-B84C-84FF-6B71E483EF41}"/>
              </a:ext>
            </a:extLst>
          </p:cNvPr>
          <p:cNvSpPr/>
          <p:nvPr/>
        </p:nvSpPr>
        <p:spPr>
          <a:xfrm>
            <a:off x="4701258" y="2312894"/>
            <a:ext cx="2971941" cy="4312024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Nonsignaling Devices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/>
              <p:nvPr/>
            </p:nvSpPr>
            <p:spPr>
              <a:xfrm>
                <a:off x="7237729" y="3157270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84D13-5F01-0545-A777-39875B77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729" y="3157270"/>
                <a:ext cx="249009" cy="338554"/>
              </a:xfrm>
              <a:prstGeom prst="rect">
                <a:avLst/>
              </a:prstGeom>
              <a:blipFill>
                <a:blip r:embed="rId5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89A48-ABDF-474B-9AD0-A5DF0E39EB35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>
            <a:off x="6560846" y="3319420"/>
            <a:ext cx="676883" cy="712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/>
              <p:nvPr/>
            </p:nvSpPr>
            <p:spPr>
              <a:xfrm>
                <a:off x="7242367" y="6035889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AB77D-116E-B94E-9ECD-0572DC86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67" y="6035889"/>
                <a:ext cx="250948" cy="338554"/>
              </a:xfrm>
              <a:prstGeom prst="rect">
                <a:avLst/>
              </a:prstGeom>
              <a:blipFill>
                <a:blip r:embed="rId6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/>
              <p:nvPr/>
            </p:nvSpPr>
            <p:spPr>
              <a:xfrm>
                <a:off x="2412908" y="3144823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11D506-7FD4-7849-B21F-240D56F8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3144823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1D38B9-57C2-654A-816E-AD49642D365C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2952859" y="3314100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/>
              <p:nvPr/>
            </p:nvSpPr>
            <p:spPr>
              <a:xfrm>
                <a:off x="2412908" y="4117308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EE7D97-7B4F-4A47-A757-7629EB77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4117308"/>
                <a:ext cx="539951" cy="338554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/>
              <p:nvPr/>
            </p:nvSpPr>
            <p:spPr>
              <a:xfrm>
                <a:off x="5052731" y="3127161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7F8BF0A-3707-C549-8584-7B6B43AFD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3127161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/>
              <p:nvPr/>
            </p:nvSpPr>
            <p:spPr>
              <a:xfrm>
                <a:off x="7211979" y="4580568"/>
                <a:ext cx="371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800E45-99C7-FB40-BC33-1CD797E9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79" y="4580568"/>
                <a:ext cx="37157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DDCDE0E-7A1C-334D-85F1-C0F936F7F8B3}"/>
              </a:ext>
            </a:extLst>
          </p:cNvPr>
          <p:cNvGrpSpPr/>
          <p:nvPr/>
        </p:nvGrpSpPr>
        <p:grpSpPr>
          <a:xfrm>
            <a:off x="6106824" y="4086414"/>
            <a:ext cx="448742" cy="474597"/>
            <a:chOff x="6802682" y="3964855"/>
            <a:chExt cx="299340" cy="31413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396105D-3417-FA41-A3F8-160F56E204D1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8102EF57-1C78-B348-B5C1-3978598D7FED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CADEA7-8E0C-A44F-A6E0-BB9F85C9E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04FD89-C115-604B-B7BC-87D40E171D7E}"/>
              </a:ext>
            </a:extLst>
          </p:cNvPr>
          <p:cNvGrpSpPr/>
          <p:nvPr/>
        </p:nvGrpSpPr>
        <p:grpSpPr>
          <a:xfrm>
            <a:off x="6112104" y="3128374"/>
            <a:ext cx="448742" cy="474597"/>
            <a:chOff x="6802682" y="3964855"/>
            <a:chExt cx="299340" cy="31413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753360B-AAAF-4D49-8556-81ABA345FE42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0FE6ECB8-DDEB-6C4A-BBD8-43F19CEECE9F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EACE6EC-5CB8-3249-8CFC-074BB3B57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Brace 46">
            <a:extLst>
              <a:ext uri="{FF2B5EF4-FFF2-40B4-BE49-F238E27FC236}">
                <a16:creationId xmlns:a16="http://schemas.microsoft.com/office/drawing/2014/main" id="{812E9463-A85B-4248-9F44-5E2D875DE4D2}"/>
              </a:ext>
            </a:extLst>
          </p:cNvPr>
          <p:cNvSpPr/>
          <p:nvPr/>
        </p:nvSpPr>
        <p:spPr>
          <a:xfrm>
            <a:off x="6561991" y="4251066"/>
            <a:ext cx="441611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/>
              <p:nvPr/>
            </p:nvSpPr>
            <p:spPr>
              <a:xfrm>
                <a:off x="6300660" y="4560551"/>
                <a:ext cx="54745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7DCBD81-E0A9-6648-A14E-76A3B8E1E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0" y="4560551"/>
                <a:ext cx="547454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/>
              <p:nvPr/>
            </p:nvSpPr>
            <p:spPr>
              <a:xfrm>
                <a:off x="3269796" y="3124091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8DEA5BB-2AD1-8A41-B030-538925946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6" y="3124091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62211D39-0CD7-2E46-902D-5ADDA8F05BDC}"/>
              </a:ext>
            </a:extLst>
          </p:cNvPr>
          <p:cNvSpPr/>
          <p:nvPr/>
        </p:nvSpPr>
        <p:spPr>
          <a:xfrm>
            <a:off x="3836761" y="3236547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C96C51-BE8B-9C4E-A035-D025E712158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914012" y="3402290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38CDEB-8AE4-DA45-B1FC-C6CB1068182F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 flipV="1">
            <a:off x="2952859" y="4277460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 51">
            <a:extLst>
              <a:ext uri="{FF2B5EF4-FFF2-40B4-BE49-F238E27FC236}">
                <a16:creationId xmlns:a16="http://schemas.microsoft.com/office/drawing/2014/main" id="{FDE350C6-5A2B-DF4C-89CF-366A31D6468A}"/>
              </a:ext>
            </a:extLst>
          </p:cNvPr>
          <p:cNvSpPr/>
          <p:nvPr/>
        </p:nvSpPr>
        <p:spPr>
          <a:xfrm>
            <a:off x="3797886" y="4161239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/>
              <p:nvPr/>
            </p:nvSpPr>
            <p:spPr>
              <a:xfrm>
                <a:off x="5052731" y="4090425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47DFEEF-8383-D542-92AB-05F81D482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4090425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/>
              <p:nvPr/>
            </p:nvSpPr>
            <p:spPr>
              <a:xfrm>
                <a:off x="4926639" y="5650920"/>
                <a:ext cx="1984317" cy="836143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CFB2143-B9E5-8641-B486-1F17E5103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39" y="5650920"/>
                <a:ext cx="1984317" cy="836143"/>
              </a:xfrm>
              <a:prstGeom prst="roundRect">
                <a:avLst>
                  <a:gd name="adj" fmla="val 10206"/>
                </a:avLst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/>
              <p:nvPr/>
            </p:nvSpPr>
            <p:spPr>
              <a:xfrm>
                <a:off x="3163528" y="4702125"/>
                <a:ext cx="1018492" cy="1777467"/>
              </a:xfrm>
              <a:prstGeom prst="roundRect">
                <a:avLst>
                  <a:gd name="adj" fmla="val 10206"/>
                </a:avLst>
              </a:prstGeom>
              <a:solidFill>
                <a:schemeClr val="bg1"/>
              </a:solidFill>
              <a:ln w="25400"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2A9DCA4F-BF6C-7640-AD7E-5EF05E6A5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28" y="4702125"/>
                <a:ext cx="1018492" cy="1777467"/>
              </a:xfrm>
              <a:prstGeom prst="roundRect">
                <a:avLst>
                  <a:gd name="adj" fmla="val 10206"/>
                </a:avLst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/>
              <p:nvPr/>
            </p:nvSpPr>
            <p:spPr>
              <a:xfrm>
                <a:off x="2412908" y="50634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E078EE2-6981-E146-B2D6-4AD0A6B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5063404"/>
                <a:ext cx="539951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BFF45-7C3B-6540-B8A2-B60DF2DBB86B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2952859" y="5232681"/>
            <a:ext cx="3159245" cy="532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89DACE-B8E9-BD43-82D0-6E960CA37BD1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2952859" y="6196041"/>
            <a:ext cx="3153965" cy="912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/>
              <p:nvPr/>
            </p:nvSpPr>
            <p:spPr>
              <a:xfrm>
                <a:off x="2412908" y="603588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85C3DE-728D-FA45-A232-6B71C9B9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08" y="6035889"/>
                <a:ext cx="539951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/>
              <p:nvPr/>
            </p:nvSpPr>
            <p:spPr>
              <a:xfrm>
                <a:off x="5052731" y="5045742"/>
                <a:ext cx="711052" cy="38330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410C4D8A-2151-8F4D-B57E-0AA01108E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5045742"/>
                <a:ext cx="711052" cy="383304"/>
              </a:xfrm>
              <a:prstGeom prst="roundRect">
                <a:avLst>
                  <a:gd name="adj" fmla="val 0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8D1701-BB7B-CB45-9934-87C63724D90C}"/>
              </a:ext>
            </a:extLst>
          </p:cNvPr>
          <p:cNvCxnSpPr>
            <a:cxnSpLocks/>
            <a:stCxn id="83" idx="3"/>
            <a:endCxn id="18" idx="1"/>
          </p:cNvCxnSpPr>
          <p:nvPr/>
        </p:nvCxnSpPr>
        <p:spPr>
          <a:xfrm>
            <a:off x="6555566" y="6196041"/>
            <a:ext cx="686801" cy="912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26706A-108F-0143-8CA0-9704EBBC5CDC}"/>
              </a:ext>
            </a:extLst>
          </p:cNvPr>
          <p:cNvGrpSpPr/>
          <p:nvPr/>
        </p:nvGrpSpPr>
        <p:grpSpPr>
          <a:xfrm>
            <a:off x="6106824" y="6004995"/>
            <a:ext cx="448742" cy="474597"/>
            <a:chOff x="6802682" y="3964855"/>
            <a:chExt cx="299340" cy="314132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6D24A852-2CDA-9F41-A50C-21F006E0996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Block Arc 83">
              <a:extLst>
                <a:ext uri="{FF2B5EF4-FFF2-40B4-BE49-F238E27FC236}">
                  <a16:creationId xmlns:a16="http://schemas.microsoft.com/office/drawing/2014/main" id="{7CFD4858-B8EA-FB40-9633-D986543EADAE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9B18863-966F-114A-AD31-88A12C643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3E65733-B9B2-9245-8540-D0CFED1C76C5}"/>
              </a:ext>
            </a:extLst>
          </p:cNvPr>
          <p:cNvGrpSpPr/>
          <p:nvPr/>
        </p:nvGrpSpPr>
        <p:grpSpPr>
          <a:xfrm>
            <a:off x="6112104" y="5046955"/>
            <a:ext cx="448742" cy="474597"/>
            <a:chOff x="6802682" y="3964855"/>
            <a:chExt cx="299340" cy="31413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FA22639-E3AF-B042-B9CC-8A036EF81C79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Block Arc 87">
              <a:extLst>
                <a:ext uri="{FF2B5EF4-FFF2-40B4-BE49-F238E27FC236}">
                  <a16:creationId xmlns:a16="http://schemas.microsoft.com/office/drawing/2014/main" id="{74C7204C-31ED-C243-AC9F-6C66235F7E46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FFFCA8C-0059-8047-9694-60E414611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/>
              <p:nvPr/>
            </p:nvSpPr>
            <p:spPr>
              <a:xfrm>
                <a:off x="3269796" y="5042672"/>
                <a:ext cx="391534" cy="38690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5EEA89A-39EE-9A4B-AC3E-906942EDC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6" y="5042672"/>
                <a:ext cx="391534" cy="386904"/>
              </a:xfrm>
              <a:prstGeom prst="roundRect">
                <a:avLst>
                  <a:gd name="adj" fmla="val 0"/>
                </a:avLst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5CED697F-DD2B-EA4F-A528-3902DA99DDED}"/>
              </a:ext>
            </a:extLst>
          </p:cNvPr>
          <p:cNvSpPr/>
          <p:nvPr/>
        </p:nvSpPr>
        <p:spPr>
          <a:xfrm>
            <a:off x="3836761" y="5155128"/>
            <a:ext cx="165743" cy="165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C2294C-87DF-4844-AF72-AD7C2DE0BDB8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3914012" y="5320871"/>
            <a:ext cx="5621" cy="758949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Or 92">
            <a:extLst>
              <a:ext uri="{FF2B5EF4-FFF2-40B4-BE49-F238E27FC236}">
                <a16:creationId xmlns:a16="http://schemas.microsoft.com/office/drawing/2014/main" id="{37797A74-7176-1D4F-8900-8C1B88CA5723}"/>
              </a:ext>
            </a:extLst>
          </p:cNvPr>
          <p:cNvSpPr/>
          <p:nvPr/>
        </p:nvSpPr>
        <p:spPr>
          <a:xfrm>
            <a:off x="3797886" y="6079820"/>
            <a:ext cx="232251" cy="232251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/>
              <p:nvPr/>
            </p:nvSpPr>
            <p:spPr>
              <a:xfrm>
                <a:off x="5052731" y="6009006"/>
                <a:ext cx="711052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281918F7-51C1-3348-89F8-F86C8B60C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1" y="6009006"/>
                <a:ext cx="711052" cy="382091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 l="-17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3A5FD2-E2AC-744C-B4DD-B6FE29698707}"/>
              </a:ext>
            </a:extLst>
          </p:cNvPr>
          <p:cNvCxnSpPr>
            <a:cxnSpLocks/>
          </p:cNvCxnSpPr>
          <p:nvPr/>
        </p:nvCxnSpPr>
        <p:spPr>
          <a:xfrm>
            <a:off x="6899326" y="4754402"/>
            <a:ext cx="343041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42C1A973-6E0E-C248-9A98-85342A8AA283}"/>
              </a:ext>
            </a:extLst>
          </p:cNvPr>
          <p:cNvSpPr/>
          <p:nvPr/>
        </p:nvSpPr>
        <p:spPr>
          <a:xfrm>
            <a:off x="6561991" y="4300682"/>
            <a:ext cx="348965" cy="960287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490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7C5B-A132-DC41-8A5C-2853AA3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" y="2810"/>
            <a:ext cx="10515600" cy="1325563"/>
          </a:xfrm>
        </p:spPr>
        <p:txBody>
          <a:bodyPr/>
          <a:lstStyle/>
          <a:p>
            <a:r>
              <a:rPr lang="en-US" sz="2000" dirty="0"/>
              <a:t>Example n-local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/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11396CC-04AC-254B-A57F-D78EB056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2541338"/>
                <a:ext cx="864296" cy="613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4E0A7-F713-374C-8B56-6B83E2029748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3269294" y="2477708"/>
            <a:ext cx="987288" cy="3705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62773-054F-1E46-B734-BC7B4A1E49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37146" y="212687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191D4-E9A7-524F-B993-5EF89C08F259}"/>
              </a:ext>
            </a:extLst>
          </p:cNvPr>
          <p:cNvCxnSpPr>
            <a:cxnSpLocks/>
          </p:cNvCxnSpPr>
          <p:nvPr/>
        </p:nvCxnSpPr>
        <p:spPr>
          <a:xfrm>
            <a:off x="2837146" y="315511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FDFB0D-ABB1-8C47-A6DC-504E8035D622}"/>
              </a:ext>
            </a:extLst>
          </p:cNvPr>
          <p:cNvCxnSpPr>
            <a:cxnSpLocks/>
          </p:cNvCxnSpPr>
          <p:nvPr/>
        </p:nvCxnSpPr>
        <p:spPr>
          <a:xfrm>
            <a:off x="3747251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C8CCC-7081-3D4A-AC9C-54B506D401C6}"/>
              </a:ext>
            </a:extLst>
          </p:cNvPr>
          <p:cNvCxnSpPr>
            <a:cxnSpLocks/>
          </p:cNvCxnSpPr>
          <p:nvPr/>
        </p:nvCxnSpPr>
        <p:spPr>
          <a:xfrm>
            <a:off x="3730430" y="4521894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2D003-425A-E64C-B1C7-40509DA8116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991402" y="2694710"/>
            <a:ext cx="413166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/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630D54A1-A2D4-964B-8BAD-8184B277D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68" y="2563431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D3133E-81CE-2B4C-86A3-DBF9FA97DED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530116" y="21489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82531-C3FC-8642-AFED-B2EF97E5EFF1}"/>
              </a:ext>
            </a:extLst>
          </p:cNvPr>
          <p:cNvCxnSpPr>
            <a:cxnSpLocks/>
          </p:cNvCxnSpPr>
          <p:nvPr/>
        </p:nvCxnSpPr>
        <p:spPr>
          <a:xfrm>
            <a:off x="6530116" y="318051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0267D-043E-794B-BD2D-0DA542D1E7E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5267092" y="2477708"/>
            <a:ext cx="830876" cy="392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/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9160F29-B5A4-C74E-886B-77395D2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255" y="248507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/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FF81105-4176-C249-BA59-F97A29221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13" y="3908119"/>
                <a:ext cx="864296" cy="61377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A5D61D-4ABE-AA4B-8396-F71A7DA0AC88}"/>
              </a:ext>
            </a:extLst>
          </p:cNvPr>
          <p:cNvCxnSpPr>
            <a:cxnSpLocks/>
          </p:cNvCxnSpPr>
          <p:nvPr/>
        </p:nvCxnSpPr>
        <p:spPr>
          <a:xfrm>
            <a:off x="10214856" y="206324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5691C9-349A-354D-8976-8678111A2F19}"/>
              </a:ext>
            </a:extLst>
          </p:cNvPr>
          <p:cNvCxnSpPr>
            <a:cxnSpLocks/>
          </p:cNvCxnSpPr>
          <p:nvPr/>
        </p:nvCxnSpPr>
        <p:spPr>
          <a:xfrm>
            <a:off x="10214856" y="30947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D6549F-083B-9A4A-AF3F-93B6C62A1D96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960492" y="2442404"/>
            <a:ext cx="913924" cy="3068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C34538-EF5D-9743-B5CE-5D230B51438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8884926" y="2442404"/>
            <a:ext cx="895329" cy="3495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/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5984CBD-F9FF-7540-961D-896DF8859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572" y="4001719"/>
                <a:ext cx="864296" cy="6137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E9C006-EE7D-CD4C-A434-602CB8F4CA00}"/>
              </a:ext>
            </a:extLst>
          </p:cNvPr>
          <p:cNvCxnSpPr>
            <a:cxnSpLocks/>
          </p:cNvCxnSpPr>
          <p:nvPr/>
        </p:nvCxnSpPr>
        <p:spPr>
          <a:xfrm>
            <a:off x="9365173" y="357989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C84D2-AB72-604E-BB78-D0498F334F53}"/>
              </a:ext>
            </a:extLst>
          </p:cNvPr>
          <p:cNvCxnSpPr>
            <a:cxnSpLocks/>
          </p:cNvCxnSpPr>
          <p:nvPr/>
        </p:nvCxnSpPr>
        <p:spPr>
          <a:xfrm>
            <a:off x="9365173" y="4611435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C29D7-BB13-4C4C-ACB9-F157647CEB3F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6960492" y="2989943"/>
            <a:ext cx="671836" cy="2940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ACFCD55-7E3C-7F40-ABD7-2B1B699F2956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8346866" y="3718009"/>
            <a:ext cx="583706" cy="4971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/>
              <p:nvPr/>
            </p:nvSpPr>
            <p:spPr>
              <a:xfrm>
                <a:off x="2606762" y="1741451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64E449-B195-8146-9410-24CFD5A9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1741451"/>
                <a:ext cx="48981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/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16BA2C-370B-2746-953E-64C3D540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3" y="3098846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/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9FECE30-3619-4A4D-B171-800CBD48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32" y="1743629"/>
                <a:ext cx="49577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/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1B3C1-456C-AC46-AD3F-1B488295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358" y="1656338"/>
                <a:ext cx="495777" cy="400110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/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AB69518-1B8B-AF41-99C3-951B913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75" y="3176521"/>
                <a:ext cx="49577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/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63DE71-8168-C949-AF93-4C7F492A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62" y="3497641"/>
                <a:ext cx="4987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/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A719FA-02B8-5D49-BA8C-2C32CAA8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51" y="4841499"/>
                <a:ext cx="50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/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BF66F5-DE33-E144-AC58-78B48695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37" y="3490150"/>
                <a:ext cx="5046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/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C008AC-B9B6-C843-A40A-4E7B3E59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05" y="3402841"/>
                <a:ext cx="5046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/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8A4BC6-8863-E94E-B0E8-6C572C2F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622" y="4916434"/>
                <a:ext cx="504689" cy="400110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E0D67D-9BFF-324F-A9E0-912C546A89B1}"/>
              </a:ext>
            </a:extLst>
          </p:cNvPr>
          <p:cNvCxnSpPr>
            <a:cxnSpLocks/>
            <a:stCxn id="90" idx="2"/>
            <a:endCxn id="104" idx="3"/>
          </p:cNvCxnSpPr>
          <p:nvPr/>
        </p:nvCxnSpPr>
        <p:spPr>
          <a:xfrm flipH="1" flipV="1">
            <a:off x="6115998" y="4215180"/>
            <a:ext cx="883883" cy="4003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638154-BAC5-4042-BCC2-1486CC916429}"/>
              </a:ext>
            </a:extLst>
          </p:cNvPr>
          <p:cNvCxnSpPr>
            <a:cxnSpLocks/>
            <a:stCxn id="90" idx="6"/>
          </p:cNvCxnSpPr>
          <p:nvPr/>
        </p:nvCxnSpPr>
        <p:spPr>
          <a:xfrm flipV="1">
            <a:off x="8010391" y="4433011"/>
            <a:ext cx="920181" cy="182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1368F0-F7A5-8E49-A4AE-B5866D626BBC}"/>
              </a:ext>
            </a:extLst>
          </p:cNvPr>
          <p:cNvCxnSpPr>
            <a:cxnSpLocks/>
          </p:cNvCxnSpPr>
          <p:nvPr/>
        </p:nvCxnSpPr>
        <p:spPr>
          <a:xfrm>
            <a:off x="5685819" y="3493659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9A6B5A-A3E5-234F-AB5D-0351F36FA48E}"/>
              </a:ext>
            </a:extLst>
          </p:cNvPr>
          <p:cNvCxnSpPr>
            <a:cxnSpLocks/>
          </p:cNvCxnSpPr>
          <p:nvPr/>
        </p:nvCxnSpPr>
        <p:spPr>
          <a:xfrm>
            <a:off x="5685819" y="452206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/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63136A36-3AA8-D345-8ADA-7B5F91928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2" y="3908292"/>
                <a:ext cx="864296" cy="613775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/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E6942-6A52-BE4B-9079-E059FCB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32" y="3111545"/>
                <a:ext cx="49577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/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B52903-007C-054B-9993-FC626DD5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14" y="4829146"/>
                <a:ext cx="504689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980C76-6508-3E44-AB8E-9484EC8E43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119106" y="2694710"/>
            <a:ext cx="310487" cy="12134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/>
              <p:nvPr/>
            </p:nvSpPr>
            <p:spPr>
              <a:xfrm>
                <a:off x="4256582" y="217082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48FDD60-709F-9341-9057-4704EFD5D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82" y="2170820"/>
                <a:ext cx="1010510" cy="61377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/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E9CBFC-9BD9-1644-98A7-563017DA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342" y="3194119"/>
                <a:ext cx="1010510" cy="61377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/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97BB2C-3EE8-AF4B-97EE-80C051DBD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416" y="2135516"/>
                <a:ext cx="1010510" cy="61377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/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A1193-141A-7F40-AA0C-96E0F4BE5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81" y="4308606"/>
                <a:ext cx="1010510" cy="61377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7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3F5-6B5A-1F4A-B30E-CBC19B23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CHSH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6EDF35-315F-1740-BAE1-C267AE75A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28929C0-C592-244A-BF63-33CBC005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3B78FA-94E1-5946-9BA3-555D5905407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8D04E-985A-F343-894E-C73D90628D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B7635-B832-3444-9CE1-9E5D92C2602A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F3FF-D8F6-D34D-81F5-25D266425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DE4B4-6C2B-B64C-B6BE-4CA03DCF9A6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7A729F-8FA1-034B-8ADB-747C4E4E1622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417F6D-553B-2349-9A30-2CCA05C0577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/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34803-BE8E-BA4E-B187-438F1942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2417855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AEBC1-C73C-D842-8F1A-398BAFF53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/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A275B-D3B0-814C-928A-54A6FF2C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40" y="4224149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2A5F8-B2E4-B048-8039-96D8160D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3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Bilocal</a:t>
            </a:r>
            <a:r>
              <a:rPr lang="en-US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16" y="2638586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269294" y="3162476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71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8371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15640" y="3162476"/>
            <a:ext cx="931808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634066" y="2417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66" y="2417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634066" y="4224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66" y="4224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58" y="2660679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6717136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290" y="3252361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727438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9727438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363482" y="3184569"/>
            <a:ext cx="931808" cy="3746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9524358" y="242003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358" y="2420033"/>
                <a:ext cx="49577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9524463" y="424171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463" y="4241710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65C7C-A3B3-3A46-B447-2956797060FF}"/>
              </a:ext>
            </a:extLst>
          </p:cNvPr>
          <p:cNvCxnSpPr>
            <a:cxnSpLocks/>
            <a:stCxn id="46" idx="7"/>
            <a:endCxn id="41" idx="1"/>
          </p:cNvCxnSpPr>
          <p:nvPr/>
        </p:nvCxnSpPr>
        <p:spPr>
          <a:xfrm flipV="1">
            <a:off x="7948836" y="2434519"/>
            <a:ext cx="667076" cy="168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8E0E2-0E8B-1F42-A2C7-F2C4CB5E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32131" cy="1325563"/>
          </a:xfrm>
        </p:spPr>
        <p:txBody>
          <a:bodyPr/>
          <a:lstStyle/>
          <a:p>
            <a:r>
              <a:rPr lang="en-US" dirty="0"/>
              <a:t>N-local star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/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7913B22-2504-7F45-95B5-B18DF90A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91" y="2534051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/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572208C-41C6-9A44-9D59-455828D9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88" y="3241786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E8174-059E-4348-B9E5-9BECD2E7559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3970884" y="3057941"/>
            <a:ext cx="645093" cy="4907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B68-6562-C443-9512-C1EF502DCF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38736" y="28273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CD62D-88EE-C242-B088-09333A36E129}"/>
              </a:ext>
            </a:extLst>
          </p:cNvPr>
          <p:cNvCxnSpPr>
            <a:cxnSpLocks/>
          </p:cNvCxnSpPr>
          <p:nvPr/>
        </p:nvCxnSpPr>
        <p:spPr>
          <a:xfrm>
            <a:off x="3538736" y="385556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/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D6E5A92-F50C-1847-B169-458C2CFC6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822C9-9DFC-FB43-B021-F54C74F2D3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7959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893F8-1DC7-4546-AEAB-DE5815D15530}"/>
              </a:ext>
            </a:extLst>
          </p:cNvPr>
          <p:cNvCxnSpPr>
            <a:cxnSpLocks/>
          </p:cNvCxnSpPr>
          <p:nvPr/>
        </p:nvCxnSpPr>
        <p:spPr>
          <a:xfrm>
            <a:off x="627959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F6E64-FEEA-9F4D-AA02-C201F69E7E3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5330515" y="3057941"/>
            <a:ext cx="516933" cy="501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/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0A3AA0-668A-6B47-9B7A-A7CB4276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52" y="2429373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/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93CDD0-3506-1C41-A0E8-C2745EC9A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90" y="242003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/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2C424-FA54-D44E-AA48-84964829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00" y="4210615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/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53CE69-57EC-FD44-81BB-0CFFBBB2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895" y="4241710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/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812159B5-8308-1443-9750-01752CB35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12" y="2127631"/>
                <a:ext cx="864296" cy="6137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BD369F-468E-734B-B588-FC10E31D1C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048060" y="171317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6C3556-E056-D74D-A02F-9E4D77394F4C}"/>
              </a:ext>
            </a:extLst>
          </p:cNvPr>
          <p:cNvCxnSpPr>
            <a:cxnSpLocks/>
          </p:cNvCxnSpPr>
          <p:nvPr/>
        </p:nvCxnSpPr>
        <p:spPr>
          <a:xfrm>
            <a:off x="9048060" y="274140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/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4E1632-29D6-8847-B04E-78638969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1315218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/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EEEDF4-E4C7-D042-BB42-F10EA9F85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624" y="3096460"/>
                <a:ext cx="5046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/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1BA0-A8A4-0644-ADCE-9FCF4F32B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12" y="2513255"/>
                <a:ext cx="1010510" cy="6137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BBA945-E3B2-B940-A47C-07A8D4AB7A8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6714295" y="3037145"/>
            <a:ext cx="520003" cy="306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A5AB2B-BE29-994B-8581-763516EAE97C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6724004" y="3802998"/>
            <a:ext cx="534078" cy="363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DFD31D-7CF8-354E-BC49-1AA76C5BBAFC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972620" y="4600207"/>
            <a:ext cx="683873" cy="1744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/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DB68E0-5B8A-EC49-911B-B0BB07205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96" y="4076317"/>
                <a:ext cx="1010510" cy="6137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/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7CF5F39-51F6-C046-8B12-07A1ED8A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493" y="4467793"/>
                <a:ext cx="864296" cy="61377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61305-4599-3244-BFEC-B54F5E7A7FE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088641" y="405333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A2898F-E843-ED4C-B4DE-7A4E99469FAA}"/>
              </a:ext>
            </a:extLst>
          </p:cNvPr>
          <p:cNvCxnSpPr>
            <a:cxnSpLocks/>
          </p:cNvCxnSpPr>
          <p:nvPr/>
        </p:nvCxnSpPr>
        <p:spPr>
          <a:xfrm>
            <a:off x="9088641" y="508156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/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8368B1-377D-D745-903A-A3F1F5F1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3655380"/>
                <a:ext cx="51180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/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B7EE66-0E16-AE45-AC7F-C80E7309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05" y="5436622"/>
                <a:ext cx="52071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F60EEF91-EE01-714A-B6A1-69533D45ACB8}"/>
              </a:ext>
            </a:extLst>
          </p:cNvPr>
          <p:cNvSpPr txBox="1"/>
          <p:nvPr/>
        </p:nvSpPr>
        <p:spPr>
          <a:xfrm rot="5400000">
            <a:off x="7517524" y="32280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7C964F-F051-E647-BC04-D51A4FC77FC2}"/>
              </a:ext>
            </a:extLst>
          </p:cNvPr>
          <p:cNvCxnSpPr>
            <a:cxnSpLocks/>
            <a:stCxn id="67" idx="2"/>
            <a:endCxn id="9" idx="3"/>
          </p:cNvCxnSpPr>
          <p:nvPr/>
        </p:nvCxnSpPr>
        <p:spPr>
          <a:xfrm flipH="1">
            <a:off x="6711744" y="3551166"/>
            <a:ext cx="734447" cy="80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87D8-826E-034D-BDEC-D603179F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n-local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/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24C6364-6A41-6B4F-8641-3CD743B47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84" y="2643953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/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EE23FBD7-830D-7144-B751-E14DE5CB0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98" y="3230268"/>
                <a:ext cx="864296" cy="613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8E78F9-C653-324B-AC92-2C4C545AADB8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H="1">
            <a:off x="2642994" y="3167843"/>
            <a:ext cx="425576" cy="3693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9105E-F81B-3145-A92E-97B82598A9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10846" y="28158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73DBB-7EA9-244B-B7F4-5A344F1CF604}"/>
              </a:ext>
            </a:extLst>
          </p:cNvPr>
          <p:cNvCxnSpPr>
            <a:cxnSpLocks/>
          </p:cNvCxnSpPr>
          <p:nvPr/>
        </p:nvCxnSpPr>
        <p:spPr>
          <a:xfrm>
            <a:off x="2210846" y="3844043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/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80DAD4-FD11-874A-985B-3B55036B0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38" y="3252361"/>
                <a:ext cx="864296" cy="613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1872A-F49B-5141-9EEB-E019EF80945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88586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6F5E-552C-DB4D-A6B1-7E8B2CD28D85}"/>
              </a:ext>
            </a:extLst>
          </p:cNvPr>
          <p:cNvCxnSpPr>
            <a:cxnSpLocks/>
          </p:cNvCxnSpPr>
          <p:nvPr/>
        </p:nvCxnSpPr>
        <p:spPr>
          <a:xfrm>
            <a:off x="4588586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4F80-3494-FB45-83AE-07D7963519FC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783108" y="3167843"/>
            <a:ext cx="37333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/>
              <p:nvPr/>
            </p:nvSpPr>
            <p:spPr>
              <a:xfrm>
                <a:off x="2018040" y="2417855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290CD-E993-064B-A177-91F7CF7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2417855"/>
                <a:ext cx="4898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/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50557-CC26-6943-971D-5A44B16B5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80" y="2420033"/>
                <a:ext cx="492571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/>
              <p:nvPr/>
            </p:nvSpPr>
            <p:spPr>
              <a:xfrm>
                <a:off x="2018040" y="4224149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C0B21E-F8B1-A84D-91C5-0BB35616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40" y="4224149"/>
                <a:ext cx="4987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/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FEB7B-4736-BC41-8444-9AA233A1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85" y="4241710"/>
                <a:ext cx="4857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/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DDD85-64DF-084B-8901-5AD76421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272" y="2650972"/>
                <a:ext cx="1010510" cy="6137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C81744-DF86-CB41-AF0C-CF95A6E8304A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8400595" y="3174862"/>
            <a:ext cx="383663" cy="3843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/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F624FFE-1D8F-1E47-99D9-9FF637BA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11" y="3264747"/>
                <a:ext cx="864296" cy="61377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FB97-B897-BF4E-8A8D-0DC3ACCF6C3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39659" y="2850287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AEE91-0836-1D4A-AE93-083CBE96B75C}"/>
              </a:ext>
            </a:extLst>
          </p:cNvPr>
          <p:cNvCxnSpPr>
            <a:cxnSpLocks/>
          </p:cNvCxnSpPr>
          <p:nvPr/>
        </p:nvCxnSpPr>
        <p:spPr>
          <a:xfrm>
            <a:off x="10339659" y="388182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EF500C-0B69-AF4A-93D8-183A7F7DA61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9498796" y="3174862"/>
            <a:ext cx="408715" cy="396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/>
              <p:nvPr/>
            </p:nvSpPr>
            <p:spPr>
              <a:xfrm>
                <a:off x="10146853" y="2432419"/>
                <a:ext cx="489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1A27FC-2263-F242-B8C0-2A66BF703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53" y="2432419"/>
                <a:ext cx="48981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/>
              <p:nvPr/>
            </p:nvSpPr>
            <p:spPr>
              <a:xfrm>
                <a:off x="10146958" y="4254096"/>
                <a:ext cx="504690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E6292E-302D-DD44-ADD2-D0F60C78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958" y="4254096"/>
                <a:ext cx="50469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/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4310B0F-9F49-7D4C-A56E-A61FCB54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99" y="3252361"/>
                <a:ext cx="864296" cy="61377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135751-3776-0241-9F6D-00C5766F8A1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968447" y="2837901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1421B1-DDBE-204D-B992-489CD4906D53}"/>
              </a:ext>
            </a:extLst>
          </p:cNvPr>
          <p:cNvCxnSpPr>
            <a:cxnSpLocks/>
          </p:cNvCxnSpPr>
          <p:nvPr/>
        </p:nvCxnSpPr>
        <p:spPr>
          <a:xfrm>
            <a:off x="7968447" y="3869440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/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C7DB87-3ED9-5A42-942A-6B3C9C64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25" y="2420033"/>
                <a:ext cx="801501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/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25BDE7-7514-8E4F-9A7F-0F40228B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82" y="4241710"/>
                <a:ext cx="75302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EF7C5B-5210-634F-9F0C-973962E3135C}"/>
              </a:ext>
            </a:extLst>
          </p:cNvPr>
          <p:cNvCxnSpPr>
            <a:cxnSpLocks/>
            <a:stCxn id="35" idx="3"/>
            <a:endCxn id="9" idx="3"/>
          </p:cNvCxnSpPr>
          <p:nvPr/>
        </p:nvCxnSpPr>
        <p:spPr>
          <a:xfrm flipH="1">
            <a:off x="5020734" y="3167843"/>
            <a:ext cx="374090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/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205E82-6B47-424F-9069-D2E6036A9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38" y="2643953"/>
                <a:ext cx="1010510" cy="61377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111C430-3F2A-D54C-ACF5-2AA0CBA7A319}"/>
              </a:ext>
            </a:extLst>
          </p:cNvPr>
          <p:cNvSpPr txBox="1"/>
          <p:nvPr/>
        </p:nvSpPr>
        <p:spPr>
          <a:xfrm>
            <a:off x="6540846" y="29071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6AD42-4E9D-634B-9FAF-D6F78B2AF52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121644" y="3167843"/>
            <a:ext cx="414655" cy="391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7DC79E-86B2-1549-8659-AB475F9BF507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6109362" y="3167843"/>
            <a:ext cx="410454" cy="4324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C7972D-531D-3E43-B60D-C3C7A25267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72351" y="2953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CB477-7DC2-4247-9807-7546D6C4F39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686889" y="2953150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AD6F86-EA05-9244-A1BC-4DBD68F7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6118" cy="1325563"/>
          </a:xfrm>
        </p:spPr>
        <p:txBody>
          <a:bodyPr/>
          <a:lstStyle/>
          <a:p>
            <a:r>
              <a:rPr lang="en-US" dirty="0"/>
              <a:t>Noise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/>
              <p:nvPr/>
            </p:nvSpPr>
            <p:spPr>
              <a:xfrm>
                <a:off x="3824365" y="2429260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CEFCE7-C4CA-B249-BABD-C3C9235EF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65" y="2429260"/>
                <a:ext cx="1010510" cy="6137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/>
              <p:nvPr/>
            </p:nvSpPr>
            <p:spPr>
              <a:xfrm>
                <a:off x="3281569" y="4141806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50A11F-A577-0B4F-9107-4B1E70BD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69" y="4141806"/>
                <a:ext cx="864296" cy="5198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F0BE-1466-D243-ABC7-A885DEE68B52}"/>
              </a:ext>
            </a:extLst>
          </p:cNvPr>
          <p:cNvCxnSpPr>
            <a:cxnSpLocks/>
          </p:cNvCxnSpPr>
          <p:nvPr/>
        </p:nvCxnSpPr>
        <p:spPr>
          <a:xfrm>
            <a:off x="3488249" y="3727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D29C4-706D-F746-B135-E38C584B25F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26243" y="4664594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/>
              <p:nvPr/>
            </p:nvSpPr>
            <p:spPr>
              <a:xfrm>
                <a:off x="4523548" y="4145839"/>
                <a:ext cx="864296" cy="524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B052D38-A9C3-1643-B16C-C3EB15975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48" y="4145839"/>
                <a:ext cx="864296" cy="5242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6C519-08F9-F64C-A4E3-E51E656B7423}"/>
              </a:ext>
            </a:extLst>
          </p:cNvPr>
          <p:cNvCxnSpPr>
            <a:cxnSpLocks/>
          </p:cNvCxnSpPr>
          <p:nvPr/>
        </p:nvCxnSpPr>
        <p:spPr>
          <a:xfrm>
            <a:off x="5206217" y="3727346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1251D-FD66-6246-BA53-A946CC1C1C99}"/>
              </a:ext>
            </a:extLst>
          </p:cNvPr>
          <p:cNvCxnSpPr>
            <a:cxnSpLocks/>
          </p:cNvCxnSpPr>
          <p:nvPr/>
        </p:nvCxnSpPr>
        <p:spPr>
          <a:xfrm>
            <a:off x="4955696" y="4680425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/>
              <p:nvPr/>
            </p:nvSpPr>
            <p:spPr>
              <a:xfrm>
                <a:off x="3314200" y="3339921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742BA-96F7-C642-8148-C6AC1BEB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0" y="3339921"/>
                <a:ext cx="386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/>
              <p:nvPr/>
            </p:nvSpPr>
            <p:spPr>
              <a:xfrm>
                <a:off x="4996840" y="3323203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B35828-AAFB-2C4C-958B-7D1EEEDB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840" y="3323203"/>
                <a:ext cx="391004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/>
              <p:nvPr/>
            </p:nvSpPr>
            <p:spPr>
              <a:xfrm>
                <a:off x="3530580" y="506838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C1F1CA-7FFA-B54A-BD33-2DCDC18FC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80" y="5068384"/>
                <a:ext cx="3913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/>
              <p:nvPr/>
            </p:nvSpPr>
            <p:spPr>
              <a:xfrm>
                <a:off x="4762758" y="506838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5558-5B68-DA44-94C6-FAA45BCD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58" y="5068384"/>
                <a:ext cx="3858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/>
              <p:nvPr/>
            </p:nvSpPr>
            <p:spPr>
              <a:xfrm>
                <a:off x="3732315" y="3216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CFF9DD82-6737-CC4A-80D8-2619C3CB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15" y="3216658"/>
                <a:ext cx="524116" cy="5242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/>
              <p:nvPr/>
            </p:nvSpPr>
            <p:spPr>
              <a:xfrm>
                <a:off x="4462967" y="3216658"/>
                <a:ext cx="524116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875DADE-1B04-2649-A7F3-1906F436D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67" y="3216658"/>
                <a:ext cx="524116" cy="5242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F13588-F055-2D48-BBD3-AAD085BC895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69443" y="2971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40D09-BC4F-314E-9DCF-C3236F3BB802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883981" y="2971912"/>
            <a:ext cx="0" cy="1188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/>
              <p:nvPr/>
            </p:nvSpPr>
            <p:spPr>
              <a:xfrm>
                <a:off x="1021457" y="2448022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5A40681-A538-4645-9055-CA0856B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7" y="2448022"/>
                <a:ext cx="1010510" cy="6137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/>
              <p:nvPr/>
            </p:nvSpPr>
            <p:spPr>
              <a:xfrm>
                <a:off x="478661" y="4160568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F5766449-031B-7343-BC44-ABC66330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1" y="4160568"/>
                <a:ext cx="864296" cy="51985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ADA6D-F32B-5F46-9E92-88F9964FE5FE}"/>
              </a:ext>
            </a:extLst>
          </p:cNvPr>
          <p:cNvCxnSpPr>
            <a:cxnSpLocks/>
          </p:cNvCxnSpPr>
          <p:nvPr/>
        </p:nvCxnSpPr>
        <p:spPr>
          <a:xfrm>
            <a:off x="685341" y="3746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5E718F-1C1A-524E-9150-626E61A45ED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23335" y="4683356"/>
            <a:ext cx="0" cy="40379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/>
              <p:nvPr/>
            </p:nvSpPr>
            <p:spPr>
              <a:xfrm>
                <a:off x="1720640" y="4164601"/>
                <a:ext cx="864296" cy="51985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F21808A-E135-8845-BE87-3EEB7036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40" y="4164601"/>
                <a:ext cx="864296" cy="51985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AF6A1-DF96-1D44-AB55-2BA56409F7F0}"/>
              </a:ext>
            </a:extLst>
          </p:cNvPr>
          <p:cNvCxnSpPr>
            <a:cxnSpLocks/>
          </p:cNvCxnSpPr>
          <p:nvPr/>
        </p:nvCxnSpPr>
        <p:spPr>
          <a:xfrm>
            <a:off x="2403309" y="3746108"/>
            <a:ext cx="0" cy="41446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C2B4EC-4C65-9744-8453-18DE7FABDCAD}"/>
              </a:ext>
            </a:extLst>
          </p:cNvPr>
          <p:cNvCxnSpPr>
            <a:cxnSpLocks/>
          </p:cNvCxnSpPr>
          <p:nvPr/>
        </p:nvCxnSpPr>
        <p:spPr>
          <a:xfrm>
            <a:off x="2152788" y="4699187"/>
            <a:ext cx="0" cy="387959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/>
              <p:nvPr/>
            </p:nvSpPr>
            <p:spPr>
              <a:xfrm>
                <a:off x="511292" y="3358683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C6F14-A9A2-AB4C-95FC-9FD2AB81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2" y="3358683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/>
              <p:nvPr/>
            </p:nvSpPr>
            <p:spPr>
              <a:xfrm>
                <a:off x="2193932" y="3341965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BAD31C-BB05-5B4E-A7A4-7CA05F422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32" y="3341965"/>
                <a:ext cx="391004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/>
              <p:nvPr/>
            </p:nvSpPr>
            <p:spPr>
              <a:xfrm>
                <a:off x="727672" y="5087146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EDFDA-A9C8-F445-BDA7-CEA6BB5B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2" y="5087146"/>
                <a:ext cx="39132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/>
              <p:nvPr/>
            </p:nvSpPr>
            <p:spPr>
              <a:xfrm>
                <a:off x="1959850" y="5087146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93CE41-0A9A-9D41-B2A7-AFDB359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50" y="5087146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/>
              <p:nvPr/>
            </p:nvSpPr>
            <p:spPr>
              <a:xfrm>
                <a:off x="1005043" y="3216658"/>
                <a:ext cx="1038053" cy="5242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50BFD89-641A-8F41-8E56-2B5C631AD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43" y="3216658"/>
                <a:ext cx="1038053" cy="52426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3EF9BA-4C93-5C47-8F0C-FC159AAB414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35602" y="296230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BA9C4-6F87-7449-9A3D-19F65B398E66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7550140" y="2962306"/>
            <a:ext cx="0" cy="3963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/>
              <p:nvPr/>
            </p:nvSpPr>
            <p:spPr>
              <a:xfrm>
                <a:off x="6687616" y="2438416"/>
                <a:ext cx="1010510" cy="6137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AA5CD37-CBF6-F945-9CD0-1376E955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16" y="2438416"/>
                <a:ext cx="1010510" cy="6137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/>
              <p:nvPr/>
            </p:nvSpPr>
            <p:spPr>
              <a:xfrm>
                <a:off x="6119768" y="3358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B02B961-D56C-BC46-85E0-7E002952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68" y="3358683"/>
                <a:ext cx="864296" cy="524264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0A2B64-841C-1C4A-B8B9-4D3EF8140279}"/>
              </a:ext>
            </a:extLst>
          </p:cNvPr>
          <p:cNvCxnSpPr>
            <a:cxnSpLocks/>
          </p:cNvCxnSpPr>
          <p:nvPr/>
        </p:nvCxnSpPr>
        <p:spPr>
          <a:xfrm>
            <a:off x="6351500" y="2859682"/>
            <a:ext cx="0" cy="49900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17CD7-9C45-4944-A654-4C4F78CE31E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6551916" y="388294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/>
              <p:nvPr/>
            </p:nvSpPr>
            <p:spPr>
              <a:xfrm>
                <a:off x="7386799" y="3358683"/>
                <a:ext cx="864296" cy="5242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4FB33CC-8D65-A44C-9C88-761711277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799" y="3358683"/>
                <a:ext cx="864296" cy="52426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7239D-700C-9C44-84DF-6A51A2BF5FD3}"/>
              </a:ext>
            </a:extLst>
          </p:cNvPr>
          <p:cNvCxnSpPr>
            <a:cxnSpLocks/>
          </p:cNvCxnSpPr>
          <p:nvPr/>
        </p:nvCxnSpPr>
        <p:spPr>
          <a:xfrm>
            <a:off x="8069468" y="2859682"/>
            <a:ext cx="0" cy="48939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1A397A-5B12-CC49-8A66-F6BAFB867EB9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7818947" y="3882947"/>
            <a:ext cx="0" cy="118206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/>
              <p:nvPr/>
            </p:nvSpPr>
            <p:spPr>
              <a:xfrm>
                <a:off x="6177451" y="2472257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FF969B-DBBC-6248-929F-E78B10A2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451" y="2472257"/>
                <a:ext cx="38638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/>
              <p:nvPr/>
            </p:nvSpPr>
            <p:spPr>
              <a:xfrm>
                <a:off x="7860091" y="2455539"/>
                <a:ext cx="3910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279EA8B-8308-4F40-B8C4-BBBD0BF7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91" y="2455539"/>
                <a:ext cx="391004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/>
              <p:nvPr/>
            </p:nvSpPr>
            <p:spPr>
              <a:xfrm>
                <a:off x="6356253" y="506501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04DB58-9C06-8A48-93C0-19ACA7F3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53" y="5065014"/>
                <a:ext cx="391325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/>
              <p:nvPr/>
            </p:nvSpPr>
            <p:spPr>
              <a:xfrm>
                <a:off x="7626009" y="5065014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FBFE7-065B-B84C-ADB8-C9961DE1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09" y="5065014"/>
                <a:ext cx="38587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/>
              <p:nvPr/>
            </p:nvSpPr>
            <p:spPr>
              <a:xfrm>
                <a:off x="6273369" y="4159403"/>
                <a:ext cx="557092" cy="5198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613959C-E8E7-194E-8037-7C9A4E5A7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69" y="4159403"/>
                <a:ext cx="557092" cy="519857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/>
              <p:nvPr/>
            </p:nvSpPr>
            <p:spPr>
              <a:xfrm>
                <a:off x="7564535" y="4138613"/>
                <a:ext cx="557093" cy="5406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8D38E58-C4B4-754B-89AD-9F1BC2D8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35" y="4138613"/>
                <a:ext cx="557093" cy="540648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15C7049-2941-674F-84D1-6E3AB2339618}"/>
              </a:ext>
            </a:extLst>
          </p:cNvPr>
          <p:cNvSpPr txBox="1"/>
          <p:nvPr/>
        </p:nvSpPr>
        <p:spPr>
          <a:xfrm>
            <a:off x="2787791" y="1788141"/>
            <a:ext cx="3067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b) </a:t>
            </a:r>
            <a:r>
              <a:rPr lang="en-US" sz="2200" i="1" dirty="0"/>
              <a:t>Communication Noise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9E76D-D3DA-FD4D-8CFA-E9E9CA315AC6}"/>
              </a:ext>
            </a:extLst>
          </p:cNvPr>
          <p:cNvSpPr txBox="1"/>
          <p:nvPr/>
        </p:nvSpPr>
        <p:spPr>
          <a:xfrm>
            <a:off x="544522" y="1787502"/>
            <a:ext cx="1959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a) </a:t>
            </a:r>
            <a:r>
              <a:rPr lang="en-US" sz="2200" i="1" dirty="0"/>
              <a:t>Source Noise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51C0C4-34B8-C04C-8D30-C264306F6448}"/>
              </a:ext>
            </a:extLst>
          </p:cNvPr>
          <p:cNvSpPr txBox="1"/>
          <p:nvPr/>
        </p:nvSpPr>
        <p:spPr>
          <a:xfrm>
            <a:off x="6090711" y="1777896"/>
            <a:ext cx="2204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c) </a:t>
            </a:r>
            <a:r>
              <a:rPr lang="en-US" sz="2200" i="1" dirty="0"/>
              <a:t>Detector Noise</a:t>
            </a:r>
          </a:p>
        </p:txBody>
      </p:sp>
    </p:spTree>
    <p:extLst>
      <p:ext uri="{BB962C8B-B14F-4D97-AF65-F5344CB8AC3E}">
        <p14:creationId xmlns:p14="http://schemas.microsoft.com/office/powerpoint/2010/main" val="327355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353E978-216A-5B4E-A2DA-B080BBEAA8AF}"/>
              </a:ext>
            </a:extLst>
          </p:cNvPr>
          <p:cNvSpPr/>
          <p:nvPr/>
        </p:nvSpPr>
        <p:spPr>
          <a:xfrm>
            <a:off x="1228903" y="3262400"/>
            <a:ext cx="1940277" cy="2593170"/>
          </a:xfrm>
          <a:prstGeom prst="roundRect">
            <a:avLst>
              <a:gd name="adj" fmla="val 5333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Sources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BFD99E-2C77-6046-BE05-0F21B99E31CE}"/>
              </a:ext>
            </a:extLst>
          </p:cNvPr>
          <p:cNvSpPr/>
          <p:nvPr/>
        </p:nvSpPr>
        <p:spPr>
          <a:xfrm>
            <a:off x="3309758" y="3262403"/>
            <a:ext cx="1137281" cy="2593170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Noise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FEFDE8-7B9E-2F49-9986-0B960EA307C1}"/>
              </a:ext>
            </a:extLst>
          </p:cNvPr>
          <p:cNvSpPr/>
          <p:nvPr/>
        </p:nvSpPr>
        <p:spPr>
          <a:xfrm>
            <a:off x="4602148" y="3275748"/>
            <a:ext cx="2663169" cy="2579825"/>
          </a:xfrm>
          <a:prstGeom prst="roundRect">
            <a:avLst>
              <a:gd name="adj" fmla="val 377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Nonsignaling Devices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5B3C-9025-084F-BBA9-24E2EB6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8" y="57727"/>
            <a:ext cx="10515600" cy="570034"/>
          </a:xfrm>
        </p:spPr>
        <p:txBody>
          <a:bodyPr/>
          <a:lstStyle/>
          <a:p>
            <a:r>
              <a:rPr lang="en-US" sz="1800" dirty="0" err="1"/>
              <a:t>Bilocal</a:t>
            </a:r>
            <a:r>
              <a:rPr lang="en-US" sz="1800" dirty="0"/>
              <a:t> ansatz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/>
              <p:nvPr/>
            </p:nvSpPr>
            <p:spPr>
              <a:xfrm>
                <a:off x="1571246" y="2600345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E0139F-600F-FD4D-B28C-C734DF62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46" y="2600345"/>
                <a:ext cx="4678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/>
              <p:nvPr/>
            </p:nvSpPr>
            <p:spPr>
              <a:xfrm>
                <a:off x="3999989" y="1938152"/>
                <a:ext cx="558941" cy="4374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87730C6-886E-1449-A0F4-7CC6173E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989" y="1938152"/>
                <a:ext cx="558941" cy="437465"/>
              </a:xfrm>
              <a:prstGeom prst="roundRect">
                <a:avLst/>
              </a:prstGeom>
              <a:blipFill>
                <a:blip r:embed="rId3"/>
                <a:stretch>
                  <a:fillRect l="-65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4E3C0-EF7D-7C47-9C7C-29886AC23C33}"/>
              </a:ext>
            </a:extLst>
          </p:cNvPr>
          <p:cNvCxnSpPr>
            <a:cxnSpLocks/>
            <a:stCxn id="22" idx="5"/>
            <a:endCxn id="6" idx="1"/>
          </p:cNvCxnSpPr>
          <p:nvPr/>
        </p:nvCxnSpPr>
        <p:spPr>
          <a:xfrm>
            <a:off x="3323205" y="1631115"/>
            <a:ext cx="676784" cy="52577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9620-824C-414D-B4DA-CC3A1C9C4441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4558930" y="1642288"/>
            <a:ext cx="678777" cy="514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/>
              <p:nvPr/>
            </p:nvSpPr>
            <p:spPr>
              <a:xfrm>
                <a:off x="6407488" y="1944357"/>
                <a:ext cx="678777" cy="4528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EF1495A-576F-5248-B915-679D82415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88" y="1944357"/>
                <a:ext cx="678777" cy="452829"/>
              </a:xfrm>
              <a:prstGeom prst="roundRect">
                <a:avLst/>
              </a:prstGeom>
              <a:blipFill>
                <a:blip r:embed="rId4"/>
                <a:stretch>
                  <a:fillRect l="-727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/>
              <p:nvPr/>
            </p:nvSpPr>
            <p:spPr>
              <a:xfrm>
                <a:off x="1474647" y="1922368"/>
                <a:ext cx="659906" cy="4405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5794196-FC83-514C-93A8-5D2FFE8BB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47" y="1922368"/>
                <a:ext cx="659906" cy="440532"/>
              </a:xfrm>
              <a:prstGeom prst="roundRect">
                <a:avLst/>
              </a:prstGeom>
              <a:blipFill>
                <a:blip r:embed="rId5"/>
                <a:stretch>
                  <a:fillRect l="-7407" r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19BF1-F138-204D-896D-23AD85E11E4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1804600" y="2362900"/>
            <a:ext cx="556" cy="237445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B01D7-CC63-8D44-BA6B-1B4E87B7937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276779" y="2375617"/>
            <a:ext cx="2681" cy="26046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/>
              <p:nvPr/>
            </p:nvSpPr>
            <p:spPr>
              <a:xfrm>
                <a:off x="4002449" y="2636083"/>
                <a:ext cx="548660" cy="57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178BB8-716E-1F40-88CC-E86C4F75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49" y="2636083"/>
                <a:ext cx="548660" cy="5700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/>
              <p:nvPr/>
            </p:nvSpPr>
            <p:spPr>
              <a:xfrm>
                <a:off x="6512549" y="2645127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2CC01A-8199-F244-BDBE-E4058A19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9" y="2645127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54010-110F-D84C-A4C1-CEC694CFE2F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1802449" y="1658621"/>
            <a:ext cx="2151" cy="263747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2D1E4-906C-AD44-B2D2-8ED26F8FD74C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6744384" y="1660193"/>
            <a:ext cx="2493" cy="284164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2339A-29E1-0349-A3E5-89ED3B9C6E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279460" y="1662694"/>
            <a:ext cx="0" cy="27545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AA7A8-8F23-0C4F-9E7E-1FF16689BC5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746877" y="2397186"/>
            <a:ext cx="2243" cy="24794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/>
              <p:nvPr/>
            </p:nvSpPr>
            <p:spPr>
              <a:xfrm>
                <a:off x="1405855" y="1289289"/>
                <a:ext cx="793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8E1AA-DE4F-3A40-A695-ABB49F74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55" y="1289289"/>
                <a:ext cx="793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EA92D2-6767-4244-B377-9A0D59EC556C}"/>
              </a:ext>
            </a:extLst>
          </p:cNvPr>
          <p:cNvCxnSpPr>
            <a:cxnSpLocks/>
            <a:stCxn id="22" idx="3"/>
            <a:endCxn id="10" idx="3"/>
          </p:cNvCxnSpPr>
          <p:nvPr/>
        </p:nvCxnSpPr>
        <p:spPr>
          <a:xfrm flipH="1">
            <a:off x="2134553" y="1631115"/>
            <a:ext cx="683869" cy="51151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CDE37-8E9A-004F-B779-C52790A747DC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5742490" y="1642288"/>
            <a:ext cx="664998" cy="5284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/>
              <p:nvPr/>
            </p:nvSpPr>
            <p:spPr>
              <a:xfrm>
                <a:off x="2713878" y="1256454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9EFA139-C700-B047-B0F0-EFB4644D3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78" y="1256454"/>
                <a:ext cx="713871" cy="43894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/>
              <p:nvPr/>
            </p:nvSpPr>
            <p:spPr>
              <a:xfrm>
                <a:off x="2361694" y="1662874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D5D81E7-8D87-C343-999C-F35048CAD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94" y="1662874"/>
                <a:ext cx="340252" cy="349572"/>
              </a:xfrm>
              <a:prstGeom prst="roundRect">
                <a:avLst/>
              </a:prstGeom>
              <a:blipFill>
                <a:blip r:embed="rId10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/>
              <p:nvPr/>
            </p:nvSpPr>
            <p:spPr>
              <a:xfrm>
                <a:off x="3447867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BD2D780-2037-7244-AA44-18E198D4A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67" y="1679482"/>
                <a:ext cx="340252" cy="349572"/>
              </a:xfrm>
              <a:prstGeom prst="roundRect">
                <a:avLst/>
              </a:prstGeom>
              <a:blipFill>
                <a:blip r:embed="rId11"/>
                <a:stretch>
                  <a:fillRect l="-714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/>
              <p:nvPr/>
            </p:nvSpPr>
            <p:spPr>
              <a:xfrm>
                <a:off x="4804974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DA96C0D-DDF4-D640-8545-B9CE77430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4" y="1679482"/>
                <a:ext cx="340252" cy="349572"/>
              </a:xfrm>
              <a:prstGeom prst="roundRect">
                <a:avLst/>
              </a:prstGeom>
              <a:blipFill>
                <a:blip r:embed="rId12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/>
              <p:nvPr/>
            </p:nvSpPr>
            <p:spPr>
              <a:xfrm>
                <a:off x="5848548" y="1679482"/>
                <a:ext cx="340252" cy="34957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4E2B375-0FB8-DF4C-98F1-73B2F97B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48" y="1679482"/>
                <a:ext cx="340252" cy="349572"/>
              </a:xfrm>
              <a:prstGeom prst="roundRect">
                <a:avLst/>
              </a:prstGeom>
              <a:blipFill>
                <a:blip r:embed="rId13"/>
                <a:stretch>
                  <a:fillRect l="-34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/>
              <p:nvPr/>
            </p:nvSpPr>
            <p:spPr>
              <a:xfrm>
                <a:off x="4040510" y="1267627"/>
                <a:ext cx="488318" cy="570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FBBDE-110B-CE4D-BA57-57E41559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10" y="1267627"/>
                <a:ext cx="488318" cy="5700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/>
              <p:nvPr/>
            </p:nvSpPr>
            <p:spPr>
              <a:xfrm>
                <a:off x="6511339" y="129086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1EFCB1-4882-B542-BDD6-2AD61151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39" y="1290861"/>
                <a:ext cx="4660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/>
              <p:nvPr/>
            </p:nvSpPr>
            <p:spPr>
              <a:xfrm>
                <a:off x="5133163" y="1267627"/>
                <a:ext cx="713871" cy="43894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28600" rtlCol="0" anchor="ctr"/>
              <a:lstStyle/>
              <a:p>
                <a:pPr algn="ctr">
                  <a:spcAft>
                    <a:spcPts val="144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50BA36-84BD-814F-8168-77510CAD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63" y="1267627"/>
                <a:ext cx="713871" cy="43894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4AC022-4386-A143-B268-A27C00AD83C4}"/>
              </a:ext>
            </a:extLst>
          </p:cNvPr>
          <p:cNvCxnSpPr>
            <a:cxnSpLocks/>
            <a:stCxn id="57" idx="3"/>
            <a:endCxn id="84" idx="1"/>
          </p:cNvCxnSpPr>
          <p:nvPr/>
        </p:nvCxnSpPr>
        <p:spPr>
          <a:xfrm flipV="1">
            <a:off x="1813863" y="5409996"/>
            <a:ext cx="4017446" cy="658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3DB747-63FF-5C4D-833F-29E795B6086E}"/>
              </a:ext>
            </a:extLst>
          </p:cNvPr>
          <p:cNvCxnSpPr>
            <a:cxnSpLocks/>
            <a:stCxn id="49" idx="3"/>
            <a:endCxn id="81" idx="1"/>
          </p:cNvCxnSpPr>
          <p:nvPr/>
        </p:nvCxnSpPr>
        <p:spPr>
          <a:xfrm flipV="1">
            <a:off x="1810085" y="4917543"/>
            <a:ext cx="4021750" cy="17594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49369-7EA5-6D42-A45E-025E18205EF7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1799920" y="4431205"/>
            <a:ext cx="4031389" cy="17076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27B62-D832-4F40-A4EC-B5439967BE1E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1799920" y="3936952"/>
            <a:ext cx="4036669" cy="532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/>
              <p:nvPr/>
            </p:nvSpPr>
            <p:spPr>
              <a:xfrm>
                <a:off x="1270134" y="4765860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B8C6C2-B491-0B40-931E-B708B116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34" y="4765860"/>
                <a:ext cx="539951" cy="338554"/>
              </a:xfrm>
              <a:prstGeom prst="rect">
                <a:avLst/>
              </a:prstGeom>
              <a:blipFill>
                <a:blip r:embed="rId1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/>
              <p:nvPr/>
            </p:nvSpPr>
            <p:spPr>
              <a:xfrm>
                <a:off x="6749620" y="3773837"/>
                <a:ext cx="249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27984B-1C90-5F43-A3D0-E90EB91B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20" y="3773837"/>
                <a:ext cx="249009" cy="338554"/>
              </a:xfrm>
              <a:prstGeom prst="rect">
                <a:avLst/>
              </a:prstGeom>
              <a:blipFill>
                <a:blip r:embed="rId18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/>
              <p:nvPr/>
            </p:nvSpPr>
            <p:spPr>
              <a:xfrm>
                <a:off x="2037924" y="4721212"/>
                <a:ext cx="908954" cy="87983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3FF06E1-3DED-B648-AF72-8E1F20647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24" y="4721212"/>
                <a:ext cx="908954" cy="879830"/>
              </a:xfrm>
              <a:prstGeom prst="roundRect">
                <a:avLst>
                  <a:gd name="adj" fmla="val 0"/>
                </a:avLst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/>
              <p:nvPr/>
            </p:nvSpPr>
            <p:spPr>
              <a:xfrm>
                <a:off x="4800502" y="3751226"/>
                <a:ext cx="856264" cy="382091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F9DCF29-B15B-6E45-BCA8-068534EB9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02" y="3751226"/>
                <a:ext cx="856264" cy="382091"/>
              </a:xfrm>
              <a:prstGeom prst="roundRect">
                <a:avLst>
                  <a:gd name="adj" fmla="val 0"/>
                </a:avLst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/>
              <p:nvPr/>
            </p:nvSpPr>
            <p:spPr>
              <a:xfrm>
                <a:off x="4788867" y="5213709"/>
                <a:ext cx="869346" cy="38209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439B36E-7803-8B45-9464-B134D8A20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67" y="5213709"/>
                <a:ext cx="869346" cy="382092"/>
              </a:xfrm>
              <a:prstGeom prst="roundRect">
                <a:avLst>
                  <a:gd name="adj" fmla="val 0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1AE379-7C52-184B-9CF0-9AB3A5E1523F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6280051" y="5409898"/>
            <a:ext cx="506522" cy="9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BFA6FC-D8AF-A54C-A254-2DF52CF7723E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285331" y="3942272"/>
            <a:ext cx="464289" cy="842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/>
              <p:nvPr/>
            </p:nvSpPr>
            <p:spPr>
              <a:xfrm>
                <a:off x="6776999" y="5265954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EB70AE-ABC5-F641-B2F1-5FC3B0A9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99" y="5265954"/>
                <a:ext cx="250948" cy="338554"/>
              </a:xfrm>
              <a:prstGeom prst="rect">
                <a:avLst/>
              </a:prstGeom>
              <a:blipFill>
                <a:blip r:embed="rId2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/>
              <p:nvPr/>
            </p:nvSpPr>
            <p:spPr>
              <a:xfrm>
                <a:off x="1273912" y="5247299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22AE2E-D8DC-DF4B-AD0B-63D1AE98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12" y="5247299"/>
                <a:ext cx="539951" cy="338554"/>
              </a:xfrm>
              <a:prstGeom prst="rect">
                <a:avLst/>
              </a:prstGeom>
              <a:blipFill>
                <a:blip r:embed="rId2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/>
              <p:nvPr/>
            </p:nvSpPr>
            <p:spPr>
              <a:xfrm>
                <a:off x="1259969" y="3767675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7186D-2E09-F444-880D-6EF43061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69" y="3767675"/>
                <a:ext cx="539951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/>
              <p:nvPr/>
            </p:nvSpPr>
            <p:spPr>
              <a:xfrm>
                <a:off x="2044006" y="3746413"/>
                <a:ext cx="908954" cy="871951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1545D820-649C-1B49-A55A-C2BFDE32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06" y="3746413"/>
                <a:ext cx="908954" cy="871951"/>
              </a:xfrm>
              <a:prstGeom prst="roundRect">
                <a:avLst>
                  <a:gd name="adj" fmla="val 0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alpha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/>
              <p:nvPr/>
            </p:nvSpPr>
            <p:spPr>
              <a:xfrm>
                <a:off x="1259969" y="4279004"/>
                <a:ext cx="5399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F6BA75-A057-2943-BCCB-F427CD68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69" y="4279004"/>
                <a:ext cx="539951" cy="338554"/>
              </a:xfrm>
              <a:prstGeom prst="rect">
                <a:avLst/>
              </a:prstGeom>
              <a:blipFill>
                <a:blip r:embed="rId2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/>
              <p:nvPr/>
            </p:nvSpPr>
            <p:spPr>
              <a:xfrm>
                <a:off x="4790479" y="4240159"/>
                <a:ext cx="869346" cy="868429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FEA0DECB-E443-2D47-8507-E7608DDAD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79" y="4240159"/>
                <a:ext cx="869346" cy="868429"/>
              </a:xfrm>
              <a:prstGeom prst="roundRect">
                <a:avLst>
                  <a:gd name="adj" fmla="val 0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/>
              <p:nvPr/>
            </p:nvSpPr>
            <p:spPr>
              <a:xfrm>
                <a:off x="6910645" y="4511965"/>
                <a:ext cx="250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DCC44E-5233-5A47-B7F8-B4B173E2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45" y="4511965"/>
                <a:ext cx="250948" cy="338554"/>
              </a:xfrm>
              <a:prstGeom prst="rect">
                <a:avLst/>
              </a:prstGeom>
              <a:blipFill>
                <a:blip r:embed="rId2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/>
              <p:nvPr/>
            </p:nvSpPr>
            <p:spPr>
              <a:xfrm>
                <a:off x="3659445" y="3750478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49FB989-5022-4447-BE35-FA3CCE7F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5" y="3750478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/>
              <p:nvPr/>
            </p:nvSpPr>
            <p:spPr>
              <a:xfrm>
                <a:off x="3659442" y="4231072"/>
                <a:ext cx="441790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11B68098-6D05-C44D-9D55-4F65C7482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2" y="4231072"/>
                <a:ext cx="441790" cy="387292"/>
              </a:xfrm>
              <a:prstGeom prst="roundRect">
                <a:avLst>
                  <a:gd name="adj" fmla="val 0"/>
                </a:avLst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/>
              <p:nvPr/>
            </p:nvSpPr>
            <p:spPr>
              <a:xfrm>
                <a:off x="3659442" y="4721211"/>
                <a:ext cx="441793" cy="387292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4E3B8EC-EFB9-F442-94F0-518EFFBE4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2" y="4721211"/>
                <a:ext cx="441793" cy="387292"/>
              </a:xfrm>
              <a:prstGeom prst="roundRect">
                <a:avLst>
                  <a:gd name="adj" fmla="val 0"/>
                </a:avLst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/>
              <p:nvPr/>
            </p:nvSpPr>
            <p:spPr>
              <a:xfrm>
                <a:off x="3660354" y="5211350"/>
                <a:ext cx="441796" cy="39309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E88D3D1-335E-664F-8672-522B5D64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54" y="5211350"/>
                <a:ext cx="441796" cy="393097"/>
              </a:xfrm>
              <a:prstGeom prst="roundRect">
                <a:avLst>
                  <a:gd name="adj" fmla="val 0"/>
                </a:avLst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900EB-6ABE-5846-9DA3-2B13B1340665}"/>
              </a:ext>
            </a:extLst>
          </p:cNvPr>
          <p:cNvGrpSpPr/>
          <p:nvPr/>
        </p:nvGrpSpPr>
        <p:grpSpPr>
          <a:xfrm>
            <a:off x="5831309" y="5218950"/>
            <a:ext cx="448742" cy="474597"/>
            <a:chOff x="6802682" y="3964855"/>
            <a:chExt cx="299340" cy="31413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7E7711D4-2B60-7A4D-8F8D-C5F37C8DC3EE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08A00D5D-A0B4-C641-8526-B8849773B35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8021D5D-3AE6-7C4B-99DA-484D6C6F9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5967"/>
              <a:ext cx="128511" cy="1854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4AA5AA6-EB0C-7845-AA78-7C719DF61596}"/>
              </a:ext>
            </a:extLst>
          </p:cNvPr>
          <p:cNvGrpSpPr/>
          <p:nvPr/>
        </p:nvGrpSpPr>
        <p:grpSpPr>
          <a:xfrm>
            <a:off x="5831835" y="4726497"/>
            <a:ext cx="448742" cy="474597"/>
            <a:chOff x="6802682" y="3964855"/>
            <a:chExt cx="299340" cy="314132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4B264049-52D0-AB4A-83CF-42A46BE3D65F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682E7246-36E4-D84D-AA0B-2662ADBEF043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B25A9B4-D944-2C4B-8510-0623619A3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909"/>
              <a:ext cx="142704" cy="19047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DA58E6-FF11-D349-ABF9-96EE06DFDB34}"/>
              </a:ext>
            </a:extLst>
          </p:cNvPr>
          <p:cNvGrpSpPr/>
          <p:nvPr/>
        </p:nvGrpSpPr>
        <p:grpSpPr>
          <a:xfrm>
            <a:off x="5831309" y="4240159"/>
            <a:ext cx="448742" cy="474597"/>
            <a:chOff x="6802682" y="3964855"/>
            <a:chExt cx="299340" cy="31413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8BADB3E-832E-8449-845F-FC40534151F8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Block Arc 78">
              <a:extLst>
                <a:ext uri="{FF2B5EF4-FFF2-40B4-BE49-F238E27FC236}">
                  <a16:creationId xmlns:a16="http://schemas.microsoft.com/office/drawing/2014/main" id="{60800559-EC5D-C041-9D58-09412E6F7059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41BEB1B-F4CC-524A-AEB6-04BBBF694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0566"/>
              <a:ext cx="128511" cy="19081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771136-B19D-174D-8FEF-04C09D127B3A}"/>
              </a:ext>
            </a:extLst>
          </p:cNvPr>
          <p:cNvGrpSpPr/>
          <p:nvPr/>
        </p:nvGrpSpPr>
        <p:grpSpPr>
          <a:xfrm>
            <a:off x="5836589" y="3751226"/>
            <a:ext cx="448742" cy="474597"/>
            <a:chOff x="6802682" y="3964855"/>
            <a:chExt cx="299340" cy="314132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3E911512-45A0-7C45-8E52-66E8D804570A}"/>
                </a:ext>
              </a:extLst>
            </p:cNvPr>
            <p:cNvSpPr/>
            <p:nvPr/>
          </p:nvSpPr>
          <p:spPr>
            <a:xfrm>
              <a:off x="6802682" y="3964855"/>
              <a:ext cx="299340" cy="25290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30B5895A-BD39-3645-83AB-3F859F4952B1}"/>
                </a:ext>
              </a:extLst>
            </p:cNvPr>
            <p:cNvSpPr>
              <a:spLocks/>
            </p:cNvSpPr>
            <p:nvPr/>
          </p:nvSpPr>
          <p:spPr>
            <a:xfrm>
              <a:off x="6838940" y="4056719"/>
              <a:ext cx="232782" cy="222268"/>
            </a:xfrm>
            <a:prstGeom prst="blockArc">
              <a:avLst>
                <a:gd name="adj1" fmla="val 10800000"/>
                <a:gd name="adj2" fmla="val 21589971"/>
                <a:gd name="adj3" fmla="val 187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BF479D-C8AE-A04B-87DC-48FA5EEF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211" y="3991805"/>
              <a:ext cx="139533" cy="18957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/>
              <p:nvPr/>
            </p:nvSpPr>
            <p:spPr>
              <a:xfrm>
                <a:off x="6221960" y="4519271"/>
                <a:ext cx="2759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EBBD40C-2F3F-324E-9B69-D54C068CE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60" y="4519271"/>
                <a:ext cx="275959" cy="307777"/>
              </a:xfrm>
              <a:prstGeom prst="rect">
                <a:avLst/>
              </a:prstGeom>
              <a:blipFill>
                <a:blip r:embed="rId33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ight Brace 86">
            <a:extLst>
              <a:ext uri="{FF2B5EF4-FFF2-40B4-BE49-F238E27FC236}">
                <a16:creationId xmlns:a16="http://schemas.microsoft.com/office/drawing/2014/main" id="{FFE13CCA-FE23-AC48-8FE8-89663B2BFC0C}"/>
              </a:ext>
            </a:extLst>
          </p:cNvPr>
          <p:cNvSpPr/>
          <p:nvPr/>
        </p:nvSpPr>
        <p:spPr>
          <a:xfrm>
            <a:off x="6278128" y="4404196"/>
            <a:ext cx="595516" cy="507141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EF4676-28CD-D042-979F-343BA45A3081}"/>
              </a:ext>
            </a:extLst>
          </p:cNvPr>
          <p:cNvCxnSpPr>
            <a:cxnSpLocks/>
          </p:cNvCxnSpPr>
          <p:nvPr/>
        </p:nvCxnSpPr>
        <p:spPr>
          <a:xfrm>
            <a:off x="6700751" y="4683020"/>
            <a:ext cx="278178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Brace 89">
            <a:extLst>
              <a:ext uri="{FF2B5EF4-FFF2-40B4-BE49-F238E27FC236}">
                <a16:creationId xmlns:a16="http://schemas.microsoft.com/office/drawing/2014/main" id="{DB29F7B4-A0D0-ED44-9D62-455F871B634D}"/>
              </a:ext>
            </a:extLst>
          </p:cNvPr>
          <p:cNvSpPr/>
          <p:nvPr/>
        </p:nvSpPr>
        <p:spPr>
          <a:xfrm>
            <a:off x="6278128" y="4456249"/>
            <a:ext cx="470582" cy="507141"/>
          </a:xfrm>
          <a:prstGeom prst="rightBrace">
            <a:avLst/>
          </a:prstGeom>
          <a:ln w="228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132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356D17-9432-574D-A759-106B855B9024}"/>
              </a:ext>
            </a:extLst>
          </p:cNvPr>
          <p:cNvSpPr/>
          <p:nvPr/>
        </p:nvSpPr>
        <p:spPr>
          <a:xfrm>
            <a:off x="6589615" y="1403924"/>
            <a:ext cx="4894173" cy="4781723"/>
          </a:xfrm>
          <a:prstGeom prst="roundRect">
            <a:avLst>
              <a:gd name="adj" fmla="val 5001"/>
            </a:avLst>
          </a:prstGeom>
          <a:noFill/>
          <a:ln w="25400">
            <a:solidFill>
              <a:srgbClr val="4C64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</a:rPr>
              <a:t>2) Variational Quantum Optimization Loop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233FB83-3A74-9A4C-82FB-54D979494144}"/>
              </a:ext>
            </a:extLst>
          </p:cNvPr>
          <p:cNvSpPr/>
          <p:nvPr/>
        </p:nvSpPr>
        <p:spPr>
          <a:xfrm rot="2700000">
            <a:off x="6633567" y="1553157"/>
            <a:ext cx="4797858" cy="4394146"/>
          </a:xfrm>
          <a:prstGeom prst="arc">
            <a:avLst>
              <a:gd name="adj1" fmla="val 16853352"/>
              <a:gd name="adj2" fmla="val 21301342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7CA328E-4BC8-394D-9192-D239FA07E3E5}"/>
              </a:ext>
            </a:extLst>
          </p:cNvPr>
          <p:cNvSpPr/>
          <p:nvPr/>
        </p:nvSpPr>
        <p:spPr>
          <a:xfrm rot="16651677" flipV="1">
            <a:off x="8873427" y="887352"/>
            <a:ext cx="1580510" cy="1895103"/>
          </a:xfrm>
          <a:prstGeom prst="arc">
            <a:avLst>
              <a:gd name="adj1" fmla="val 16449888"/>
              <a:gd name="adj2" fmla="val 21322170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26DC-2B81-D64C-8BAD-2278E866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5689" cy="1325563"/>
          </a:xfrm>
        </p:spPr>
        <p:txBody>
          <a:bodyPr/>
          <a:lstStyle/>
          <a:p>
            <a:r>
              <a:rPr lang="en-US" dirty="0"/>
              <a:t>VQO framework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B27F1-5EC2-6349-A5ED-7B6A9D28D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6" t="9150" r="6623" b="6477"/>
          <a:stretch/>
        </p:blipFill>
        <p:spPr bwMode="auto">
          <a:xfrm>
            <a:off x="10184582" y="3277236"/>
            <a:ext cx="427723" cy="9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/>
              <p:nvPr/>
            </p:nvSpPr>
            <p:spPr>
              <a:xfrm>
                <a:off x="6844707" y="2598944"/>
                <a:ext cx="552266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PS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872A-2B44-9241-86C9-DAC6E794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07" y="2598944"/>
                <a:ext cx="552266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12061E8B-7BEE-0643-B0B0-47A35BF8F0D6}"/>
              </a:ext>
            </a:extLst>
          </p:cNvPr>
          <p:cNvSpPr/>
          <p:nvPr/>
        </p:nvSpPr>
        <p:spPr>
          <a:xfrm rot="13668105">
            <a:off x="6774096" y="1983246"/>
            <a:ext cx="1430807" cy="1430807"/>
          </a:xfrm>
          <a:prstGeom prst="arc">
            <a:avLst>
              <a:gd name="adj1" fmla="val 16220172"/>
              <a:gd name="adj2" fmla="val 2118954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F3289B9-34BC-FB42-9178-B1888BFF0741}"/>
              </a:ext>
            </a:extLst>
          </p:cNvPr>
          <p:cNvSpPr/>
          <p:nvPr/>
        </p:nvSpPr>
        <p:spPr>
          <a:xfrm rot="13668105">
            <a:off x="6802186" y="4010269"/>
            <a:ext cx="1494665" cy="1494665"/>
          </a:xfrm>
          <a:prstGeom prst="arc">
            <a:avLst>
              <a:gd name="adj1" fmla="val 16572461"/>
              <a:gd name="adj2" fmla="val 20908499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/>
              <p:nvPr/>
            </p:nvSpPr>
            <p:spPr>
              <a:xfrm>
                <a:off x="6949435" y="3035871"/>
                <a:ext cx="3925397" cy="157657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2.b) Quantum: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Simulate network for all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inputs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 and settings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4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</a:endParaRPr>
              </a:p>
              <a:p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Net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7462BF8-1EC3-B84A-9947-5D43C167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35" y="3035871"/>
                <a:ext cx="3925397" cy="1576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/>
              <p:nvPr/>
            </p:nvSpPr>
            <p:spPr>
              <a:xfrm>
                <a:off x="8796975" y="6309843"/>
                <a:ext cx="2682077" cy="411538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3)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Optimal Settings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E28E053-6F68-9A44-99EB-8459E9D2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975" y="6309843"/>
                <a:ext cx="2682077" cy="4115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/>
              <p:nvPr/>
            </p:nvSpPr>
            <p:spPr>
              <a:xfrm>
                <a:off x="6845108" y="883202"/>
                <a:ext cx="2978447" cy="3913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1) 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Random Settings</a:t>
                </a: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C56667-7863-C343-8057-32868A528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08" y="883202"/>
                <a:ext cx="2978447" cy="391327"/>
              </a:xfrm>
              <a:prstGeom prst="roundRect">
                <a:avLst/>
              </a:prstGeom>
              <a:blipFill>
                <a:blip r:embed="rId6"/>
                <a:stretch>
                  <a:fillRect b="-8824"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6A98BE51-1EAC-7E4C-A2F2-5E1E907BF825}"/>
              </a:ext>
            </a:extLst>
          </p:cNvPr>
          <p:cNvSpPr/>
          <p:nvPr/>
        </p:nvSpPr>
        <p:spPr>
          <a:xfrm rot="14801112">
            <a:off x="8520811" y="5550612"/>
            <a:ext cx="1099577" cy="1069800"/>
          </a:xfrm>
          <a:prstGeom prst="arc">
            <a:avLst>
              <a:gd name="adj1" fmla="val 14057762"/>
              <a:gd name="adj2" fmla="val 17836138"/>
            </a:avLst>
          </a:prstGeom>
          <a:ln w="38100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/>
              <p:nvPr/>
            </p:nvSpPr>
            <p:spPr>
              <a:xfrm>
                <a:off x="10926339" y="3821133"/>
                <a:ext cx="4272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D683A3-ABC2-5B4F-A5A4-7C7D3348F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339" y="3821133"/>
                <a:ext cx="4272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/>
              <p:nvPr/>
            </p:nvSpPr>
            <p:spPr>
              <a:xfrm>
                <a:off x="6824062" y="4631375"/>
                <a:ext cx="171386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QC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PS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F5BA8-6049-0D40-BF22-2831476D1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62" y="4631375"/>
                <a:ext cx="1713867" cy="438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A96A7-D884-F44D-AC1F-C5C494B594A8}"/>
              </a:ext>
            </a:extLst>
          </p:cNvPr>
          <p:cNvGrpSpPr/>
          <p:nvPr/>
        </p:nvGrpSpPr>
        <p:grpSpPr>
          <a:xfrm>
            <a:off x="9812257" y="5480980"/>
            <a:ext cx="786846" cy="485680"/>
            <a:chOff x="1751648" y="4621700"/>
            <a:chExt cx="862034" cy="532090"/>
          </a:xfrm>
        </p:grpSpPr>
        <p:pic>
          <p:nvPicPr>
            <p:cNvPr id="16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16D319D8-DA05-0644-BC13-8A0F1BE78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4F603E4-A8EA-2C43-BF5A-02005FCEF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D2A28F-B47C-C940-9218-243054172AF1}"/>
              </a:ext>
            </a:extLst>
          </p:cNvPr>
          <p:cNvSpPr txBox="1"/>
          <p:nvPr/>
        </p:nvSpPr>
        <p:spPr>
          <a:xfrm>
            <a:off x="7350999" y="1205958"/>
            <a:ext cx="150516" cy="300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8E47C1-18E8-5D46-912A-DC3CAF61C0EE}"/>
              </a:ext>
            </a:extLst>
          </p:cNvPr>
          <p:cNvGrpSpPr/>
          <p:nvPr/>
        </p:nvGrpSpPr>
        <p:grpSpPr>
          <a:xfrm>
            <a:off x="9950442" y="1981640"/>
            <a:ext cx="786846" cy="485680"/>
            <a:chOff x="1751648" y="4621700"/>
            <a:chExt cx="862034" cy="532090"/>
          </a:xfrm>
        </p:grpSpPr>
        <p:pic>
          <p:nvPicPr>
            <p:cNvPr id="21" name="Picture 2" descr="Laptop Icons - Download Free Vector Icons | Noun Project">
              <a:extLst>
                <a:ext uri="{FF2B5EF4-FFF2-40B4-BE49-F238E27FC236}">
                  <a16:creationId xmlns:a16="http://schemas.microsoft.com/office/drawing/2014/main" id="{DE37ABFC-BB14-854E-9167-6FC0FEB8F8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59" b="17515"/>
            <a:stretch/>
          </p:blipFill>
          <p:spPr bwMode="auto">
            <a:xfrm>
              <a:off x="1751648" y="4621700"/>
              <a:ext cx="862034" cy="5320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6078CCF-7D6E-5C4C-96C3-E8744E09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8181" y="4702963"/>
              <a:ext cx="328981" cy="328981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2BA919F-73DF-1D40-AE82-684D03AA649D}"/>
                  </a:ext>
                </a:extLst>
              </p:cNvPr>
              <p:cNvSpPr/>
              <p:nvPr/>
            </p:nvSpPr>
            <p:spPr>
              <a:xfrm>
                <a:off x="6949944" y="5100195"/>
                <a:ext cx="3925397" cy="943630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2.c)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Update settings using gradient descent and parameter-shift rule.</a:t>
                </a:r>
                <a14:m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2BA919F-73DF-1D40-AE82-684D03AA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44" y="5100195"/>
                <a:ext cx="3925397" cy="94363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/>
              <p:nvPr/>
            </p:nvSpPr>
            <p:spPr>
              <a:xfrm>
                <a:off x="6949944" y="1896568"/>
                <a:ext cx="3924888" cy="652473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chemeClr val="tx1"/>
                    </a:solidFill>
                  </a:rPr>
                  <a:t>2.a) Classical: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Calculate the collection</a:t>
                </a:r>
                <a:br>
                  <a:rPr lang="en-US" sz="1400" i="1" dirty="0">
                    <a:solidFill>
                      <a:schemeClr val="tx1"/>
                    </a:solidFill>
                  </a:rPr>
                </a:br>
                <a:r>
                  <a:rPr lang="en-US" sz="1400" i="1" dirty="0">
                    <a:solidFill>
                      <a:schemeClr val="tx1"/>
                    </a:solidFill>
                  </a:rPr>
                  <a:t>of parameter-shift settings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e>
                    </m:d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sub>
                    </m:sSub>
                  </m:oMath>
                </a14:m>
                <a:r>
                  <a: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B68CC2B-86BF-AB45-89F4-50FDDFF0B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44" y="1896568"/>
                <a:ext cx="3924888" cy="65247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0DBCC0C-6A4B-3D4C-B933-94BEB318ED01}"/>
              </a:ext>
            </a:extLst>
          </p:cNvPr>
          <p:cNvGrpSpPr/>
          <p:nvPr/>
        </p:nvGrpSpPr>
        <p:grpSpPr>
          <a:xfrm>
            <a:off x="7111732" y="3730673"/>
            <a:ext cx="3001309" cy="417543"/>
            <a:chOff x="3135973" y="2551084"/>
            <a:chExt cx="3294518" cy="41667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8CE822-A82D-3E4C-B763-00D419050911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3583255" y="2724478"/>
              <a:ext cx="1661129" cy="85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E18BFB-6F9E-374D-8CD8-3E755C57F8D5}"/>
                </a:ext>
              </a:extLst>
            </p:cNvPr>
            <p:cNvGrpSpPr/>
            <p:nvPr/>
          </p:nvGrpSpPr>
          <p:grpSpPr>
            <a:xfrm>
              <a:off x="3973080" y="2551084"/>
              <a:ext cx="874870" cy="357655"/>
              <a:chOff x="2400074" y="4521941"/>
              <a:chExt cx="1275403" cy="124010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753BD733-61FD-4C43-8E6C-4D5CF79C099E}"/>
                  </a:ext>
                </a:extLst>
              </p:cNvPr>
              <p:cNvSpPr/>
              <p:nvPr/>
            </p:nvSpPr>
            <p:spPr>
              <a:xfrm>
                <a:off x="2413605" y="4521941"/>
                <a:ext cx="1256570" cy="116341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/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8A539A">
                      <a:alpha val="20209"/>
                    </a:srgbClr>
                  </a:solid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Net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Rounded Rectangle 38">
                    <a:extLst>
                      <a:ext uri="{FF2B5EF4-FFF2-40B4-BE49-F238E27FC236}">
                        <a16:creationId xmlns:a16="http://schemas.microsoft.com/office/drawing/2014/main" id="{DABD3FAA-6B8B-C045-8FD3-5764023FFF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74" y="4649521"/>
                    <a:ext cx="1275403" cy="1112523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3"/>
                    <a:stretch>
                      <a:fillRect l="-4615"/>
                    </a:stretch>
                  </a:blipFill>
                  <a:ln>
                    <a:solidFill>
                      <a:srgbClr val="8A539A">
                        <a:alpha val="8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BB75E1-A27C-A346-A2D0-F4E24C06FD5E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5594351" y="2733028"/>
              <a:ext cx="469437" cy="9856"/>
            </a:xfrm>
            <a:prstGeom prst="straightConnector1">
              <a:avLst/>
            </a:prstGeom>
            <a:ln w="63500" cmpd="dbl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/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A419FC-33D4-2E42-872B-D92A5908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973" y="2570601"/>
                  <a:ext cx="447282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3219CA-846A-B041-BFF2-6F7BC719A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22" y="2642285"/>
              <a:ext cx="109111" cy="1679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507702-EFF6-FF4D-881F-244BA78CA0FF}"/>
                </a:ext>
              </a:extLst>
            </p:cNvPr>
            <p:cNvGrpSpPr/>
            <p:nvPr/>
          </p:nvGrpSpPr>
          <p:grpSpPr>
            <a:xfrm>
              <a:off x="5244384" y="2575617"/>
              <a:ext cx="349968" cy="392139"/>
              <a:chOff x="6563059" y="4087177"/>
              <a:chExt cx="299340" cy="31501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26C68AF-3EFB-7248-A170-0F1DBC29B4F9}"/>
                  </a:ext>
                </a:extLst>
              </p:cNvPr>
              <p:cNvSpPr/>
              <p:nvPr/>
            </p:nvSpPr>
            <p:spPr>
              <a:xfrm>
                <a:off x="6563059" y="4087177"/>
                <a:ext cx="299340" cy="252903"/>
              </a:xfrm>
              <a:prstGeom prst="roundRect">
                <a:avLst>
                  <a:gd name="adj" fmla="val 0"/>
                </a:avLst>
              </a:prstGeom>
              <a:solidFill>
                <a:srgbClr val="8A539A">
                  <a:alpha val="20000"/>
                </a:srgbClr>
              </a:solidFill>
              <a:ln>
                <a:solidFill>
                  <a:srgbClr val="8A53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E5BA41F1-B124-8B44-9C76-5EF97ECE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735" y="4179924"/>
                <a:ext cx="232782" cy="222268"/>
              </a:xfrm>
              <a:prstGeom prst="blockArc">
                <a:avLst>
                  <a:gd name="adj1" fmla="val 10800000"/>
                  <a:gd name="adj2" fmla="val 21589971"/>
                  <a:gd name="adj3" fmla="val 187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545A9B-5054-C24C-A963-1006E1EF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003" y="4109868"/>
                <a:ext cx="134741" cy="1948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/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44FAA5-7FCB-4F46-B0CE-00527CB6F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789" y="2573960"/>
                  <a:ext cx="366702" cy="337848"/>
                </a:xfrm>
                <a:prstGeom prst="rect">
                  <a:avLst/>
                </a:prstGeom>
                <a:blipFill>
                  <a:blip r:embed="rId15"/>
                  <a:stretch>
                    <a:fillRect t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343EC-94CD-B24B-8121-D63A0F24F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854" y="2647565"/>
              <a:ext cx="109111" cy="1679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9F0EAE-957A-A442-98D2-B623EBE07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878" y="2644365"/>
              <a:ext cx="109111" cy="1679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 animBg="1"/>
      <p:bldP spid="11" grpId="0" animBg="1"/>
      <p:bldP spid="5" grpId="0"/>
      <p:bldP spid="6" grpId="0" animBg="1"/>
      <p:bldP spid="18" grpId="0" animBg="1"/>
      <p:bldP spid="7" grpId="0" animBg="1"/>
      <p:bldP spid="9" grpId="0" animBg="1"/>
      <p:bldP spid="10" grpId="0" animBg="1"/>
      <p:bldP spid="12" grpId="0" animBg="1"/>
      <p:bldP spid="13" grpId="0"/>
      <p:bldP spid="14" grpId="0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380</Words>
  <Application>Microsoft Macintosh PowerPoint</Application>
  <PresentationFormat>Widescreen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Diagrams for Variational Quantum Optimization of Non-n-locality in Noisy Quantum Networks</vt:lpstr>
      <vt:lpstr>Example n-local network</vt:lpstr>
      <vt:lpstr>CHSH Scenario</vt:lpstr>
      <vt:lpstr>Bilocal Network</vt:lpstr>
      <vt:lpstr>N-local star</vt:lpstr>
      <vt:lpstr>Chain n-local Network</vt:lpstr>
      <vt:lpstr>Noise Models</vt:lpstr>
      <vt:lpstr>Bilocal ansatz example</vt:lpstr>
      <vt:lpstr>VQO framework</vt:lpstr>
      <vt:lpstr>Amplitude and Phase Damping Channels</vt:lpstr>
      <vt:lpstr>Hardware Ansatz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Variational Quantum Optimization of Non-n-locality in Noisy Quantum Networks</dc:title>
  <dc:creator>Doolittle, Brian Dopkins</dc:creator>
  <cp:lastModifiedBy>Doolittle, Brian Dopkins</cp:lastModifiedBy>
  <cp:revision>19</cp:revision>
  <dcterms:created xsi:type="dcterms:W3CDTF">2022-04-12T18:21:59Z</dcterms:created>
  <dcterms:modified xsi:type="dcterms:W3CDTF">2022-04-18T02:08:50Z</dcterms:modified>
</cp:coreProperties>
</file>