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2"/>
  </p:notesMasterIdLst>
  <p:sldIdLst>
    <p:sldId id="256" r:id="rId2"/>
    <p:sldId id="258" r:id="rId3"/>
    <p:sldId id="259" r:id="rId4"/>
    <p:sldId id="261" r:id="rId5"/>
    <p:sldId id="264" r:id="rId6"/>
    <p:sldId id="257" r:id="rId7"/>
    <p:sldId id="263" r:id="rId8"/>
    <p:sldId id="270" r:id="rId9"/>
    <p:sldId id="265" r:id="rId10"/>
    <p:sldId id="266" r:id="rId11"/>
    <p:sldId id="269" r:id="rId12"/>
    <p:sldId id="278" r:id="rId13"/>
    <p:sldId id="279" r:id="rId14"/>
    <p:sldId id="280" r:id="rId15"/>
    <p:sldId id="293" r:id="rId16"/>
    <p:sldId id="291" r:id="rId17"/>
    <p:sldId id="281" r:id="rId18"/>
    <p:sldId id="282" r:id="rId19"/>
    <p:sldId id="292" r:id="rId20"/>
    <p:sldId id="283" r:id="rId21"/>
    <p:sldId id="284" r:id="rId22"/>
    <p:sldId id="285" r:id="rId23"/>
    <p:sldId id="286" r:id="rId24"/>
    <p:sldId id="287" r:id="rId25"/>
    <p:sldId id="288" r:id="rId26"/>
    <p:sldId id="273" r:id="rId27"/>
    <p:sldId id="275" r:id="rId28"/>
    <p:sldId id="276" r:id="rId29"/>
    <p:sldId id="289" r:id="rId30"/>
    <p:sldId id="290"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402E-701A-470A-B7F5-86F392A381D5}" type="datetimeFigureOut">
              <a:rPr lang="en-IN" smtClean="0"/>
              <a:t>2017-10-10</a:t>
            </a:fld>
            <a:endParaRPr lang="en-IN"/>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ACBE4-289D-4EA3-8257-7C572454FA0B}" type="slidenum">
              <a:rPr lang="en-IN" smtClean="0"/>
              <a:t>‹#›</a:t>
            </a:fld>
            <a:endParaRPr lang="en-IN"/>
          </a:p>
        </p:txBody>
      </p:sp>
    </p:spTree>
    <p:extLst>
      <p:ext uri="{BB962C8B-B14F-4D97-AF65-F5344CB8AC3E}">
        <p14:creationId xmlns:p14="http://schemas.microsoft.com/office/powerpoint/2010/main" val="91737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0133" y="1"/>
            <a:ext cx="4093104"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84646" y="914401"/>
            <a:ext cx="7526054"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167925" y="4402667"/>
            <a:ext cx="624277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36255" y="6117337"/>
            <a:ext cx="928929" cy="365125"/>
          </a:xfrm>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a:xfrm>
            <a:off x="3925711" y="6117337"/>
            <a:ext cx="3910225" cy="365125"/>
          </a:xfrm>
        </p:spPr>
        <p:txBody>
          <a:bodyPr/>
          <a:lstStyle/>
          <a:p>
            <a:endParaRPr lang="en-US" dirty="0"/>
          </a:p>
        </p:txBody>
      </p:sp>
      <p:sp>
        <p:nvSpPr>
          <p:cNvPr id="6" name="Slide Number Placeholder 5"/>
          <p:cNvSpPr>
            <a:spLocks noGrp="1"/>
          </p:cNvSpPr>
          <p:nvPr>
            <p:ph type="sldNum" sz="quarter" idx="12"/>
          </p:nvPr>
        </p:nvSpPr>
        <p:spPr>
          <a:xfrm>
            <a:off x="8964930" y="6117337"/>
            <a:ext cx="44577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20133" y="3771900"/>
            <a:ext cx="392113"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607088" y="3867150"/>
            <a:ext cx="67072"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5371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06317" y="5299603"/>
            <a:ext cx="8142324"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6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06318" y="4343400"/>
            <a:ext cx="814232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470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731421" y="3428999"/>
            <a:ext cx="7183722"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06317" y="4343400"/>
            <a:ext cx="814232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296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06317" y="4777381"/>
            <a:ext cx="814232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703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06319" y="3886200"/>
            <a:ext cx="814232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206317" y="4775200"/>
            <a:ext cx="814232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35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206318" y="3505200"/>
            <a:ext cx="814232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206318" y="4343400"/>
            <a:ext cx="814232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115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937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06318" y="685800"/>
            <a:ext cx="6517737"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175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063978" y="2667000"/>
            <a:ext cx="8346723"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56357" y="6108174"/>
            <a:ext cx="928929" cy="365125"/>
          </a:xfrm>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a:xfrm>
            <a:off x="2137035" y="6108174"/>
            <a:ext cx="5757393" cy="365125"/>
          </a:xfrm>
        </p:spPr>
        <p:txBody>
          <a:bodyPr/>
          <a:lstStyle/>
          <a:p>
            <a:endParaRPr lang="en-US" dirty="0"/>
          </a:p>
        </p:txBody>
      </p:sp>
      <p:sp>
        <p:nvSpPr>
          <p:cNvPr id="6" name="Slide Number Placeholder 5"/>
          <p:cNvSpPr>
            <a:spLocks noGrp="1"/>
          </p:cNvSpPr>
          <p:nvPr>
            <p:ph type="sldNum" sz="quarter" idx="12"/>
          </p:nvPr>
        </p:nvSpPr>
        <p:spPr>
          <a:xfrm>
            <a:off x="8947215" y="6108174"/>
            <a:ext cx="463486"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52581" y="5027070"/>
            <a:ext cx="725811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962761" y="6116071"/>
            <a:ext cx="44794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78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3977" y="2667000"/>
            <a:ext cx="4051554"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59146" y="2667000"/>
            <a:ext cx="4051554"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01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40272" y="2658533"/>
            <a:ext cx="3744315"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6316"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91852" y="2667000"/>
            <a:ext cx="3756790"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70371"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13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711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847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276516" y="685801"/>
            <a:ext cx="507212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06318" y="2971800"/>
            <a:ext cx="288441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70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05027" y="3124199"/>
            <a:ext cx="440990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09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14" name="Group 13"/>
          <p:cNvGrpSpPr/>
          <p:nvPr/>
        </p:nvGrpSpPr>
        <p:grpSpPr>
          <a:xfrm>
            <a:off x="0" y="1"/>
            <a:ext cx="2309681"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63978" y="457201"/>
            <a:ext cx="8346723"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3978" y="2667001"/>
            <a:ext cx="8346722"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71903" y="6116071"/>
            <a:ext cx="928929"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10/10/2017</a:t>
            </a:fld>
            <a:endParaRPr lang="en-US" dirty="0"/>
          </a:p>
        </p:txBody>
      </p:sp>
      <p:sp>
        <p:nvSpPr>
          <p:cNvPr id="5" name="Footer Placeholder 4"/>
          <p:cNvSpPr>
            <a:spLocks noGrp="1"/>
          </p:cNvSpPr>
          <p:nvPr>
            <p:ph type="ftr" sz="quarter" idx="3"/>
          </p:nvPr>
        </p:nvSpPr>
        <p:spPr>
          <a:xfrm>
            <a:off x="2152581" y="6116071"/>
            <a:ext cx="575739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962761" y="6116071"/>
            <a:ext cx="44794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191094"/>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24691" y="983672"/>
            <a:ext cx="8631382" cy="2105891"/>
          </a:xfrm>
        </p:spPr>
        <p:txBody>
          <a:bodyPr>
            <a:noAutofit/>
          </a:bodyPr>
          <a:lstStyle/>
          <a:p>
            <a:r>
              <a:rPr lang="en-IN" sz="9600" dirty="0" smtClean="0">
                <a:latin typeface="Bernard MT Condensed" panose="02050806060905020404" pitchFamily="18" charset="0"/>
              </a:rPr>
              <a:t>         AIR QUALITY</a:t>
            </a:r>
            <a:endParaRPr lang="en-IN" sz="9600" dirty="0">
              <a:latin typeface="Bernard MT Condensed" panose="02050806060905020404" pitchFamily="18" charset="0"/>
            </a:endParaRPr>
          </a:p>
        </p:txBody>
      </p:sp>
      <p:sp>
        <p:nvSpPr>
          <p:cNvPr id="5" name="Subtitle 4"/>
          <p:cNvSpPr>
            <a:spLocks noGrp="1"/>
          </p:cNvSpPr>
          <p:nvPr>
            <p:ph type="subTitle" idx="1"/>
          </p:nvPr>
        </p:nvSpPr>
        <p:spPr>
          <a:xfrm>
            <a:off x="3015525" y="4333394"/>
            <a:ext cx="6474839" cy="2095115"/>
          </a:xfrm>
        </p:spPr>
        <p:txBody>
          <a:bodyPr>
            <a:normAutofit fontScale="25000" lnSpcReduction="20000"/>
          </a:bodyPr>
          <a:lstStyle/>
          <a:p>
            <a:r>
              <a:rPr lang="en-US" sz="11200" b="1" dirty="0">
                <a:latin typeface="Agency FB" panose="020B0503020202020204" pitchFamily="34" charset="0"/>
              </a:rPr>
              <a:t>Prepared By :-</a:t>
            </a:r>
          </a:p>
          <a:p>
            <a:pPr marL="342900" indent="-342900">
              <a:buFont typeface="Arial" panose="020B0604020202020204" pitchFamily="34" charset="0"/>
              <a:buChar char="•"/>
            </a:pPr>
            <a:r>
              <a:rPr lang="en-US" sz="8000" dirty="0" err="1">
                <a:latin typeface="Britannic Bold" panose="020B0903060703020204" pitchFamily="34" charset="0"/>
              </a:rPr>
              <a:t>Sudhir</a:t>
            </a:r>
            <a:r>
              <a:rPr lang="en-US" sz="8000" dirty="0">
                <a:latin typeface="Britannic Bold" panose="020B0903060703020204" pitchFamily="34" charset="0"/>
              </a:rPr>
              <a:t> Panda (201510660)</a:t>
            </a:r>
          </a:p>
          <a:p>
            <a:pPr marL="342900" indent="-342900">
              <a:buFont typeface="Arial" panose="020B0604020202020204" pitchFamily="34" charset="0"/>
              <a:buChar char="•"/>
            </a:pPr>
            <a:r>
              <a:rPr lang="en-US" sz="8000" dirty="0" smtClean="0">
                <a:latin typeface="Britannic Bold" panose="020B0903060703020204" pitchFamily="34" charset="0"/>
              </a:rPr>
              <a:t>Bikram </a:t>
            </a:r>
            <a:r>
              <a:rPr lang="en-US" sz="8000" dirty="0">
                <a:latin typeface="Britannic Bold" panose="020B0903060703020204" pitchFamily="34" charset="0"/>
              </a:rPr>
              <a:t>Pradhan (201510088)</a:t>
            </a:r>
          </a:p>
          <a:p>
            <a:pPr marL="342900" indent="-342900">
              <a:buFont typeface="Arial" panose="020B0604020202020204" pitchFamily="34" charset="0"/>
              <a:buChar char="•"/>
            </a:pPr>
            <a:r>
              <a:rPr lang="en-US" sz="8000" dirty="0">
                <a:latin typeface="Britannic Bold" panose="020B0903060703020204" pitchFamily="34" charset="0"/>
              </a:rPr>
              <a:t>Chita </a:t>
            </a:r>
            <a:r>
              <a:rPr lang="en-US" sz="8000" dirty="0" err="1">
                <a:latin typeface="Britannic Bold" panose="020B0903060703020204" pitchFamily="34" charset="0"/>
              </a:rPr>
              <a:t>Ranjan</a:t>
            </a:r>
            <a:r>
              <a:rPr lang="en-US" sz="8000" dirty="0">
                <a:latin typeface="Britannic Bold" panose="020B0903060703020204" pitchFamily="34" charset="0"/>
              </a:rPr>
              <a:t> Pradhan (201540789)</a:t>
            </a:r>
          </a:p>
          <a:p>
            <a:pPr marL="342900" indent="-342900">
              <a:buFont typeface="Arial" panose="020B0604020202020204" pitchFamily="34" charset="0"/>
              <a:buChar char="•"/>
            </a:pPr>
            <a:r>
              <a:rPr lang="en-US" sz="8000" dirty="0" err="1">
                <a:latin typeface="Britannic Bold" panose="020B0903060703020204" pitchFamily="34" charset="0"/>
              </a:rPr>
              <a:t>Sahil</a:t>
            </a:r>
            <a:r>
              <a:rPr lang="en-US" sz="8000" dirty="0">
                <a:latin typeface="Britannic Bold" panose="020B0903060703020204" pitchFamily="34" charset="0"/>
              </a:rPr>
              <a:t> Pradhan (</a:t>
            </a:r>
            <a:r>
              <a:rPr lang="en-US" sz="8000" dirty="0" smtClean="0">
                <a:latin typeface="Britannic Bold" panose="020B0903060703020204" pitchFamily="34" charset="0"/>
              </a:rPr>
              <a:t>201510746</a:t>
            </a:r>
            <a:r>
              <a:rPr lang="en-US" sz="8000" dirty="0">
                <a:latin typeface="Britannic Bold" panose="020B0903060703020204" pitchFamily="34" charset="0"/>
              </a:rPr>
              <a:t>)</a:t>
            </a:r>
          </a:p>
          <a:p>
            <a:pPr algn="l"/>
            <a:endParaRPr lang="en-US" sz="8000" dirty="0">
              <a:latin typeface="Britannic Bold" panose="020B0903060703020204" pitchFamily="34" charset="0"/>
            </a:endParaRPr>
          </a:p>
          <a:p>
            <a:pPr algn="l"/>
            <a:endParaRPr lang="en-IN" dirty="0"/>
          </a:p>
        </p:txBody>
      </p:sp>
    </p:spTree>
    <p:extLst>
      <p:ext uri="{BB962C8B-B14F-4D97-AF65-F5344CB8AC3E}">
        <p14:creationId xmlns:p14="http://schemas.microsoft.com/office/powerpoint/2010/main" val="914696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109"/>
            <a:ext cx="9906000" cy="1842654"/>
          </a:xfrm>
        </p:spPr>
        <p:txBody>
          <a:bodyPr/>
          <a:lstStyle/>
          <a:p>
            <a:r>
              <a:rPr lang="en-US" dirty="0" smtClean="0">
                <a:latin typeface="Algerian" panose="04020705040A02060702" pitchFamily="82" charset="0"/>
              </a:rPr>
              <a:t>DATA TYPES AND VARIABLE CATEGORY</a:t>
            </a:r>
            <a:endParaRPr lang="en-IN"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3" y="1371600"/>
            <a:ext cx="10002983" cy="5624945"/>
          </a:xfrm>
          <a:prstGeom prst="rect">
            <a:avLst/>
          </a:prstGeom>
        </p:spPr>
      </p:pic>
    </p:spTree>
    <p:extLst>
      <p:ext uri="{BB962C8B-B14F-4D97-AF65-F5344CB8AC3E}">
        <p14:creationId xmlns:p14="http://schemas.microsoft.com/office/powerpoint/2010/main" val="1425906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0835" y="0"/>
            <a:ext cx="10169234" cy="1981200"/>
          </a:xfrm>
        </p:spPr>
        <p:txBody>
          <a:bodyPr>
            <a:normAutofit/>
          </a:bodyPr>
          <a:lstStyle/>
          <a:p>
            <a:r>
              <a:rPr lang="en-IN" sz="5400" dirty="0" smtClean="0">
                <a:latin typeface="Algerian" panose="04020705040A02060702" pitchFamily="82" charset="0"/>
              </a:rPr>
              <a:t>UNIVARIATE ANALYSIS</a:t>
            </a:r>
            <a:endParaRPr lang="en-IN" sz="5400"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37855"/>
            <a:ext cx="9906000" cy="5320145"/>
          </a:xfrm>
        </p:spPr>
      </p:pic>
    </p:spTree>
    <p:extLst>
      <p:ext uri="{BB962C8B-B14F-4D97-AF65-F5344CB8AC3E}">
        <p14:creationId xmlns:p14="http://schemas.microsoft.com/office/powerpoint/2010/main" val="416782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618" y="0"/>
            <a:ext cx="8063346" cy="1593273"/>
          </a:xfrm>
        </p:spPr>
        <p:txBody>
          <a:bodyPr>
            <a:normAutofit/>
          </a:bodyPr>
          <a:lstStyle/>
          <a:p>
            <a:r>
              <a:rPr lang="en-IN" sz="8000" dirty="0" smtClean="0">
                <a:latin typeface="Algerian" panose="04020705040A02060702" pitchFamily="82" charset="0"/>
              </a:rPr>
              <a:t>Missing Value</a:t>
            </a:r>
            <a:endParaRPr lang="en-IN" sz="8000"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36" y="1221622"/>
            <a:ext cx="10016836" cy="5636378"/>
          </a:xfrm>
        </p:spPr>
      </p:pic>
    </p:spTree>
    <p:extLst>
      <p:ext uri="{BB962C8B-B14F-4D97-AF65-F5344CB8AC3E}">
        <p14:creationId xmlns:p14="http://schemas.microsoft.com/office/powerpoint/2010/main" val="228424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6982" y="0"/>
            <a:ext cx="10099964" cy="6858001"/>
          </a:xfrm>
          <a:prstGeom prst="rect">
            <a:avLst/>
          </a:prstGeom>
        </p:spPr>
      </p:pic>
    </p:spTree>
    <p:extLst>
      <p:ext uri="{BB962C8B-B14F-4D97-AF65-F5344CB8AC3E}">
        <p14:creationId xmlns:p14="http://schemas.microsoft.com/office/powerpoint/2010/main" val="220332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06" y="-124691"/>
            <a:ext cx="8346723" cy="1981200"/>
          </a:xfrm>
        </p:spPr>
        <p:txBody>
          <a:bodyPr/>
          <a:lstStyle/>
          <a:p>
            <a:r>
              <a:rPr lang="en-IN" sz="9600" dirty="0" smtClean="0">
                <a:latin typeface="Algerian" panose="04020705040A02060702" pitchFamily="82" charset="0"/>
              </a:rPr>
              <a:t>OUTLIER’S</a:t>
            </a:r>
            <a:endParaRPr lang="en-IN" sz="9600"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0" y="1496291"/>
            <a:ext cx="9906000" cy="5361709"/>
          </a:xfrm>
          <a:prstGeom prst="rect">
            <a:avLst/>
          </a:prstGeom>
        </p:spPr>
      </p:pic>
    </p:spTree>
    <p:extLst>
      <p:ext uri="{BB962C8B-B14F-4D97-AF65-F5344CB8AC3E}">
        <p14:creationId xmlns:p14="http://schemas.microsoft.com/office/powerpoint/2010/main" val="3855318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9906000" cy="6954983"/>
          </a:xfrm>
          <a:prstGeom prst="rect">
            <a:avLst/>
          </a:prstGeom>
        </p:spPr>
      </p:pic>
    </p:spTree>
    <p:extLst>
      <p:ext uri="{BB962C8B-B14F-4D97-AF65-F5344CB8AC3E}">
        <p14:creationId xmlns:p14="http://schemas.microsoft.com/office/powerpoint/2010/main" val="34613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01782"/>
            <a:ext cx="9905999" cy="7259782"/>
          </a:xfrm>
        </p:spPr>
      </p:pic>
    </p:spTree>
    <p:extLst>
      <p:ext uri="{BB962C8B-B14F-4D97-AF65-F5344CB8AC3E}">
        <p14:creationId xmlns:p14="http://schemas.microsoft.com/office/powerpoint/2010/main" val="3324278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433" y="0"/>
            <a:ext cx="8346723" cy="1981200"/>
          </a:xfrm>
        </p:spPr>
        <p:txBody>
          <a:bodyPr>
            <a:normAutofit fontScale="90000"/>
          </a:bodyPr>
          <a:lstStyle/>
          <a:p>
            <a:r>
              <a:rPr lang="en-IN" sz="8800" dirty="0" smtClean="0">
                <a:latin typeface="Algerian" panose="04020705040A02060702" pitchFamily="82" charset="0"/>
              </a:rPr>
              <a:t>NORMALIZATION</a:t>
            </a:r>
            <a:endParaRPr lang="en-IN" sz="88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1579418"/>
            <a:ext cx="10002982" cy="5278582"/>
          </a:xfrm>
          <a:prstGeom prst="rect">
            <a:avLst/>
          </a:prstGeom>
        </p:spPr>
      </p:pic>
    </p:spTree>
    <p:extLst>
      <p:ext uri="{BB962C8B-B14F-4D97-AF65-F5344CB8AC3E}">
        <p14:creationId xmlns:p14="http://schemas.microsoft.com/office/powerpoint/2010/main" val="3359031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888" y="-110835"/>
            <a:ext cx="8346723" cy="900544"/>
          </a:xfrm>
        </p:spPr>
        <p:txBody>
          <a:bodyPr>
            <a:normAutofit/>
          </a:bodyPr>
          <a:lstStyle/>
          <a:p>
            <a:r>
              <a:rPr lang="en-IN" sz="4400" dirty="0" smtClean="0">
                <a:latin typeface="Algerian" panose="04020705040A02060702" pitchFamily="82" charset="0"/>
              </a:rPr>
              <a:t>Designing the Model</a:t>
            </a:r>
            <a:endParaRPr lang="en-IN" sz="4400" dirty="0">
              <a:latin typeface="Algerian" panose="04020705040A02060702" pitchFamily="82" charset="0"/>
            </a:endParaRPr>
          </a:p>
        </p:txBody>
      </p:sp>
      <p:sp>
        <p:nvSpPr>
          <p:cNvPr id="3" name="Content Placeholder 2"/>
          <p:cNvSpPr>
            <a:spLocks noGrp="1"/>
          </p:cNvSpPr>
          <p:nvPr>
            <p:ph idx="1"/>
          </p:nvPr>
        </p:nvSpPr>
        <p:spPr>
          <a:xfrm>
            <a:off x="7248" y="914400"/>
            <a:ext cx="9898752" cy="3819942"/>
          </a:xfrm>
        </p:spPr>
        <p:txBody>
          <a:bodyPr>
            <a:noAutofit/>
          </a:bodyPr>
          <a:lstStyle/>
          <a:p>
            <a:r>
              <a:rPr lang="en-IN" sz="3200" dirty="0"/>
              <a:t>nt1 </a:t>
            </a:r>
            <a:r>
              <a:rPr lang="en-IN" sz="3200" dirty="0" smtClean="0"/>
              <a:t>&lt;- </a:t>
            </a:r>
            <a:r>
              <a:rPr lang="en-IN" sz="3200" dirty="0" err="1" smtClean="0"/>
              <a:t>neuralnet</a:t>
            </a:r>
            <a:r>
              <a:rPr lang="en-IN" sz="3200" dirty="0" smtClean="0"/>
              <a:t>(T~CO.GT</a:t>
            </a:r>
            <a:r>
              <a:rPr lang="en-IN" sz="3200" dirty="0"/>
              <a:t>.+C6H6.GT.+NMHC.GT.+NOx.GT.+NO2.GT., data = feed2[1:5398,1:15], hidden=2,rep=2,learningrate =0.1,algorithm = "</a:t>
            </a:r>
            <a:r>
              <a:rPr lang="en-IN" sz="3200" dirty="0" err="1"/>
              <a:t>rprop</a:t>
            </a:r>
            <a:r>
              <a:rPr lang="en-IN" sz="3200" dirty="0"/>
              <a:t>+",</a:t>
            </a:r>
            <a:r>
              <a:rPr lang="en-IN" sz="3200" dirty="0" err="1"/>
              <a:t>err.fct</a:t>
            </a:r>
            <a:r>
              <a:rPr lang="en-IN" sz="3200" dirty="0"/>
              <a:t> = "</a:t>
            </a:r>
            <a:r>
              <a:rPr lang="en-IN" sz="3200" dirty="0" err="1"/>
              <a:t>ce</a:t>
            </a:r>
            <a:r>
              <a:rPr lang="en-IN" sz="3200" dirty="0"/>
              <a:t>", </a:t>
            </a:r>
            <a:r>
              <a:rPr lang="en-IN" sz="3200" dirty="0" err="1"/>
              <a:t>linear.output</a:t>
            </a:r>
            <a:r>
              <a:rPr lang="en-IN" sz="3200" dirty="0"/>
              <a:t>=TRUE) </a:t>
            </a:r>
          </a:p>
          <a:p>
            <a:r>
              <a:rPr lang="en-IN" sz="3200" dirty="0"/>
              <a:t>plot(nt1)</a:t>
            </a:r>
          </a:p>
        </p:txBody>
      </p:sp>
      <p:sp>
        <p:nvSpPr>
          <p:cNvPr id="4" name="TextBox 3"/>
          <p:cNvSpPr txBox="1"/>
          <p:nvPr/>
        </p:nvSpPr>
        <p:spPr>
          <a:xfrm>
            <a:off x="7249" y="4734342"/>
            <a:ext cx="9906000" cy="2123658"/>
          </a:xfrm>
          <a:prstGeom prst="rect">
            <a:avLst/>
          </a:prstGeom>
          <a:noFill/>
        </p:spPr>
        <p:txBody>
          <a:bodyPr wrap="square" rtlCol="0">
            <a:spAutoFit/>
          </a:bodyPr>
          <a:lstStyle/>
          <a:p>
            <a:r>
              <a:rPr lang="en-IN" sz="4400" dirty="0" smtClean="0">
                <a:latin typeface="Arial Narrow" panose="020B0606020202030204" pitchFamily="34" charset="0"/>
              </a:rPr>
              <a:t>Here We have Taken only 70% of the data set for Training  the </a:t>
            </a:r>
            <a:r>
              <a:rPr lang="en-IN" sz="4400" dirty="0" err="1" smtClean="0">
                <a:latin typeface="Arial Narrow" panose="020B0606020202030204" pitchFamily="34" charset="0"/>
              </a:rPr>
              <a:t>Neuralnet</a:t>
            </a:r>
            <a:r>
              <a:rPr lang="en-IN" sz="4400" dirty="0" smtClean="0">
                <a:latin typeface="Arial Narrow" panose="020B0606020202030204" pitchFamily="34" charset="0"/>
              </a:rPr>
              <a:t> Model and Rest 30% for testing</a:t>
            </a:r>
            <a:endParaRPr lang="en-IN" sz="4400" dirty="0">
              <a:latin typeface="Arial Narrow" panose="020B0606020202030204" pitchFamily="34" charset="0"/>
            </a:endParaRPr>
          </a:p>
        </p:txBody>
      </p:sp>
    </p:spTree>
    <p:extLst>
      <p:ext uri="{BB962C8B-B14F-4D97-AF65-F5344CB8AC3E}">
        <p14:creationId xmlns:p14="http://schemas.microsoft.com/office/powerpoint/2010/main" val="251220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9905999" cy="6858000"/>
          </a:xfrm>
          <a:prstGeom prst="rect">
            <a:avLst/>
          </a:prstGeom>
        </p:spPr>
      </p:pic>
    </p:spTree>
    <p:extLst>
      <p:ext uri="{BB962C8B-B14F-4D97-AF65-F5344CB8AC3E}">
        <p14:creationId xmlns:p14="http://schemas.microsoft.com/office/powerpoint/2010/main" val="122355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 y="-914400"/>
            <a:ext cx="7102258" cy="1828800"/>
          </a:xfrm>
        </p:spPr>
        <p:txBody>
          <a:bodyPr>
            <a:normAutofit/>
          </a:bodyPr>
          <a:lstStyle/>
          <a:p>
            <a:r>
              <a:rPr lang="en-IN" sz="6600" dirty="0" smtClean="0">
                <a:latin typeface="Algerian" panose="04020705040A02060702" pitchFamily="82" charset="0"/>
              </a:rPr>
              <a:t>CONTENTS</a:t>
            </a:r>
            <a:endParaRPr lang="en-IN" sz="6600" dirty="0">
              <a:latin typeface="Algerian" panose="04020705040A02060702" pitchFamily="82" charset="0"/>
            </a:endParaRPr>
          </a:p>
        </p:txBody>
      </p:sp>
      <p:sp>
        <p:nvSpPr>
          <p:cNvPr id="4" name="Text Placeholder 3"/>
          <p:cNvSpPr>
            <a:spLocks noGrp="1"/>
          </p:cNvSpPr>
          <p:nvPr>
            <p:ph type="body" idx="1"/>
          </p:nvPr>
        </p:nvSpPr>
        <p:spPr>
          <a:xfrm>
            <a:off x="0" y="914400"/>
            <a:ext cx="9753600" cy="5666509"/>
          </a:xfrm>
        </p:spPr>
        <p:txBody>
          <a:bodyPr>
            <a:noAutofit/>
          </a:bodyPr>
          <a:lstStyle/>
          <a:p>
            <a:pPr marL="571500" indent="-571500" algn="l">
              <a:buFont typeface="Arial" panose="020B0604020202020204" pitchFamily="34" charset="0"/>
              <a:buChar char="•"/>
            </a:pPr>
            <a:r>
              <a:rPr lang="en-IN" sz="2400" b="1" dirty="0" smtClean="0">
                <a:latin typeface="Franklin Gothic Demi" panose="020B0703020102020204" pitchFamily="34" charset="0"/>
              </a:rPr>
              <a:t>Problem Type</a:t>
            </a:r>
          </a:p>
          <a:p>
            <a:pPr marL="571500" indent="-571500" algn="l">
              <a:buFont typeface="Arial" panose="020B0604020202020204" pitchFamily="34" charset="0"/>
              <a:buChar char="•"/>
            </a:pPr>
            <a:r>
              <a:rPr lang="en-IN" sz="2400" b="1" dirty="0" smtClean="0">
                <a:latin typeface="Franklin Gothic Demi" panose="020B0703020102020204" pitchFamily="34" charset="0"/>
              </a:rPr>
              <a:t>Data Set Information</a:t>
            </a:r>
          </a:p>
          <a:p>
            <a:pPr marL="571500" indent="-571500" algn="l">
              <a:buFont typeface="Arial" panose="020B0604020202020204" pitchFamily="34" charset="0"/>
              <a:buChar char="•"/>
            </a:pPr>
            <a:r>
              <a:rPr lang="en-IN" sz="2400" b="1" dirty="0" smtClean="0">
                <a:latin typeface="Franklin Gothic Demi" panose="020B0703020102020204" pitchFamily="34" charset="0"/>
              </a:rPr>
              <a:t>Abstract</a:t>
            </a:r>
          </a:p>
          <a:p>
            <a:pPr marL="571500" indent="-571500" algn="l">
              <a:buFont typeface="Arial" panose="020B0604020202020204" pitchFamily="34" charset="0"/>
              <a:buChar char="•"/>
            </a:pPr>
            <a:r>
              <a:rPr lang="en-IN" sz="2400" b="1" dirty="0" smtClean="0">
                <a:latin typeface="Franklin Gothic Demi" panose="020B0703020102020204" pitchFamily="34" charset="0"/>
              </a:rPr>
              <a:t>Number Of Attribute</a:t>
            </a:r>
          </a:p>
          <a:p>
            <a:pPr marL="571500" indent="-571500" algn="l">
              <a:buFont typeface="Arial" panose="020B0604020202020204" pitchFamily="34" charset="0"/>
              <a:buChar char="•"/>
            </a:pPr>
            <a:r>
              <a:rPr lang="en-IN" sz="2400" b="1" dirty="0" smtClean="0">
                <a:latin typeface="Franklin Gothic Demi" panose="020B0703020102020204" pitchFamily="34" charset="0"/>
              </a:rPr>
              <a:t>Missing value</a:t>
            </a:r>
          </a:p>
          <a:p>
            <a:pPr marL="571500" indent="-571500" algn="l">
              <a:buFont typeface="Arial" panose="020B0604020202020204" pitchFamily="34" charset="0"/>
              <a:buChar char="•"/>
            </a:pPr>
            <a:r>
              <a:rPr lang="en-IN" sz="2400" b="1" dirty="0" smtClean="0">
                <a:latin typeface="Franklin Gothic Demi" panose="020B0703020102020204" pitchFamily="34" charset="0"/>
              </a:rPr>
              <a:t>Outlier’s</a:t>
            </a:r>
          </a:p>
          <a:p>
            <a:pPr marL="571500" indent="-571500" algn="l">
              <a:buFont typeface="Arial" panose="020B0604020202020204" pitchFamily="34" charset="0"/>
              <a:buChar char="•"/>
            </a:pPr>
            <a:r>
              <a:rPr lang="en-IN" sz="2400" b="1" dirty="0" smtClean="0">
                <a:latin typeface="Franklin Gothic Demi" panose="020B0703020102020204" pitchFamily="34" charset="0"/>
              </a:rPr>
              <a:t>Normalization</a:t>
            </a:r>
          </a:p>
          <a:p>
            <a:pPr marL="571500" indent="-571500" algn="l">
              <a:buFont typeface="Arial" panose="020B0604020202020204" pitchFamily="34" charset="0"/>
              <a:buChar char="•"/>
            </a:pPr>
            <a:r>
              <a:rPr lang="en-IN" sz="2400" b="1" dirty="0" err="1" smtClean="0">
                <a:latin typeface="Franklin Gothic Demi" panose="020B0703020102020204" pitchFamily="34" charset="0"/>
              </a:rPr>
              <a:t>Neuralnet</a:t>
            </a:r>
            <a:endParaRPr lang="en-IN" sz="2400" b="1" dirty="0" smtClean="0">
              <a:latin typeface="Franklin Gothic Demi" panose="020B0703020102020204" pitchFamily="34" charset="0"/>
            </a:endParaRPr>
          </a:p>
          <a:p>
            <a:pPr marL="571500" indent="-571500" algn="l">
              <a:buFont typeface="Arial" panose="020B0604020202020204" pitchFamily="34" charset="0"/>
              <a:buChar char="•"/>
            </a:pPr>
            <a:r>
              <a:rPr lang="en-IN" sz="2400" b="1" dirty="0" smtClean="0">
                <a:latin typeface="Franklin Gothic Demi" panose="020B0703020102020204" pitchFamily="34" charset="0"/>
              </a:rPr>
              <a:t>Testing Value</a:t>
            </a:r>
          </a:p>
          <a:p>
            <a:pPr marL="571500" indent="-571500" algn="l">
              <a:buFont typeface="Arial" panose="020B0604020202020204" pitchFamily="34" charset="0"/>
              <a:buChar char="•"/>
            </a:pPr>
            <a:r>
              <a:rPr lang="en-IN" sz="2400" b="1" dirty="0" err="1" smtClean="0">
                <a:latin typeface="Franklin Gothic Demi" panose="020B0703020102020204" pitchFamily="34" charset="0"/>
              </a:rPr>
              <a:t>Rms</a:t>
            </a:r>
            <a:r>
              <a:rPr lang="en-IN" sz="2400" b="1" dirty="0" smtClean="0">
                <a:latin typeface="Franklin Gothic Demi" panose="020B0703020102020204" pitchFamily="34" charset="0"/>
              </a:rPr>
              <a:t> Error</a:t>
            </a:r>
          </a:p>
          <a:p>
            <a:pPr marL="571500" indent="-571500" algn="l">
              <a:buFont typeface="Arial" panose="020B0604020202020204" pitchFamily="34" charset="0"/>
              <a:buChar char="•"/>
            </a:pPr>
            <a:endParaRPr lang="en-IN" sz="2400" b="1" dirty="0" smtClean="0">
              <a:latin typeface="Franklin Gothic Demi" panose="020B0703020102020204" pitchFamily="34" charset="0"/>
            </a:endParaRPr>
          </a:p>
          <a:p>
            <a:pPr marL="571500" indent="-571500" algn="l">
              <a:buFont typeface="Arial" panose="020B0604020202020204" pitchFamily="34" charset="0"/>
              <a:buChar char="•"/>
            </a:pPr>
            <a:endParaRPr lang="en-IN" sz="2400" b="1" dirty="0" smtClean="0">
              <a:latin typeface="Franklin Gothic Demi" panose="020B0703020102020204" pitchFamily="34" charset="0"/>
            </a:endParaRPr>
          </a:p>
          <a:p>
            <a:pPr marL="571500" indent="-571500" algn="l">
              <a:buFont typeface="Arial" panose="020B0604020202020204" pitchFamily="34" charset="0"/>
              <a:buChar char="•"/>
            </a:pPr>
            <a:endParaRPr lang="en-IN" sz="2400" b="1" dirty="0" smtClean="0">
              <a:latin typeface="Franklin Gothic Demi" panose="020B0703020102020204" pitchFamily="34" charset="0"/>
            </a:endParaRPr>
          </a:p>
          <a:p>
            <a:pPr marL="571500" indent="-571500" algn="l">
              <a:buFont typeface="Arial" panose="020B0604020202020204" pitchFamily="34" charset="0"/>
              <a:buChar char="•"/>
            </a:pPr>
            <a:endParaRPr lang="en-IN" sz="3600" b="1" dirty="0" smtClean="0">
              <a:latin typeface="Franklin Gothic Demi" panose="020B0703020102020204" pitchFamily="34" charset="0"/>
            </a:endParaRPr>
          </a:p>
          <a:p>
            <a:pPr marL="571500" indent="-571500" algn="l">
              <a:buFont typeface="Arial" panose="020B0604020202020204" pitchFamily="34" charset="0"/>
              <a:buChar char="•"/>
            </a:pPr>
            <a:endParaRPr lang="en-IN" sz="3600" dirty="0">
              <a:latin typeface="Franklin Gothic Demi" panose="020B0703020102020204" pitchFamily="34" charset="0"/>
            </a:endParaRPr>
          </a:p>
        </p:txBody>
      </p:sp>
    </p:spTree>
    <p:extLst>
      <p:ext uri="{BB962C8B-B14F-4D97-AF65-F5344CB8AC3E}">
        <p14:creationId xmlns:p14="http://schemas.microsoft.com/office/powerpoint/2010/main" val="348964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906001" cy="6858000"/>
          </a:xfrm>
        </p:spPr>
      </p:pic>
    </p:spTree>
    <p:extLst>
      <p:ext uri="{BB962C8B-B14F-4D97-AF65-F5344CB8AC3E}">
        <p14:creationId xmlns:p14="http://schemas.microsoft.com/office/powerpoint/2010/main" val="216626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051" y="387927"/>
            <a:ext cx="8551077" cy="5320145"/>
          </a:xfrm>
        </p:spPr>
        <p:txBody>
          <a:bodyPr>
            <a:noAutofit/>
          </a:bodyPr>
          <a:lstStyle/>
          <a:p>
            <a:r>
              <a:rPr lang="en-IN" sz="9600" dirty="0" smtClean="0">
                <a:latin typeface="Algerian" panose="04020705040A02060702" pitchFamily="82" charset="0"/>
              </a:rPr>
              <a:t>TESTING VALUE</a:t>
            </a:r>
            <a:endParaRPr lang="en-IN" sz="9600" dirty="0">
              <a:latin typeface="Algerian" panose="04020705040A02060702" pitchFamily="82" charset="0"/>
            </a:endParaRPr>
          </a:p>
        </p:txBody>
      </p:sp>
    </p:spTree>
    <p:extLst>
      <p:ext uri="{BB962C8B-B14F-4D97-AF65-F5344CB8AC3E}">
        <p14:creationId xmlns:p14="http://schemas.microsoft.com/office/powerpoint/2010/main" val="55286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 y="3480700"/>
            <a:ext cx="9905999" cy="3377300"/>
          </a:xfrm>
          <a:prstGeom prst="rect">
            <a:avLst/>
          </a:prstGeom>
        </p:spPr>
      </p:pic>
      <p:pic>
        <p:nvPicPr>
          <p:cNvPr id="5" name="Content Placeholder 3"/>
          <p:cNvPicPr>
            <a:picLocks noChangeAspect="1"/>
          </p:cNvPicPr>
          <p:nvPr/>
        </p:nvPicPr>
        <p:blipFill>
          <a:blip r:embed="rId3"/>
          <a:stretch>
            <a:fillRect/>
          </a:stretch>
        </p:blipFill>
        <p:spPr>
          <a:xfrm>
            <a:off x="0" y="0"/>
            <a:ext cx="9905999" cy="3480700"/>
          </a:xfrm>
          <a:prstGeom prst="rect">
            <a:avLst/>
          </a:prstGeom>
        </p:spPr>
      </p:pic>
    </p:spTree>
    <p:extLst>
      <p:ext uri="{BB962C8B-B14F-4D97-AF65-F5344CB8AC3E}">
        <p14:creationId xmlns:p14="http://schemas.microsoft.com/office/powerpoint/2010/main" val="227013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800" y="235527"/>
            <a:ext cx="8346723" cy="1149927"/>
          </a:xfrm>
        </p:spPr>
        <p:txBody>
          <a:bodyPr>
            <a:noAutofit/>
          </a:bodyPr>
          <a:lstStyle/>
          <a:p>
            <a:r>
              <a:rPr lang="en-IN" sz="6000" dirty="0" smtClean="0">
                <a:latin typeface="Algerian" panose="04020705040A02060702" pitchFamily="82" charset="0"/>
              </a:rPr>
              <a:t>FINDING THE RMSE VALUE</a:t>
            </a:r>
            <a:endParaRPr lang="en-IN" sz="60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1842655"/>
            <a:ext cx="4973782" cy="5015345"/>
          </a:xfrm>
          <a:prstGeom prst="rect">
            <a:avLst/>
          </a:prstGeom>
        </p:spPr>
      </p:pic>
      <p:sp>
        <p:nvSpPr>
          <p:cNvPr id="5" name="TextBox 4"/>
          <p:cNvSpPr txBox="1"/>
          <p:nvPr/>
        </p:nvSpPr>
        <p:spPr>
          <a:xfrm>
            <a:off x="6567055" y="4488873"/>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3"/>
          <a:stretch>
            <a:fillRect/>
          </a:stretch>
        </p:blipFill>
        <p:spPr>
          <a:xfrm>
            <a:off x="5144659" y="1842655"/>
            <a:ext cx="4558145" cy="1605396"/>
          </a:xfrm>
          <a:prstGeom prst="rect">
            <a:avLst/>
          </a:prstGeom>
        </p:spPr>
      </p:pic>
      <p:pic>
        <p:nvPicPr>
          <p:cNvPr id="8" name="Picture 7"/>
          <p:cNvPicPr>
            <a:picLocks noChangeAspect="1"/>
          </p:cNvPicPr>
          <p:nvPr/>
        </p:nvPicPr>
        <p:blipFill>
          <a:blip r:embed="rId4"/>
          <a:stretch>
            <a:fillRect/>
          </a:stretch>
        </p:blipFill>
        <p:spPr>
          <a:xfrm>
            <a:off x="5237161" y="4294909"/>
            <a:ext cx="4558145" cy="1066800"/>
          </a:xfrm>
          <a:prstGeom prst="rect">
            <a:avLst/>
          </a:prstGeom>
        </p:spPr>
      </p:pic>
    </p:spTree>
    <p:extLst>
      <p:ext uri="{BB962C8B-B14F-4D97-AF65-F5344CB8AC3E}">
        <p14:creationId xmlns:p14="http://schemas.microsoft.com/office/powerpoint/2010/main" val="3161050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977" y="0"/>
            <a:ext cx="8346723" cy="1011381"/>
          </a:xfrm>
        </p:spPr>
        <p:txBody>
          <a:bodyPr>
            <a:normAutofit/>
          </a:bodyPr>
          <a:lstStyle/>
          <a:p>
            <a:r>
              <a:rPr lang="en-IN" sz="5400" dirty="0" smtClean="0">
                <a:latin typeface="Algerian" panose="04020705040A02060702" pitchFamily="82" charset="0"/>
              </a:rPr>
              <a:t>ACTUAL VS PREDICTED </a:t>
            </a:r>
            <a:endParaRPr lang="en-IN" sz="5400" dirty="0">
              <a:latin typeface="Algerian" panose="04020705040A02060702" pitchFamily="82" charset="0"/>
            </a:endParaRPr>
          </a:p>
        </p:txBody>
      </p:sp>
      <p:sp>
        <p:nvSpPr>
          <p:cNvPr id="3" name="Content Placeholder 2"/>
          <p:cNvSpPr>
            <a:spLocks noGrp="1"/>
          </p:cNvSpPr>
          <p:nvPr>
            <p:ph idx="1"/>
          </p:nvPr>
        </p:nvSpPr>
        <p:spPr>
          <a:xfrm>
            <a:off x="163433" y="1530927"/>
            <a:ext cx="9742567" cy="4343400"/>
          </a:xfrm>
        </p:spPr>
        <p:txBody>
          <a:bodyPr/>
          <a:lstStyle/>
          <a:p>
            <a:r>
              <a:rPr lang="en-IN" sz="3200" dirty="0">
                <a:latin typeface="Arial Narrow" panose="020B0606020202030204" pitchFamily="34" charset="0"/>
                <a:cs typeface="Arial" panose="020B0604020202020204" pitchFamily="34" charset="0"/>
              </a:rPr>
              <a:t>plot(nt1.output$net.result[1:500],feed2$T[5399:5898],col=3)</a:t>
            </a:r>
          </a:p>
          <a:p>
            <a:r>
              <a:rPr lang="en-IN" sz="3200" dirty="0">
                <a:latin typeface="Arial Narrow" panose="020B0606020202030204" pitchFamily="34" charset="0"/>
                <a:cs typeface="Arial" panose="020B0604020202020204" pitchFamily="34" charset="0"/>
              </a:rPr>
              <a:t>x=nt1.output$net.result[1:500]</a:t>
            </a:r>
          </a:p>
          <a:p>
            <a:r>
              <a:rPr lang="en-IN" sz="3200" dirty="0">
                <a:latin typeface="Arial Narrow" panose="020B0606020202030204" pitchFamily="34" charset="0"/>
                <a:cs typeface="Arial" panose="020B0604020202020204" pitchFamily="34" charset="0"/>
              </a:rPr>
              <a:t>y=feed2$T[5399:5898]</a:t>
            </a:r>
          </a:p>
          <a:p>
            <a:r>
              <a:rPr lang="en-IN" sz="3200" dirty="0" err="1">
                <a:latin typeface="Arial Narrow" panose="020B0606020202030204" pitchFamily="34" charset="0"/>
                <a:cs typeface="Arial" panose="020B0604020202020204" pitchFamily="34" charset="0"/>
              </a:rPr>
              <a:t>abline</a:t>
            </a:r>
            <a:r>
              <a:rPr lang="en-IN" sz="3200" dirty="0">
                <a:latin typeface="Arial Narrow" panose="020B0606020202030204" pitchFamily="34" charset="0"/>
                <a:cs typeface="Arial" panose="020B0604020202020204" pitchFamily="34" charset="0"/>
              </a:rPr>
              <a:t>(lm(</a:t>
            </a:r>
            <a:r>
              <a:rPr lang="en-IN" sz="3200" dirty="0" err="1">
                <a:latin typeface="Arial Narrow" panose="020B0606020202030204" pitchFamily="34" charset="0"/>
                <a:cs typeface="Arial" panose="020B0604020202020204" pitchFamily="34" charset="0"/>
              </a:rPr>
              <a:t>y~x</a:t>
            </a:r>
            <a:r>
              <a:rPr lang="en-IN" sz="3200" dirty="0">
                <a:latin typeface="Arial Narrow" panose="020B060602020203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45790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906000" cy="6858000"/>
          </a:xfrm>
        </p:spPr>
      </p:pic>
    </p:spTree>
    <p:extLst>
      <p:ext uri="{BB962C8B-B14F-4D97-AF65-F5344CB8AC3E}">
        <p14:creationId xmlns:p14="http://schemas.microsoft.com/office/powerpoint/2010/main" val="2125293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4" y="0"/>
            <a:ext cx="8346723" cy="1981200"/>
          </a:xfrm>
        </p:spPr>
        <p:txBody>
          <a:bodyPr>
            <a:normAutofit/>
          </a:bodyPr>
          <a:lstStyle/>
          <a:p>
            <a:endParaRPr lang="en-IN" sz="4800" b="1"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836"/>
            <a:ext cx="9906000" cy="6968836"/>
          </a:xfrm>
          <a:prstGeom prst="rect">
            <a:avLst/>
          </a:prstGeom>
        </p:spPr>
      </p:pic>
    </p:spTree>
    <p:extLst>
      <p:ext uri="{BB962C8B-B14F-4D97-AF65-F5344CB8AC3E}">
        <p14:creationId xmlns:p14="http://schemas.microsoft.com/office/powerpoint/2010/main" val="2314565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2" y="-1"/>
            <a:ext cx="10030691" cy="1856509"/>
          </a:xfrm>
        </p:spPr>
        <p:txBody>
          <a:bodyPr>
            <a:normAutofit/>
          </a:bodyPr>
          <a:lstStyle/>
          <a:p>
            <a:endParaRPr lang="en-IN" sz="2800" b="1"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906000" cy="6858001"/>
          </a:xfrm>
        </p:spPr>
      </p:pic>
    </p:spTree>
    <p:extLst>
      <p:ext uri="{BB962C8B-B14F-4D97-AF65-F5344CB8AC3E}">
        <p14:creationId xmlns:p14="http://schemas.microsoft.com/office/powerpoint/2010/main" val="3547746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905" y="2197216"/>
            <a:ext cx="4845095" cy="33321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4904"/>
            <a:ext cx="4972744" cy="3419952"/>
          </a:xfrm>
          <a:prstGeom prst="rect">
            <a:avLst/>
          </a:prstGeom>
        </p:spPr>
      </p:pic>
      <p:sp>
        <p:nvSpPr>
          <p:cNvPr id="7" name="Title 6"/>
          <p:cNvSpPr>
            <a:spLocks noGrp="1"/>
          </p:cNvSpPr>
          <p:nvPr>
            <p:ph type="title"/>
          </p:nvPr>
        </p:nvSpPr>
        <p:spPr>
          <a:xfrm>
            <a:off x="-1814946" y="3548179"/>
            <a:ext cx="8346723" cy="1981200"/>
          </a:xfrm>
        </p:spPr>
        <p:txBody>
          <a:bodyPr>
            <a:normAutofit/>
          </a:bodyPr>
          <a:lstStyle/>
          <a:p>
            <a:r>
              <a:rPr lang="en-IN" sz="2800" b="1" dirty="0" smtClean="0">
                <a:latin typeface="Agency FB" panose="020B0503020202020204" pitchFamily="34" charset="0"/>
              </a:rPr>
              <a:t>  NON </a:t>
            </a:r>
            <a:r>
              <a:rPr lang="en-IN" sz="2800" b="1" dirty="0">
                <a:latin typeface="Agency FB" panose="020B0503020202020204" pitchFamily="34" charset="0"/>
              </a:rPr>
              <a:t>METANIC HYDRO </a:t>
            </a:r>
            <a:r>
              <a:rPr lang="en-IN" sz="2800" b="1" dirty="0" smtClean="0">
                <a:latin typeface="Agency FB" panose="020B0503020202020204" pitchFamily="34" charset="0"/>
              </a:rPr>
              <a:t>CARBON vs TEMP</a:t>
            </a:r>
            <a:endParaRPr lang="en-IN" sz="2800" b="1" dirty="0">
              <a:latin typeface="Agency FB" panose="020B0503020202020204" pitchFamily="34" charset="0"/>
            </a:endParaRPr>
          </a:p>
        </p:txBody>
      </p:sp>
      <p:sp>
        <p:nvSpPr>
          <p:cNvPr id="8" name="TextBox 7"/>
          <p:cNvSpPr txBox="1"/>
          <p:nvPr/>
        </p:nvSpPr>
        <p:spPr>
          <a:xfrm>
            <a:off x="5860473" y="6068291"/>
            <a:ext cx="3985846" cy="523220"/>
          </a:xfrm>
          <a:prstGeom prst="rect">
            <a:avLst/>
          </a:prstGeom>
          <a:noFill/>
        </p:spPr>
        <p:txBody>
          <a:bodyPr wrap="square" rtlCol="0">
            <a:spAutoFit/>
          </a:bodyPr>
          <a:lstStyle/>
          <a:p>
            <a:r>
              <a:rPr lang="en-IN" sz="2800" b="1" dirty="0">
                <a:latin typeface="Agency FB" panose="020B0503020202020204" pitchFamily="34" charset="0"/>
              </a:rPr>
              <a:t>INDIUM </a:t>
            </a:r>
            <a:r>
              <a:rPr lang="en-IN" sz="2800" b="1" dirty="0" smtClean="0">
                <a:latin typeface="Agency FB" panose="020B0503020202020204" pitchFamily="34" charset="0"/>
              </a:rPr>
              <a:t>OXIDE vs TEMP</a:t>
            </a:r>
            <a:endParaRPr lang="en-IN" sz="2800" dirty="0">
              <a:latin typeface="Agency FB" panose="020B0503020202020204" pitchFamily="34" charset="0"/>
            </a:endParaRPr>
          </a:p>
        </p:txBody>
      </p:sp>
    </p:spTree>
    <p:extLst>
      <p:ext uri="{BB962C8B-B14F-4D97-AF65-F5344CB8AC3E}">
        <p14:creationId xmlns:p14="http://schemas.microsoft.com/office/powerpoint/2010/main" val="1410511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latin typeface="Algerian" panose="04020705040A02060702" pitchFamily="82" charset="0"/>
              </a:rPr>
              <a:t>CONCLUSION</a:t>
            </a:r>
            <a:br>
              <a:rPr lang="en-IN" sz="7200" dirty="0" smtClean="0">
                <a:latin typeface="Algerian" panose="04020705040A02060702" pitchFamily="82" charset="0"/>
              </a:rPr>
            </a:br>
            <a:endParaRPr lang="en-IN" sz="7200" dirty="0">
              <a:latin typeface="Algerian" panose="04020705040A02060702" pitchFamily="82" charset="0"/>
            </a:endParaRPr>
          </a:p>
        </p:txBody>
      </p:sp>
      <p:sp>
        <p:nvSpPr>
          <p:cNvPr id="3" name="Content Placeholder 2"/>
          <p:cNvSpPr>
            <a:spLocks noGrp="1"/>
          </p:cNvSpPr>
          <p:nvPr>
            <p:ph idx="1"/>
          </p:nvPr>
        </p:nvSpPr>
        <p:spPr>
          <a:xfrm>
            <a:off x="1" y="1835728"/>
            <a:ext cx="9905999" cy="3332816"/>
          </a:xfrm>
        </p:spPr>
        <p:txBody>
          <a:bodyPr>
            <a:normAutofit/>
          </a:bodyPr>
          <a:lstStyle/>
          <a:p>
            <a:r>
              <a:rPr lang="en-IN" sz="4000" dirty="0" smtClean="0">
                <a:latin typeface="Agency FB" panose="020B0503020202020204" pitchFamily="34" charset="0"/>
              </a:rPr>
              <a:t>From the above analysis we predicted the value of temperature by training the </a:t>
            </a:r>
            <a:r>
              <a:rPr lang="en-IN" sz="4000" dirty="0" err="1" smtClean="0">
                <a:latin typeface="Agency FB" panose="020B0503020202020204" pitchFamily="34" charset="0"/>
              </a:rPr>
              <a:t>neuralnet</a:t>
            </a:r>
            <a:r>
              <a:rPr lang="en-IN" sz="4000" dirty="0" smtClean="0">
                <a:latin typeface="Agency FB" panose="020B0503020202020204" pitchFamily="34" charset="0"/>
              </a:rPr>
              <a:t> model against 5 input parameters and found out the RMSE error </a:t>
            </a:r>
            <a:r>
              <a:rPr lang="en-IN" sz="4000" dirty="0" err="1" smtClean="0">
                <a:latin typeface="Agency FB" panose="020B0503020202020204" pitchFamily="34" charset="0"/>
              </a:rPr>
              <a:t>i.e</a:t>
            </a:r>
            <a:r>
              <a:rPr lang="en-IN" sz="4000" dirty="0" smtClean="0">
                <a:latin typeface="Agency FB" panose="020B0503020202020204" pitchFamily="34" charset="0"/>
              </a:rPr>
              <a:t> 0.222</a:t>
            </a:r>
            <a:endParaRPr lang="en-IN" sz="4000" dirty="0">
              <a:latin typeface="Agency FB" panose="020B0503020202020204" pitchFamily="34" charset="0"/>
            </a:endParaRPr>
          </a:p>
        </p:txBody>
      </p:sp>
    </p:spTree>
    <p:extLst>
      <p:ext uri="{BB962C8B-B14F-4D97-AF65-F5344CB8AC3E}">
        <p14:creationId xmlns:p14="http://schemas.microsoft.com/office/powerpoint/2010/main" val="6112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0"/>
            <a:ext cx="8346723" cy="1177635"/>
          </a:xfrm>
        </p:spPr>
        <p:txBody>
          <a:bodyPr>
            <a:normAutofit/>
          </a:bodyPr>
          <a:lstStyle/>
          <a:p>
            <a:r>
              <a:rPr lang="en-US" sz="3600" b="1" dirty="0">
                <a:latin typeface="Algerian" panose="04020705040A02060702" pitchFamily="82" charset="0"/>
              </a:rPr>
              <a:t>Why air quality data analysis?</a:t>
            </a:r>
            <a:endParaRPr lang="en-IN" sz="3600" b="1" dirty="0">
              <a:solidFill>
                <a:schemeClr val="accent2">
                  <a:lumMod val="50000"/>
                </a:schemeClr>
              </a:solidFill>
              <a:latin typeface="Algerian" panose="04020705040A02060702" pitchFamily="82" charset="0"/>
            </a:endParaRPr>
          </a:p>
        </p:txBody>
      </p:sp>
      <p:sp>
        <p:nvSpPr>
          <p:cNvPr id="3" name="Content Placeholder 2"/>
          <p:cNvSpPr>
            <a:spLocks noGrp="1"/>
          </p:cNvSpPr>
          <p:nvPr>
            <p:ph idx="1"/>
          </p:nvPr>
        </p:nvSpPr>
        <p:spPr>
          <a:xfrm>
            <a:off x="911578" y="1634835"/>
            <a:ext cx="9119114" cy="5818910"/>
          </a:xfrm>
        </p:spPr>
        <p:txBody>
          <a:bodyPr>
            <a:normAutofit fontScale="32500" lnSpcReduction="20000"/>
          </a:bodyPr>
          <a:lstStyle/>
          <a:p>
            <a:r>
              <a:rPr lang="en-US" sz="9800" b="1" dirty="0">
                <a:latin typeface="Agency FB" panose="020B0503020202020204" pitchFamily="34" charset="0"/>
              </a:rPr>
              <a:t>A detailed study on the quantity of harmful pollutants present in the  atmosphere and using the regression technique on the dataset, for keeping a check on the air quality</a:t>
            </a:r>
            <a:r>
              <a:rPr lang="en-US" sz="9800" b="1" dirty="0" smtClean="0">
                <a:latin typeface="Agency FB" panose="020B0503020202020204" pitchFamily="34" charset="0"/>
              </a:rPr>
              <a:t>.</a:t>
            </a:r>
          </a:p>
          <a:p>
            <a:r>
              <a:rPr lang="en-US" sz="9800" b="1" dirty="0">
                <a:latin typeface="Agency FB" panose="020B0503020202020204" pitchFamily="34" charset="0"/>
              </a:rPr>
              <a:t>Air quality</a:t>
            </a:r>
          </a:p>
          <a:p>
            <a:pPr lvl="1"/>
            <a:r>
              <a:rPr lang="en-US" sz="9800" b="1" dirty="0">
                <a:latin typeface="Agency FB" panose="020B0503020202020204" pitchFamily="34" charset="0"/>
              </a:rPr>
              <a:t>Affects public health</a:t>
            </a:r>
          </a:p>
          <a:p>
            <a:pPr lvl="1"/>
            <a:r>
              <a:rPr lang="en-US" sz="9800" b="1" dirty="0">
                <a:latin typeface="Agency FB" panose="020B0503020202020204" pitchFamily="34" charset="0"/>
              </a:rPr>
              <a:t>Can damage plants and ecosystems (e.g., acid rain)</a:t>
            </a:r>
          </a:p>
          <a:p>
            <a:pPr lvl="1"/>
            <a:r>
              <a:rPr lang="en-US" sz="9800" b="1" dirty="0">
                <a:latin typeface="Agency FB" panose="020B0503020202020204" pitchFamily="34" charset="0"/>
              </a:rPr>
              <a:t>Causes deterioration of buildings, monuments, etc.</a:t>
            </a:r>
          </a:p>
          <a:p>
            <a:pPr lvl="1"/>
            <a:r>
              <a:rPr lang="en-US" sz="9800" b="1" dirty="0">
                <a:latin typeface="Agency FB" panose="020B0503020202020204" pitchFamily="34" charset="0"/>
              </a:rPr>
              <a:t>Contributes to climate </a:t>
            </a:r>
            <a:r>
              <a:rPr lang="en-US" sz="8000" b="1" dirty="0">
                <a:latin typeface="Agency FB" panose="020B0503020202020204" pitchFamily="34" charset="0"/>
              </a:rPr>
              <a:t>change</a:t>
            </a:r>
          </a:p>
          <a:p>
            <a:pPr>
              <a:buNone/>
            </a:pPr>
            <a:endParaRPr lang="en-US" sz="8000" dirty="0"/>
          </a:p>
          <a:p>
            <a:endParaRPr lang="en-US" sz="3200" b="1" dirty="0">
              <a:latin typeface="Agency FB" panose="020B0503020202020204" pitchFamily="34" charset="0"/>
            </a:endParaRPr>
          </a:p>
          <a:p>
            <a:endParaRPr lang="en-US" dirty="0"/>
          </a:p>
          <a:p>
            <a:pPr algn="r"/>
            <a:endParaRPr lang="en-US" dirty="0"/>
          </a:p>
          <a:p>
            <a:endParaRPr lang="en-IN" dirty="0"/>
          </a:p>
        </p:txBody>
      </p:sp>
    </p:spTree>
    <p:extLst>
      <p:ext uri="{BB962C8B-B14F-4D97-AF65-F5344CB8AC3E}">
        <p14:creationId xmlns:p14="http://schemas.microsoft.com/office/powerpoint/2010/main" val="168065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5" y="1995056"/>
            <a:ext cx="8346723" cy="1981200"/>
          </a:xfrm>
        </p:spPr>
        <p:txBody>
          <a:bodyPr>
            <a:normAutofit/>
          </a:bodyPr>
          <a:lstStyle/>
          <a:p>
            <a:r>
              <a:rPr lang="en-IN" sz="9600" dirty="0" smtClean="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60907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025235"/>
          </a:xfrm>
        </p:spPr>
        <p:txBody>
          <a:bodyPr>
            <a:normAutofit fontScale="90000"/>
          </a:bodyPr>
          <a:lstStyle/>
          <a:p>
            <a:r>
              <a:rPr lang="en-IN" sz="7300" dirty="0">
                <a:solidFill>
                  <a:schemeClr val="tx1">
                    <a:lumMod val="85000"/>
                    <a:lumOff val="15000"/>
                  </a:schemeClr>
                </a:solidFill>
                <a:latin typeface="Britannic Bold" panose="020B0903060703020204" pitchFamily="34" charset="0"/>
              </a:rPr>
              <a:t>Data Set Information</a:t>
            </a:r>
            <a:r>
              <a:rPr lang="en-IN" dirty="0">
                <a:solidFill>
                  <a:schemeClr val="tx1">
                    <a:lumMod val="85000"/>
                    <a:lumOff val="15000"/>
                  </a:schemeClr>
                </a:solidFill>
                <a:latin typeface="Franklin Gothic Demi" panose="020B0703020102020204" pitchFamily="34" charset="0"/>
              </a:rPr>
              <a:t/>
            </a:r>
            <a:br>
              <a:rPr lang="en-IN" dirty="0">
                <a:solidFill>
                  <a:schemeClr val="tx1">
                    <a:lumMod val="85000"/>
                    <a:lumOff val="15000"/>
                  </a:schemeClr>
                </a:solidFill>
                <a:latin typeface="Franklin Gothic Demi" panose="020B0703020102020204" pitchFamily="34" charset="0"/>
              </a:rPr>
            </a:br>
            <a:endParaRPr lang="en-IN" dirty="0">
              <a:solidFill>
                <a:schemeClr val="tx1">
                  <a:lumMod val="85000"/>
                  <a:lumOff val="15000"/>
                </a:schemeClr>
              </a:solidFill>
            </a:endParaRPr>
          </a:p>
        </p:txBody>
      </p:sp>
      <p:sp>
        <p:nvSpPr>
          <p:cNvPr id="3" name="Content Placeholder 2"/>
          <p:cNvSpPr>
            <a:spLocks noGrp="1"/>
          </p:cNvSpPr>
          <p:nvPr>
            <p:ph idx="1"/>
          </p:nvPr>
        </p:nvSpPr>
        <p:spPr>
          <a:xfrm>
            <a:off x="883869" y="1482436"/>
            <a:ext cx="9146822" cy="5694218"/>
          </a:xfrm>
        </p:spPr>
        <p:txBody>
          <a:bodyPr>
            <a:normAutofit fontScale="70000" lnSpcReduction="20000"/>
          </a:bodyPr>
          <a:lstStyle/>
          <a:p>
            <a:r>
              <a:rPr lang="en-US" sz="3500" b="1" dirty="0">
                <a:latin typeface="Agency FB" panose="020B0503020202020204" pitchFamily="34" charset="0"/>
              </a:rPr>
              <a:t>The dataset contains 9358 instances of hourly averaged responses from an array of 5 metal oxide chemical sensors embedded in an Air Quality Chemical </a:t>
            </a:r>
            <a:r>
              <a:rPr lang="en-US" sz="3500" b="1" dirty="0" err="1">
                <a:latin typeface="Agency FB" panose="020B0503020202020204" pitchFamily="34" charset="0"/>
              </a:rPr>
              <a:t>Multisensor</a:t>
            </a:r>
            <a:r>
              <a:rPr lang="en-US" sz="3500" b="1" dirty="0">
                <a:latin typeface="Agency FB" panose="020B0503020202020204" pitchFamily="34" charset="0"/>
              </a:rPr>
              <a:t> Device. The device was located on the field in a significantly polluted area, at road </a:t>
            </a:r>
            <a:r>
              <a:rPr lang="en-US" sz="3500" b="1" dirty="0" err="1">
                <a:latin typeface="Agency FB" panose="020B0503020202020204" pitchFamily="34" charset="0"/>
              </a:rPr>
              <a:t>level,within</a:t>
            </a:r>
            <a:r>
              <a:rPr lang="en-US" sz="3500" b="1" dirty="0">
                <a:latin typeface="Agency FB" panose="020B0503020202020204" pitchFamily="34" charset="0"/>
              </a:rPr>
              <a:t> an Italian city. Data were recorded from March 2004 to February 2005 (one year)representing the longest freely available recordings of on field deployed air quality chemical sensor devices responses. Ground Truth hourly averaged concentrations for CO, Non </a:t>
            </a:r>
            <a:r>
              <a:rPr lang="en-US" sz="3500" b="1" dirty="0" err="1">
                <a:latin typeface="Agency FB" panose="020B0503020202020204" pitchFamily="34" charset="0"/>
              </a:rPr>
              <a:t>Metanic</a:t>
            </a:r>
            <a:r>
              <a:rPr lang="en-US" sz="3500" b="1" dirty="0">
                <a:latin typeface="Agency FB" panose="020B0503020202020204" pitchFamily="34" charset="0"/>
              </a:rPr>
              <a:t> Hydrocarbons, Benzene, Total Nitrogen Oxides (NOx) and Nitrogen Dioxide (NO2) and were provided by a co-located reference certified analyzer. Evidences of cross-sensitivities as well as both concept and sensor drifts are present as described in De Vito et al., Sens. And Act. B, Vol. 129,2,2008 (citation required) eventually affecting sensors concentration estimation capabilities. Missing values are tagged with -200 value. </a:t>
            </a:r>
            <a:br>
              <a:rPr lang="en-US" sz="3500" b="1" dirty="0">
                <a:latin typeface="Agency FB" panose="020B0503020202020204" pitchFamily="34" charset="0"/>
              </a:rPr>
            </a:br>
            <a:r>
              <a:rPr lang="en-US" sz="3500" b="1" dirty="0">
                <a:latin typeface="Agency FB" panose="020B0503020202020204" pitchFamily="34" charset="0"/>
              </a:rPr>
              <a:t>This dataset can be used exclusively for research purposes. Commercial purposes are fully </a:t>
            </a:r>
            <a:r>
              <a:rPr lang="en-US" sz="3500" b="1" dirty="0" smtClean="0">
                <a:latin typeface="Agency FB" panose="020B0503020202020204" pitchFamily="34" charset="0"/>
              </a:rPr>
              <a:t>excluded. </a:t>
            </a:r>
            <a:endParaRPr lang="en-US" sz="3500" b="1" dirty="0">
              <a:latin typeface="Agency FB" panose="020B0503020202020204" pitchFamily="34" charset="0"/>
            </a:endParaRPr>
          </a:p>
          <a:p>
            <a:r>
              <a:rPr lang="en-US" dirty="0"/>
              <a:t/>
            </a:r>
            <a:br>
              <a:rPr lang="en-US" dirty="0"/>
            </a:br>
            <a:endParaRPr lang="en-IN" dirty="0"/>
          </a:p>
        </p:txBody>
      </p:sp>
    </p:spTree>
    <p:extLst>
      <p:ext uri="{BB962C8B-B14F-4D97-AF65-F5344CB8AC3E}">
        <p14:creationId xmlns:p14="http://schemas.microsoft.com/office/powerpoint/2010/main" val="2437733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97723" y="-1"/>
            <a:ext cx="9008277" cy="1385455"/>
          </a:xfrm>
        </p:spPr>
        <p:txBody>
          <a:bodyPr>
            <a:normAutofit/>
          </a:bodyPr>
          <a:lstStyle/>
          <a:p>
            <a:r>
              <a:rPr lang="en-IN" sz="6000" dirty="0" smtClean="0">
                <a:latin typeface="Arial Black" panose="020B0A04020102020204" pitchFamily="34" charset="0"/>
              </a:rPr>
              <a:t>Abstract</a:t>
            </a:r>
            <a:endParaRPr lang="en-IN" sz="6000" dirty="0">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0621520"/>
              </p:ext>
            </p:extLst>
          </p:nvPr>
        </p:nvGraphicFramePr>
        <p:xfrm>
          <a:off x="731549" y="3308773"/>
          <a:ext cx="9174451" cy="3267505"/>
        </p:xfrm>
        <a:graphic>
          <a:graphicData uri="http://schemas.openxmlformats.org/drawingml/2006/table">
            <a:tbl>
              <a:tblPr firstRow="1" bandRow="1">
                <a:tableStyleId>{5C22544A-7EE6-4342-B048-85BDC9FD1C3A}</a:tableStyleId>
              </a:tblPr>
              <a:tblGrid>
                <a:gridCol w="2456847">
                  <a:extLst>
                    <a:ext uri="{9D8B030D-6E8A-4147-A177-3AD203B41FA5}">
                      <a16:colId xmlns:a16="http://schemas.microsoft.com/office/drawing/2014/main" val="20000"/>
                    </a:ext>
                  </a:extLst>
                </a:gridCol>
                <a:gridCol w="2130378">
                  <a:extLst>
                    <a:ext uri="{9D8B030D-6E8A-4147-A177-3AD203B41FA5}">
                      <a16:colId xmlns:a16="http://schemas.microsoft.com/office/drawing/2014/main" val="20001"/>
                    </a:ext>
                  </a:extLst>
                </a:gridCol>
                <a:gridCol w="2536754">
                  <a:extLst>
                    <a:ext uri="{9D8B030D-6E8A-4147-A177-3AD203B41FA5}">
                      <a16:colId xmlns:a16="http://schemas.microsoft.com/office/drawing/2014/main" val="20002"/>
                    </a:ext>
                  </a:extLst>
                </a:gridCol>
                <a:gridCol w="2050472">
                  <a:extLst>
                    <a:ext uri="{9D8B030D-6E8A-4147-A177-3AD203B41FA5}">
                      <a16:colId xmlns:a16="http://schemas.microsoft.com/office/drawing/2014/main" val="20003"/>
                    </a:ext>
                  </a:extLst>
                </a:gridCol>
              </a:tblGrid>
              <a:tr h="1074787">
                <a:tc>
                  <a:txBody>
                    <a:bodyPr/>
                    <a:lstStyle/>
                    <a:p>
                      <a:r>
                        <a:rPr lang="en-US" sz="2400" dirty="0" smtClean="0">
                          <a:solidFill>
                            <a:schemeClr val="tx1"/>
                          </a:solidFill>
                        </a:rPr>
                        <a:t>DATASET</a:t>
                      </a:r>
                      <a:r>
                        <a:rPr lang="en-US" sz="2400" baseline="0" dirty="0" smtClean="0">
                          <a:solidFill>
                            <a:schemeClr val="tx1"/>
                          </a:solidFill>
                        </a:rPr>
                        <a:t> </a:t>
                      </a:r>
                    </a:p>
                    <a:p>
                      <a:r>
                        <a:rPr lang="en-US" sz="2400" baseline="0" dirty="0" smtClean="0">
                          <a:solidFill>
                            <a:schemeClr val="tx1"/>
                          </a:solidFill>
                        </a:rPr>
                        <a:t>CHARACTERISTICS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MULTIVARIATE</a:t>
                      </a:r>
                    </a:p>
                    <a:p>
                      <a:r>
                        <a:rPr lang="en-US" dirty="0" smtClean="0">
                          <a:solidFill>
                            <a:schemeClr val="tx1"/>
                          </a:solidFill>
                        </a:rPr>
                        <a:t>TIME SERIES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NO</a:t>
                      </a:r>
                      <a:r>
                        <a:rPr lang="en-US" baseline="0" dirty="0" smtClean="0">
                          <a:solidFill>
                            <a:schemeClr val="tx1"/>
                          </a:solidFill>
                        </a:rPr>
                        <a:t> OF INSTANCES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latin typeface="Agency FB" panose="020B0503020202020204" pitchFamily="34" charset="0"/>
                        </a:rPr>
                        <a:t>9358</a:t>
                      </a:r>
                      <a:endParaRPr lang="en-US" dirty="0">
                        <a:solidFill>
                          <a:schemeClr val="tx1"/>
                        </a:solidFill>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74787">
                <a:tc>
                  <a:txBody>
                    <a:bodyPr/>
                    <a:lstStyle/>
                    <a:p>
                      <a:r>
                        <a:rPr lang="en-US" sz="2400" b="1" dirty="0" smtClean="0"/>
                        <a:t>ATTRIBUTE</a:t>
                      </a:r>
                    </a:p>
                    <a:p>
                      <a:r>
                        <a:rPr lang="en-US" sz="2400" b="1" baseline="0" dirty="0" smtClean="0">
                          <a:solidFill>
                            <a:schemeClr val="tx1"/>
                          </a:solidFill>
                        </a:rPr>
                        <a:t>CHARACTERISTICS :-</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t>REAL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t>NO OF ATTRIBUTES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lumMod val="95000"/>
                              <a:lumOff val="5000"/>
                            </a:schemeClr>
                          </a:solidFill>
                          <a:latin typeface="Agency FB" panose="020B0503020202020204" pitchFamily="34" charset="0"/>
                        </a:rPr>
                        <a:t>15</a:t>
                      </a:r>
                      <a:endParaRPr lang="en-US" b="1" dirty="0">
                        <a:solidFill>
                          <a:schemeClr val="tx1">
                            <a:lumMod val="95000"/>
                            <a:lumOff val="5000"/>
                          </a:schemeClr>
                        </a:solidFill>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90065">
                <a:tc>
                  <a:txBody>
                    <a:bodyPr/>
                    <a:lstStyle/>
                    <a:p>
                      <a:r>
                        <a:rPr lang="en-US" sz="2400" b="1" dirty="0" smtClean="0"/>
                        <a:t>ASSOCIATED</a:t>
                      </a:r>
                      <a:r>
                        <a:rPr lang="en-US" sz="2400" b="1" baseline="0" dirty="0" smtClean="0"/>
                        <a:t> </a:t>
                      </a:r>
                    </a:p>
                    <a:p>
                      <a:r>
                        <a:rPr lang="en-US" sz="2400" b="1" baseline="0" dirty="0" smtClean="0"/>
                        <a:t>TASKS  :-</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REGRESSION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MISSING VALUES?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Agency FB" panose="020B0503020202020204" pitchFamily="34" charset="0"/>
                        </a:rPr>
                        <a:t>YES</a:t>
                      </a:r>
                      <a:endParaRPr lang="en-US" b="1" dirty="0">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Rectangle 3"/>
          <p:cNvSpPr/>
          <p:nvPr/>
        </p:nvSpPr>
        <p:spPr>
          <a:xfrm>
            <a:off x="897723" y="1466671"/>
            <a:ext cx="9008277" cy="2092881"/>
          </a:xfrm>
          <a:prstGeom prst="rect">
            <a:avLst/>
          </a:prstGeom>
        </p:spPr>
        <p:txBody>
          <a:bodyPr wrap="square">
            <a:spAutoFit/>
          </a:bodyPr>
          <a:lstStyle/>
          <a:p>
            <a:r>
              <a:rPr lang="en-US" sz="2800" b="1" dirty="0" smtClean="0">
                <a:latin typeface="Agency FB" panose="020B0503020202020204" pitchFamily="34" charset="0"/>
              </a:rPr>
              <a:t>The dataset contains the responses of a gas multi-sensor device deployed on the field in an Italian city. Hourly responses averages are recorded along with gas concentrations references from a certified analyzer.</a:t>
            </a:r>
          </a:p>
          <a:p>
            <a:r>
              <a:rPr lang="en-US" dirty="0" smtClean="0"/>
              <a:t>  </a:t>
            </a:r>
            <a:endParaRPr lang="en-US" dirty="0"/>
          </a:p>
        </p:txBody>
      </p:sp>
    </p:spTree>
    <p:extLst>
      <p:ext uri="{BB962C8B-B14F-4D97-AF65-F5344CB8AC3E}">
        <p14:creationId xmlns:p14="http://schemas.microsoft.com/office/powerpoint/2010/main" val="1664194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3977" y="0"/>
            <a:ext cx="8346723" cy="1288472"/>
          </a:xfrm>
        </p:spPr>
        <p:txBody>
          <a:bodyPr>
            <a:normAutofit/>
          </a:bodyPr>
          <a:lstStyle/>
          <a:p>
            <a:r>
              <a:rPr lang="en-IN" sz="4400" dirty="0" smtClean="0">
                <a:solidFill>
                  <a:schemeClr val="accent1">
                    <a:lumMod val="50000"/>
                  </a:schemeClr>
                </a:solidFill>
                <a:latin typeface="Arial Black" panose="020B0A04020102020204" pitchFamily="34" charset="0"/>
              </a:rPr>
              <a:t>NUMBER OF ATTRIBUTES</a:t>
            </a:r>
            <a:endParaRPr lang="en-IN" sz="4400" dirty="0">
              <a:solidFill>
                <a:schemeClr val="accent1">
                  <a:lumMod val="50000"/>
                </a:schemeClr>
              </a:solidFill>
              <a:latin typeface="Arial Black" panose="020B0A04020102020204" pitchFamily="34" charset="0"/>
            </a:endParaRPr>
          </a:p>
        </p:txBody>
      </p:sp>
      <p:sp>
        <p:nvSpPr>
          <p:cNvPr id="3" name="Content Placeholder 2"/>
          <p:cNvSpPr>
            <a:spLocks noGrp="1"/>
          </p:cNvSpPr>
          <p:nvPr>
            <p:ph idx="1"/>
          </p:nvPr>
        </p:nvSpPr>
        <p:spPr>
          <a:xfrm>
            <a:off x="1576596" y="1454727"/>
            <a:ext cx="8842024" cy="5999018"/>
          </a:xfrm>
        </p:spPr>
        <p:txBody>
          <a:bodyPr>
            <a:noAutofit/>
          </a:bodyPr>
          <a:lstStyle/>
          <a:p>
            <a:pPr>
              <a:buFont typeface="Arial" panose="020B0604020202020204" pitchFamily="34" charset="0"/>
              <a:buChar char="•"/>
            </a:pPr>
            <a:r>
              <a:rPr lang="en-IN" sz="2000" b="1" dirty="0" smtClean="0">
                <a:solidFill>
                  <a:schemeClr val="tx1">
                    <a:lumMod val="95000"/>
                    <a:lumOff val="5000"/>
                  </a:schemeClr>
                </a:solidFill>
                <a:latin typeface="Agency FB" panose="020B0503020202020204" pitchFamily="34" charset="0"/>
              </a:rPr>
              <a:t>Date </a:t>
            </a:r>
            <a:r>
              <a:rPr lang="en-IN" sz="2000" b="1" dirty="0">
                <a:solidFill>
                  <a:schemeClr val="tx1">
                    <a:lumMod val="95000"/>
                    <a:lumOff val="5000"/>
                  </a:schemeClr>
                </a:solidFill>
                <a:latin typeface="Agency FB" panose="020B0503020202020204" pitchFamily="34" charset="0"/>
              </a:rPr>
              <a:t>(DD/MM/YYYY) </a:t>
            </a:r>
            <a:endParaRPr lang="en-IN"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IN" sz="2000" b="1" dirty="0">
                <a:solidFill>
                  <a:schemeClr val="tx1">
                    <a:lumMod val="95000"/>
                    <a:lumOff val="5000"/>
                  </a:schemeClr>
                </a:solidFill>
                <a:latin typeface="Agency FB" panose="020B0503020202020204" pitchFamily="34" charset="0"/>
              </a:rPr>
              <a:t>Time (HH.MM.SS) </a:t>
            </a:r>
            <a:endParaRPr lang="en-IN"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True hourly averaged concentration CO in mg/m^3 (reference analyzer)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smtClean="0">
                <a:solidFill>
                  <a:schemeClr val="tx1">
                    <a:lumMod val="95000"/>
                    <a:lumOff val="5000"/>
                  </a:schemeClr>
                </a:solidFill>
                <a:latin typeface="Agency FB" panose="020B0503020202020204" pitchFamily="34" charset="0"/>
              </a:rPr>
              <a:t> </a:t>
            </a:r>
            <a:r>
              <a:rPr lang="en-US" sz="2000" b="1" dirty="0">
                <a:solidFill>
                  <a:schemeClr val="tx1">
                    <a:lumMod val="95000"/>
                    <a:lumOff val="5000"/>
                  </a:schemeClr>
                </a:solidFill>
                <a:latin typeface="Agency FB" panose="020B0503020202020204" pitchFamily="34" charset="0"/>
              </a:rPr>
              <a:t>PT08.S1 (tin oxide) hourly averaged sensor response (nominally CO targeted)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True hourly averaged overall Non </a:t>
            </a:r>
            <a:r>
              <a:rPr lang="en-US" sz="2000" b="1" dirty="0" err="1">
                <a:solidFill>
                  <a:schemeClr val="tx1">
                    <a:lumMod val="95000"/>
                    <a:lumOff val="5000"/>
                  </a:schemeClr>
                </a:solidFill>
                <a:latin typeface="Agency FB" panose="020B0503020202020204" pitchFamily="34" charset="0"/>
              </a:rPr>
              <a:t>Metanic</a:t>
            </a:r>
            <a:r>
              <a:rPr lang="en-US" sz="2000" b="1" dirty="0">
                <a:solidFill>
                  <a:schemeClr val="tx1">
                    <a:lumMod val="95000"/>
                    <a:lumOff val="5000"/>
                  </a:schemeClr>
                </a:solidFill>
                <a:latin typeface="Agency FB" panose="020B0503020202020204" pitchFamily="34" charset="0"/>
              </a:rPr>
              <a:t> </a:t>
            </a:r>
            <a:r>
              <a:rPr lang="en-US" sz="2000" b="1" dirty="0" err="1">
                <a:solidFill>
                  <a:schemeClr val="tx1">
                    <a:lumMod val="95000"/>
                    <a:lumOff val="5000"/>
                  </a:schemeClr>
                </a:solidFill>
                <a:latin typeface="Agency FB" panose="020B0503020202020204" pitchFamily="34" charset="0"/>
              </a:rPr>
              <a:t>HydroCarbons</a:t>
            </a:r>
            <a:r>
              <a:rPr lang="en-US" sz="2000" b="1" dirty="0">
                <a:solidFill>
                  <a:schemeClr val="tx1">
                    <a:lumMod val="95000"/>
                    <a:lumOff val="5000"/>
                  </a:schemeClr>
                </a:solidFill>
                <a:latin typeface="Agency FB" panose="020B0503020202020204" pitchFamily="34" charset="0"/>
              </a:rPr>
              <a:t> concentration in </a:t>
            </a:r>
            <a:r>
              <a:rPr lang="en-US" sz="2000" b="1" dirty="0" err="1">
                <a:solidFill>
                  <a:schemeClr val="tx1">
                    <a:lumMod val="95000"/>
                    <a:lumOff val="5000"/>
                  </a:schemeClr>
                </a:solidFill>
                <a:latin typeface="Agency FB" panose="020B0503020202020204" pitchFamily="34" charset="0"/>
              </a:rPr>
              <a:t>microg</a:t>
            </a:r>
            <a:r>
              <a:rPr lang="en-US" sz="2000" b="1" dirty="0">
                <a:solidFill>
                  <a:schemeClr val="tx1">
                    <a:lumMod val="95000"/>
                    <a:lumOff val="5000"/>
                  </a:schemeClr>
                </a:solidFill>
                <a:latin typeface="Agency FB" panose="020B0503020202020204" pitchFamily="34" charset="0"/>
              </a:rPr>
              <a:t>/m^3 (reference analyzer)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True hourly averaged Benzene concentration in </a:t>
            </a:r>
            <a:r>
              <a:rPr lang="en-US" sz="2000" b="1" dirty="0" err="1">
                <a:solidFill>
                  <a:schemeClr val="tx1">
                    <a:lumMod val="95000"/>
                    <a:lumOff val="5000"/>
                  </a:schemeClr>
                </a:solidFill>
                <a:latin typeface="Agency FB" panose="020B0503020202020204" pitchFamily="34" charset="0"/>
              </a:rPr>
              <a:t>microg</a:t>
            </a:r>
            <a:r>
              <a:rPr lang="en-US" sz="2000" b="1" dirty="0">
                <a:solidFill>
                  <a:schemeClr val="tx1">
                    <a:lumMod val="95000"/>
                    <a:lumOff val="5000"/>
                  </a:schemeClr>
                </a:solidFill>
                <a:latin typeface="Agency FB" panose="020B0503020202020204" pitchFamily="34" charset="0"/>
              </a:rPr>
              <a:t>/m^3 (reference analyzer)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PT08.S2 (</a:t>
            </a:r>
            <a:r>
              <a:rPr lang="en-US" sz="2000" b="1" dirty="0" err="1">
                <a:solidFill>
                  <a:schemeClr val="tx1">
                    <a:lumMod val="95000"/>
                    <a:lumOff val="5000"/>
                  </a:schemeClr>
                </a:solidFill>
                <a:latin typeface="Agency FB" panose="020B0503020202020204" pitchFamily="34" charset="0"/>
              </a:rPr>
              <a:t>titania</a:t>
            </a:r>
            <a:r>
              <a:rPr lang="en-US" sz="2000" b="1" dirty="0">
                <a:solidFill>
                  <a:schemeClr val="tx1">
                    <a:lumMod val="95000"/>
                    <a:lumOff val="5000"/>
                  </a:schemeClr>
                </a:solidFill>
                <a:latin typeface="Agency FB" panose="020B0503020202020204" pitchFamily="34" charset="0"/>
              </a:rPr>
              <a:t>) hourly averaged sensor response (nominally NMHC targeted)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True hourly averaged NOx concentration in ppb (reference analyzer)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PT08.S3 (tungsten oxide) hourly averaged sensor response (nominally NOx targeted)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smtClean="0">
                <a:solidFill>
                  <a:schemeClr val="tx1">
                    <a:lumMod val="95000"/>
                    <a:lumOff val="5000"/>
                  </a:schemeClr>
                </a:solidFill>
                <a:latin typeface="Agency FB" panose="020B0503020202020204" pitchFamily="34" charset="0"/>
              </a:rPr>
              <a:t> </a:t>
            </a:r>
            <a:r>
              <a:rPr lang="en-US" sz="2000" b="1" dirty="0">
                <a:solidFill>
                  <a:schemeClr val="tx1">
                    <a:lumMod val="95000"/>
                    <a:lumOff val="5000"/>
                  </a:schemeClr>
                </a:solidFill>
                <a:latin typeface="Agency FB" panose="020B0503020202020204" pitchFamily="34" charset="0"/>
              </a:rPr>
              <a:t>True hourly averaged NO2 concentration in </a:t>
            </a:r>
            <a:r>
              <a:rPr lang="en-US" sz="2000" b="1" dirty="0" err="1">
                <a:solidFill>
                  <a:schemeClr val="tx1">
                    <a:lumMod val="95000"/>
                    <a:lumOff val="5000"/>
                  </a:schemeClr>
                </a:solidFill>
                <a:latin typeface="Agency FB" panose="020B0503020202020204" pitchFamily="34" charset="0"/>
              </a:rPr>
              <a:t>microg</a:t>
            </a:r>
            <a:r>
              <a:rPr lang="en-US" sz="2000" b="1" dirty="0">
                <a:solidFill>
                  <a:schemeClr val="tx1">
                    <a:lumMod val="95000"/>
                    <a:lumOff val="5000"/>
                  </a:schemeClr>
                </a:solidFill>
                <a:latin typeface="Agency FB" panose="020B0503020202020204" pitchFamily="34" charset="0"/>
              </a:rPr>
              <a:t>/m^3 (reference analyzer) </a:t>
            </a:r>
            <a:endParaRPr lang="en-US" sz="2000" b="1" dirty="0" smtClean="0">
              <a:solidFill>
                <a:schemeClr val="tx1">
                  <a:lumMod val="95000"/>
                  <a:lumOff val="5000"/>
                </a:schemeClr>
              </a:solidFill>
              <a:latin typeface="Agency FB" panose="020B0503020202020204" pitchFamily="34" charset="0"/>
            </a:endParaRP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PT08.S4 (tungsten oxide) hourly averaged sensor response (nominally NO2 targeted</a:t>
            </a:r>
            <a:r>
              <a:rPr lang="en-US" sz="2000" b="1" dirty="0" smtClean="0">
                <a:solidFill>
                  <a:schemeClr val="tx1">
                    <a:lumMod val="95000"/>
                    <a:lumOff val="5000"/>
                  </a:schemeClr>
                </a:solidFill>
                <a:latin typeface="Agency FB" panose="020B0503020202020204" pitchFamily="34" charset="0"/>
              </a:rPr>
              <a:t>)</a:t>
            </a:r>
          </a:p>
          <a:p>
            <a:pPr>
              <a:buFont typeface="Arial" panose="020B0604020202020204" pitchFamily="34" charset="0"/>
              <a:buChar char="•"/>
            </a:pPr>
            <a:r>
              <a:rPr lang="en-US" sz="2000" b="1" dirty="0">
                <a:solidFill>
                  <a:schemeClr val="tx1">
                    <a:lumMod val="95000"/>
                    <a:lumOff val="5000"/>
                  </a:schemeClr>
                </a:solidFill>
                <a:latin typeface="Agency FB" panose="020B0503020202020204" pitchFamily="34" charset="0"/>
              </a:rPr>
              <a:t>11 PT08.S5 (indium oxide) hourly averaged sensor response (nominally O3 targeted) </a:t>
            </a:r>
            <a:r>
              <a:rPr lang="en-US" sz="2000" b="1" dirty="0"/>
              <a:t/>
            </a:r>
            <a:br>
              <a:rPr lang="en-US" sz="2000" b="1" dirty="0"/>
            </a:br>
            <a:r>
              <a:rPr lang="en-US" sz="2000" b="1" dirty="0"/>
              <a:t/>
            </a:r>
            <a:br>
              <a:rPr lang="en-US" sz="2000" b="1" dirty="0"/>
            </a:br>
            <a:r>
              <a:rPr lang="en-US" sz="2000" b="1" dirty="0"/>
              <a:t/>
            </a:r>
            <a:br>
              <a:rPr lang="en-US" sz="2000" b="1" dirty="0"/>
            </a:br>
            <a:r>
              <a:rPr lang="en-IN" sz="2000" dirty="0">
                <a:latin typeface="Arial Black" panose="020B0A04020102020204" pitchFamily="34" charset="0"/>
              </a:rPr>
              <a:t/>
            </a:r>
            <a:br>
              <a:rPr lang="en-IN" sz="2000" dirty="0">
                <a:latin typeface="Arial Black" panose="020B0A04020102020204" pitchFamily="34" charset="0"/>
              </a:rPr>
            </a:br>
            <a:endParaRPr lang="en-IN" sz="2000" dirty="0"/>
          </a:p>
        </p:txBody>
      </p:sp>
    </p:spTree>
    <p:extLst>
      <p:ext uri="{BB962C8B-B14F-4D97-AF65-F5344CB8AC3E}">
        <p14:creationId xmlns:p14="http://schemas.microsoft.com/office/powerpoint/2010/main" val="210277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75855" y="0"/>
            <a:ext cx="9296400" cy="1981200"/>
          </a:xfrm>
        </p:spPr>
        <p:txBody>
          <a:bodyPr>
            <a:normAutofit/>
          </a:bodyPr>
          <a:lstStyle/>
          <a:p>
            <a:r>
              <a:rPr lang="en-IN" sz="4800" b="1" dirty="0" smtClean="0">
                <a:latin typeface="Algerian" panose="04020705040A02060702" pitchFamily="82" charset="0"/>
              </a:rPr>
              <a:t>Contribution To The Society</a:t>
            </a:r>
            <a:endParaRPr lang="en-IN" sz="4800" b="1" dirty="0">
              <a:latin typeface="Algerian" panose="04020705040A02060702" pitchFamily="82" charset="0"/>
            </a:endParaRPr>
          </a:p>
        </p:txBody>
      </p:sp>
      <p:sp>
        <p:nvSpPr>
          <p:cNvPr id="3" name="Content Placeholder 2"/>
          <p:cNvSpPr>
            <a:spLocks noGrp="1"/>
          </p:cNvSpPr>
          <p:nvPr>
            <p:ph idx="1"/>
          </p:nvPr>
        </p:nvSpPr>
        <p:spPr>
          <a:xfrm>
            <a:off x="775855" y="1641764"/>
            <a:ext cx="8346723" cy="3332816"/>
          </a:xfrm>
        </p:spPr>
        <p:txBody>
          <a:bodyPr/>
          <a:lstStyle/>
          <a:p>
            <a:r>
              <a:rPr lang="en-IN" dirty="0" smtClean="0"/>
              <a:t>Decreases the rate of corrosion of the monuments.</a:t>
            </a:r>
          </a:p>
          <a:p>
            <a:r>
              <a:rPr lang="en-IN" dirty="0" smtClean="0"/>
              <a:t>Keeps the major check in the climate change and global warming.</a:t>
            </a:r>
          </a:p>
          <a:p>
            <a:r>
              <a:rPr lang="en-IN" dirty="0" smtClean="0"/>
              <a:t>Decrease the risk of </a:t>
            </a:r>
            <a:r>
              <a:rPr lang="en-IN" dirty="0" err="1" smtClean="0"/>
              <a:t>asthama</a:t>
            </a:r>
            <a:r>
              <a:rPr lang="en-IN" dirty="0" smtClean="0"/>
              <a:t> and pneumonia and other air borne diseases.</a:t>
            </a:r>
          </a:p>
          <a:p>
            <a:endParaRPr lang="en-IN" dirty="0"/>
          </a:p>
        </p:txBody>
      </p:sp>
    </p:spTree>
    <p:extLst>
      <p:ext uri="{BB962C8B-B14F-4D97-AF65-F5344CB8AC3E}">
        <p14:creationId xmlns:p14="http://schemas.microsoft.com/office/powerpoint/2010/main" val="133303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981200"/>
          </a:xfrm>
        </p:spPr>
        <p:txBody>
          <a:bodyPr>
            <a:normAutofit/>
          </a:bodyPr>
          <a:lstStyle/>
          <a:p>
            <a:r>
              <a:rPr lang="en-US" sz="6600" dirty="0" smtClean="0">
                <a:latin typeface="Algerian" panose="04020705040A02060702" pitchFamily="82" charset="0"/>
              </a:rPr>
              <a:t>Sample Data SET</a:t>
            </a:r>
            <a:endParaRPr lang="en-IN" sz="66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6291"/>
            <a:ext cx="9906000" cy="5361709"/>
          </a:xfrm>
          <a:prstGeom prst="rect">
            <a:avLst/>
          </a:prstGeom>
        </p:spPr>
      </p:pic>
    </p:spTree>
    <p:extLst>
      <p:ext uri="{BB962C8B-B14F-4D97-AF65-F5344CB8AC3E}">
        <p14:creationId xmlns:p14="http://schemas.microsoft.com/office/powerpoint/2010/main" val="202161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16527"/>
            <a:ext cx="9850581" cy="789708"/>
          </a:xfrm>
        </p:spPr>
        <p:txBody>
          <a:bodyPr>
            <a:noAutofit/>
          </a:bodyPr>
          <a:lstStyle/>
          <a:p>
            <a:r>
              <a:rPr lang="en-IN" sz="6000" dirty="0" smtClean="0">
                <a:latin typeface="Algerian" panose="04020705040A02060702" pitchFamily="82" charset="0"/>
              </a:rPr>
              <a:t>Variable Identification</a:t>
            </a:r>
            <a:r>
              <a:rPr lang="en-IN" sz="3600" dirty="0" smtClean="0">
                <a:latin typeface="Algerian" panose="04020705040A02060702" pitchFamily="82" charset="0"/>
              </a:rPr>
              <a:t/>
            </a:r>
            <a:br>
              <a:rPr lang="en-IN" sz="3600" dirty="0" smtClean="0">
                <a:latin typeface="Algerian" panose="04020705040A02060702" pitchFamily="82" charset="0"/>
              </a:rPr>
            </a:br>
            <a:r>
              <a:rPr lang="en-IN" sz="3600" dirty="0">
                <a:latin typeface="Algerian" panose="04020705040A02060702" pitchFamily="82" charset="0"/>
              </a:rPr>
              <a:t/>
            </a:r>
            <a:br>
              <a:rPr lang="en-IN" sz="3600" dirty="0">
                <a:latin typeface="Algerian" panose="04020705040A02060702" pitchFamily="82" charset="0"/>
              </a:rPr>
            </a:br>
            <a:endParaRPr lang="en-IN" sz="3600" dirty="0">
              <a:latin typeface="Algerian" panose="04020705040A02060702"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46552667"/>
              </p:ext>
            </p:extLst>
          </p:nvPr>
        </p:nvGraphicFramePr>
        <p:xfrm>
          <a:off x="914400" y="2133600"/>
          <a:ext cx="8007927" cy="3075709"/>
        </p:xfrm>
        <a:graphic>
          <a:graphicData uri="http://schemas.openxmlformats.org/drawingml/2006/table">
            <a:tbl>
              <a:tblPr>
                <a:tableStyleId>{2D5ABB26-0587-4C30-8999-92F81FD0307C}</a:tableStyleId>
              </a:tblPr>
              <a:tblGrid>
                <a:gridCol w="8007927">
                  <a:extLst>
                    <a:ext uri="{9D8B030D-6E8A-4147-A177-3AD203B41FA5}">
                      <a16:colId xmlns:a16="http://schemas.microsoft.com/office/drawing/2014/main" val="3023620102"/>
                    </a:ext>
                  </a:extLst>
                </a:gridCol>
              </a:tblGrid>
              <a:tr h="3075709">
                <a:tc>
                  <a:txBody>
                    <a:bodyPr/>
                    <a:lstStyle/>
                    <a:p>
                      <a:endParaRPr lang="en-IN" dirty="0"/>
                    </a:p>
                  </a:txBody>
                  <a:tcPr/>
                </a:tc>
                <a:extLst>
                  <a:ext uri="{0D108BD9-81ED-4DB2-BD59-A6C34878D82A}">
                    <a16:rowId xmlns:a16="http://schemas.microsoft.com/office/drawing/2014/main" val="25527823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48248337"/>
              </p:ext>
            </p:extLst>
          </p:nvPr>
        </p:nvGraphicFramePr>
        <p:xfrm>
          <a:off x="0" y="1000125"/>
          <a:ext cx="9850583" cy="7062995"/>
        </p:xfrm>
        <a:graphic>
          <a:graphicData uri="http://schemas.openxmlformats.org/drawingml/2006/table">
            <a:tbl>
              <a:tblPr firstRow="1" bandRow="1">
                <a:tableStyleId>{616DA210-FB5B-4158-B5E0-FEB733F419BA}</a:tableStyleId>
              </a:tblPr>
              <a:tblGrid>
                <a:gridCol w="3886200">
                  <a:extLst>
                    <a:ext uri="{9D8B030D-6E8A-4147-A177-3AD203B41FA5}">
                      <a16:colId xmlns:a16="http://schemas.microsoft.com/office/drawing/2014/main" val="2223125045"/>
                    </a:ext>
                  </a:extLst>
                </a:gridCol>
                <a:gridCol w="2371725">
                  <a:extLst>
                    <a:ext uri="{9D8B030D-6E8A-4147-A177-3AD203B41FA5}">
                      <a16:colId xmlns:a16="http://schemas.microsoft.com/office/drawing/2014/main" val="3805565300"/>
                    </a:ext>
                  </a:extLst>
                </a:gridCol>
                <a:gridCol w="3592658">
                  <a:extLst>
                    <a:ext uri="{9D8B030D-6E8A-4147-A177-3AD203B41FA5}">
                      <a16:colId xmlns:a16="http://schemas.microsoft.com/office/drawing/2014/main" val="920122239"/>
                    </a:ext>
                  </a:extLst>
                </a:gridCol>
              </a:tblGrid>
              <a:tr h="1349207">
                <a:tc>
                  <a:txBody>
                    <a:bodyPr/>
                    <a:lstStyle/>
                    <a:p>
                      <a:r>
                        <a:rPr lang="en-US" sz="3600" dirty="0" smtClean="0"/>
                        <a:t>          TYPES</a:t>
                      </a:r>
                      <a:r>
                        <a:rPr lang="en-US" sz="3600" baseline="0" dirty="0" smtClean="0"/>
                        <a:t> </a:t>
                      </a:r>
                    </a:p>
                    <a:p>
                      <a:r>
                        <a:rPr lang="en-US" sz="3600" baseline="0" dirty="0" smtClean="0"/>
                        <a:t>             OF</a:t>
                      </a:r>
                    </a:p>
                    <a:p>
                      <a:r>
                        <a:rPr lang="en-US" sz="3600" baseline="0" dirty="0" smtClean="0"/>
                        <a:t>        VARIABLE</a:t>
                      </a:r>
                      <a:endParaRPr lang="en-IN" sz="3600" dirty="0">
                        <a:latin typeface="Agency FB" panose="020B0503020202020204" pitchFamily="34" charset="0"/>
                      </a:endParaRPr>
                    </a:p>
                  </a:txBody>
                  <a:tcPr/>
                </a:tc>
                <a:tc>
                  <a:txBody>
                    <a:bodyPr/>
                    <a:lstStyle/>
                    <a:p>
                      <a:r>
                        <a:rPr lang="en-US" sz="3200" dirty="0" smtClean="0"/>
                        <a:t>   </a:t>
                      </a:r>
                      <a:r>
                        <a:rPr lang="en-US" sz="3600" dirty="0" smtClean="0"/>
                        <a:t>DATA</a:t>
                      </a:r>
                    </a:p>
                    <a:p>
                      <a:r>
                        <a:rPr lang="en-US" sz="3200" dirty="0" smtClean="0"/>
                        <a:t>  </a:t>
                      </a:r>
                      <a:r>
                        <a:rPr lang="en-US" sz="3600" dirty="0" smtClean="0"/>
                        <a:t>TYPES</a:t>
                      </a:r>
                      <a:endParaRPr lang="en-IN" sz="3600" dirty="0"/>
                    </a:p>
                  </a:txBody>
                  <a:tcPr/>
                </a:tc>
                <a:tc>
                  <a:txBody>
                    <a:bodyPr/>
                    <a:lstStyle/>
                    <a:p>
                      <a:r>
                        <a:rPr lang="en-US" sz="3600" dirty="0" smtClean="0"/>
                        <a:t>      VARIABLE</a:t>
                      </a:r>
                      <a:r>
                        <a:rPr lang="en-US" sz="3600" baseline="0" dirty="0" smtClean="0"/>
                        <a:t>      </a:t>
                      </a:r>
                    </a:p>
                    <a:p>
                      <a:r>
                        <a:rPr lang="en-US" sz="3600" baseline="0" dirty="0" smtClean="0"/>
                        <a:t>    CATEGORIES</a:t>
                      </a:r>
                      <a:endParaRPr lang="en-IN" sz="3600" dirty="0"/>
                    </a:p>
                  </a:txBody>
                  <a:tcPr/>
                </a:tc>
                <a:extLst>
                  <a:ext uri="{0D108BD9-81ED-4DB2-BD59-A6C34878D82A}">
                    <a16:rowId xmlns:a16="http://schemas.microsoft.com/office/drawing/2014/main" val="4004835454"/>
                  </a:ext>
                </a:extLst>
              </a:tr>
              <a:tr h="1824093">
                <a:tc>
                  <a:txBody>
                    <a:bodyPr/>
                    <a:lstStyle/>
                    <a:p>
                      <a:r>
                        <a:rPr lang="en-US" sz="2800" b="1" dirty="0" smtClean="0">
                          <a:latin typeface="Gill Sans MT Condensed" panose="020B0506020104020203" pitchFamily="34" charset="0"/>
                        </a:rPr>
                        <a:t>Prediction Variable:-</a:t>
                      </a:r>
                    </a:p>
                    <a:p>
                      <a:r>
                        <a:rPr lang="en-IN" sz="2800" b="1" dirty="0" smtClean="0">
                          <a:latin typeface="Gill Sans MT Condensed" panose="020B0506020104020203" pitchFamily="34" charset="0"/>
                        </a:rPr>
                        <a:t>CO(GT)         NMMHC(GT)</a:t>
                      </a:r>
                    </a:p>
                    <a:p>
                      <a:r>
                        <a:rPr lang="en-IN" sz="2800" b="1" dirty="0" smtClean="0">
                          <a:latin typeface="Gill Sans MT Condensed" panose="020B0506020104020203" pitchFamily="34" charset="0"/>
                        </a:rPr>
                        <a:t>NO(GT)          NOx(GT)</a:t>
                      </a:r>
                    </a:p>
                    <a:p>
                      <a:r>
                        <a:rPr lang="en-IN" sz="2800" b="1" dirty="0" smtClean="0">
                          <a:latin typeface="Gill Sans MT Condensed" panose="020B0506020104020203" pitchFamily="34" charset="0"/>
                        </a:rPr>
                        <a:t>C</a:t>
                      </a:r>
                      <a:r>
                        <a:rPr lang="en-IN" sz="2000" b="1" dirty="0" smtClean="0">
                          <a:latin typeface="Gill Sans MT Condensed" panose="020B0506020104020203" pitchFamily="34" charset="0"/>
                        </a:rPr>
                        <a:t>6</a:t>
                      </a:r>
                      <a:r>
                        <a:rPr lang="en-IN" sz="2800" b="1" dirty="0" smtClean="0">
                          <a:latin typeface="Gill Sans MT Condensed" panose="020B0506020104020203" pitchFamily="34" charset="0"/>
                        </a:rPr>
                        <a:t>H</a:t>
                      </a:r>
                      <a:r>
                        <a:rPr lang="en-IN" sz="2000" b="1" dirty="0" smtClean="0">
                          <a:latin typeface="Gill Sans MT Condensed" panose="020B0506020104020203" pitchFamily="34" charset="0"/>
                        </a:rPr>
                        <a:t>6</a:t>
                      </a:r>
                      <a:r>
                        <a:rPr lang="en-IN" sz="2000" b="1" baseline="0" dirty="0" smtClean="0">
                          <a:latin typeface="Gill Sans MT Condensed" panose="020B0506020104020203" pitchFamily="34" charset="0"/>
                        </a:rPr>
                        <a:t> (</a:t>
                      </a:r>
                      <a:r>
                        <a:rPr lang="en-IN" sz="2800" b="1" baseline="0" dirty="0" smtClean="0">
                          <a:latin typeface="Gill Sans MT Condensed" panose="020B0506020104020203" pitchFamily="34" charset="0"/>
                        </a:rPr>
                        <a:t>GT</a:t>
                      </a:r>
                      <a:r>
                        <a:rPr lang="en-IN" sz="2000" b="1" baseline="0" dirty="0" smtClean="0">
                          <a:latin typeface="Gill Sans MT Condensed" panose="020B0506020104020203" pitchFamily="34" charset="0"/>
                        </a:rPr>
                        <a:t>)</a:t>
                      </a:r>
                      <a:endParaRPr lang="en-IN" sz="2000" b="1" dirty="0">
                        <a:latin typeface="Gill Sans MT Condensed" panose="020B0506020104020203" pitchFamily="34" charset="0"/>
                      </a:endParaRPr>
                    </a:p>
                  </a:txBody>
                  <a:tcPr/>
                </a:tc>
                <a:tc>
                  <a:txBody>
                    <a:bodyPr/>
                    <a:lstStyle/>
                    <a:p>
                      <a:r>
                        <a:rPr lang="en-US" sz="3600" b="1" dirty="0" smtClean="0">
                          <a:latin typeface="Gill Sans MT Condensed" panose="020B0506020104020203" pitchFamily="34" charset="0"/>
                        </a:rPr>
                        <a:t>Character:-</a:t>
                      </a:r>
                    </a:p>
                    <a:p>
                      <a:r>
                        <a:rPr lang="en-US" sz="3600" b="1" dirty="0" smtClean="0">
                          <a:latin typeface="Gill Sans MT Condensed" panose="020B0506020104020203" pitchFamily="34" charset="0"/>
                        </a:rPr>
                        <a:t>DATE</a:t>
                      </a:r>
                    </a:p>
                    <a:p>
                      <a:r>
                        <a:rPr lang="en-US" sz="3600" b="1" dirty="0" smtClean="0">
                          <a:latin typeface="Gill Sans MT Condensed" panose="020B0506020104020203" pitchFamily="34" charset="0"/>
                        </a:rPr>
                        <a:t>TIME</a:t>
                      </a:r>
                      <a:endParaRPr lang="en-IN" sz="3600" b="1" dirty="0">
                        <a:latin typeface="Gill Sans MT Condensed" panose="020B0506020104020203" pitchFamily="34" charset="0"/>
                      </a:endParaRPr>
                    </a:p>
                  </a:txBody>
                  <a:tcPr/>
                </a:tc>
                <a:tc>
                  <a:txBody>
                    <a:bodyPr/>
                    <a:lstStyle/>
                    <a:p>
                      <a:r>
                        <a:rPr lang="en-US" sz="3600" b="1" dirty="0" smtClean="0">
                          <a:latin typeface="Gill Sans MT Condensed" panose="020B0506020104020203" pitchFamily="34" charset="0"/>
                        </a:rPr>
                        <a:t>Categorical:-NIL</a:t>
                      </a:r>
                      <a:endParaRPr lang="en-IN" sz="3600" b="1" dirty="0">
                        <a:latin typeface="Gill Sans MT Condensed" panose="020B0506020104020203" pitchFamily="34" charset="0"/>
                      </a:endParaRPr>
                    </a:p>
                  </a:txBody>
                  <a:tcPr/>
                </a:tc>
                <a:extLst>
                  <a:ext uri="{0D108BD9-81ED-4DB2-BD59-A6C34878D82A}">
                    <a16:rowId xmlns:a16="http://schemas.microsoft.com/office/drawing/2014/main" val="3933896015"/>
                  </a:ext>
                </a:extLst>
              </a:tr>
              <a:tr h="2199440">
                <a:tc>
                  <a:txBody>
                    <a:bodyPr/>
                    <a:lstStyle/>
                    <a:p>
                      <a:r>
                        <a:rPr lang="en-US" sz="3200" b="1" dirty="0" smtClean="0">
                          <a:latin typeface="Gill Sans MT Condensed" panose="020B0506020104020203" pitchFamily="34" charset="0"/>
                        </a:rPr>
                        <a:t>Target Value:-</a:t>
                      </a:r>
                    </a:p>
                    <a:p>
                      <a:r>
                        <a:rPr lang="en-US" sz="3200" b="1" dirty="0" smtClean="0">
                          <a:latin typeface="Gill Sans MT Condensed" panose="020B0506020104020203" pitchFamily="34" charset="0"/>
                        </a:rPr>
                        <a:t>Temp</a:t>
                      </a:r>
                    </a:p>
                    <a:p>
                      <a:r>
                        <a:rPr lang="en-US" sz="3200" b="1" dirty="0" smtClean="0">
                          <a:latin typeface="Gill Sans MT Condensed" panose="020B0506020104020203" pitchFamily="34" charset="0"/>
                        </a:rPr>
                        <a:t>RH(Relative Humidity)</a:t>
                      </a:r>
                    </a:p>
                    <a:p>
                      <a:r>
                        <a:rPr lang="en-US" sz="3200" b="1" dirty="0" smtClean="0">
                          <a:latin typeface="Gill Sans MT Condensed" panose="020B0506020104020203" pitchFamily="34" charset="0"/>
                        </a:rPr>
                        <a:t>AH(Absolute Humidity)</a:t>
                      </a:r>
                      <a:endParaRPr lang="en-IN" sz="3200" b="1" dirty="0">
                        <a:latin typeface="Gill Sans MT Condensed" panose="020B0506020104020203" pitchFamily="34" charset="0"/>
                      </a:endParaRPr>
                    </a:p>
                  </a:txBody>
                  <a:tcPr/>
                </a:tc>
                <a:tc>
                  <a:txBody>
                    <a:bodyPr/>
                    <a:lstStyle/>
                    <a:p>
                      <a:r>
                        <a:rPr lang="en-US" sz="3200" b="1" dirty="0" smtClean="0">
                          <a:latin typeface="Gill Sans MT Condensed" panose="020B0506020104020203" pitchFamily="34" charset="0"/>
                        </a:rPr>
                        <a:t>Numeric:-</a:t>
                      </a:r>
                    </a:p>
                    <a:p>
                      <a:r>
                        <a:rPr lang="en-US" sz="3200" b="1" dirty="0" smtClean="0">
                          <a:latin typeface="Gill Sans MT Condensed" panose="020B0506020104020203" pitchFamily="34" charset="0"/>
                        </a:rPr>
                        <a:t>REST OF THE ATTRIBUTES</a:t>
                      </a:r>
                      <a:endParaRPr lang="en-IN" sz="3200" b="1" dirty="0">
                        <a:latin typeface="Gill Sans MT Condensed" panose="020B0506020104020203" pitchFamily="34" charset="0"/>
                      </a:endParaRPr>
                    </a:p>
                  </a:txBody>
                  <a:tcPr/>
                </a:tc>
                <a:tc>
                  <a:txBody>
                    <a:bodyPr/>
                    <a:lstStyle/>
                    <a:p>
                      <a:r>
                        <a:rPr lang="en-US" sz="3600" b="1" dirty="0" smtClean="0">
                          <a:latin typeface="Gill Sans MT Condensed" panose="020B0506020104020203" pitchFamily="34" charset="0"/>
                        </a:rPr>
                        <a:t>Continuous:-</a:t>
                      </a:r>
                    </a:p>
                    <a:p>
                      <a:r>
                        <a:rPr lang="en-US" sz="3600" b="1" dirty="0" smtClean="0">
                          <a:latin typeface="Gill Sans MT Condensed" panose="020B0506020104020203" pitchFamily="34" charset="0"/>
                        </a:rPr>
                        <a:t>ALL OF THE ATTRIBUTES</a:t>
                      </a:r>
                      <a:endParaRPr lang="en-IN" sz="3600" b="1" dirty="0">
                        <a:latin typeface="Gill Sans MT Condensed" panose="020B0506020104020203" pitchFamily="34" charset="0"/>
                      </a:endParaRPr>
                    </a:p>
                  </a:txBody>
                  <a:tcPr/>
                </a:tc>
                <a:extLst>
                  <a:ext uri="{0D108BD9-81ED-4DB2-BD59-A6C34878D82A}">
                    <a16:rowId xmlns:a16="http://schemas.microsoft.com/office/drawing/2014/main" val="624423541"/>
                  </a:ext>
                </a:extLst>
              </a:tr>
              <a:tr h="1302102">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42919159"/>
                  </a:ext>
                </a:extLst>
              </a:tr>
            </a:tbl>
          </a:graphicData>
        </a:graphic>
      </p:graphicFrame>
    </p:spTree>
    <p:extLst>
      <p:ext uri="{BB962C8B-B14F-4D97-AF65-F5344CB8AC3E}">
        <p14:creationId xmlns:p14="http://schemas.microsoft.com/office/powerpoint/2010/main" val="2076455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725</TotalTime>
  <Words>581</Words>
  <Application>Microsoft Office PowerPoint</Application>
  <PresentationFormat>A4 Paper (210x297 mm)</PresentationFormat>
  <Paragraphs>115</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Agency FB</vt:lpstr>
      <vt:lpstr>Algerian</vt:lpstr>
      <vt:lpstr>Arial</vt:lpstr>
      <vt:lpstr>Arial Black</vt:lpstr>
      <vt:lpstr>Arial Narrow</vt:lpstr>
      <vt:lpstr>Bernard MT Condensed</vt:lpstr>
      <vt:lpstr>Britannic Bold</vt:lpstr>
      <vt:lpstr>Calibri</vt:lpstr>
      <vt:lpstr>Corbel</vt:lpstr>
      <vt:lpstr>Franklin Gothic Demi</vt:lpstr>
      <vt:lpstr>Gill Sans MT Condensed</vt:lpstr>
      <vt:lpstr>Parallax</vt:lpstr>
      <vt:lpstr>         AIR QUALITY</vt:lpstr>
      <vt:lpstr>CONTENTS</vt:lpstr>
      <vt:lpstr>Why air quality data analysis?</vt:lpstr>
      <vt:lpstr>Data Set Information </vt:lpstr>
      <vt:lpstr>Abstract</vt:lpstr>
      <vt:lpstr>NUMBER OF ATTRIBUTES</vt:lpstr>
      <vt:lpstr>Contribution To The Society</vt:lpstr>
      <vt:lpstr>Sample Data SET</vt:lpstr>
      <vt:lpstr>Variable Identification  </vt:lpstr>
      <vt:lpstr>DATA TYPES AND VARIABLE CATEGORY</vt:lpstr>
      <vt:lpstr>UNIVARIATE ANALYSIS</vt:lpstr>
      <vt:lpstr>Missing Value</vt:lpstr>
      <vt:lpstr>PowerPoint Presentation</vt:lpstr>
      <vt:lpstr>OUTLIER’S</vt:lpstr>
      <vt:lpstr>PowerPoint Presentation</vt:lpstr>
      <vt:lpstr>PowerPoint Presentation</vt:lpstr>
      <vt:lpstr>NORMALIZATION</vt:lpstr>
      <vt:lpstr>Designing the Model</vt:lpstr>
      <vt:lpstr>PowerPoint Presentation</vt:lpstr>
      <vt:lpstr>PowerPoint Presentation</vt:lpstr>
      <vt:lpstr>TESTING VALUE</vt:lpstr>
      <vt:lpstr>PowerPoint Presentation</vt:lpstr>
      <vt:lpstr>FINDING THE RMSE VALUE</vt:lpstr>
      <vt:lpstr>ACTUAL VS PREDICTED </vt:lpstr>
      <vt:lpstr>PowerPoint Presentation</vt:lpstr>
      <vt:lpstr>PowerPoint Presentation</vt:lpstr>
      <vt:lpstr>PowerPoint Presentation</vt:lpstr>
      <vt:lpstr>  NON METANIC HYDRO CARBON vs TEMP</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dc:title>
  <dc:creator>chita</dc:creator>
  <cp:lastModifiedBy>Chita Pradhan</cp:lastModifiedBy>
  <cp:revision>43</cp:revision>
  <dcterms:modified xsi:type="dcterms:W3CDTF">2017-10-10T10:12:57Z</dcterms:modified>
</cp:coreProperties>
</file>