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6" r:id="rId7"/>
    <p:sldId id="261" r:id="rId8"/>
    <p:sldId id="262" r:id="rId9"/>
    <p:sldId id="263" r:id="rId10"/>
    <p:sldId id="264" r:id="rId11"/>
    <p:sldId id="268" r:id="rId12"/>
    <p:sldId id="269" r:id="rId13"/>
    <p:sldId id="270" r:id="rId14"/>
    <p:sldId id="271" r:id="rId15"/>
    <p:sldId id="272" r:id="rId16"/>
    <p:sldId id="273" r:id="rId17"/>
    <p:sldId id="265"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16E89C-D448-4C9A-8573-CA956B856264}" type="datetimeFigureOut">
              <a:rPr lang="en-IN" smtClean="0"/>
              <a:t>2021-04-17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F5989-5632-4444-BD18-FCE7FC825EAA}" type="slidenum">
              <a:rPr lang="en-IN" smtClean="0"/>
              <a:t>‹#›</a:t>
            </a:fld>
            <a:endParaRPr lang="en-IN"/>
          </a:p>
        </p:txBody>
      </p:sp>
    </p:spTree>
    <p:extLst>
      <p:ext uri="{BB962C8B-B14F-4D97-AF65-F5344CB8AC3E}">
        <p14:creationId xmlns:p14="http://schemas.microsoft.com/office/powerpoint/2010/main" val="337856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C4CC7F-A8F8-494B-A3EE-5D66D7060AEE}" type="datetimeFigureOut">
              <a:rPr lang="en-IN" smtClean="0"/>
              <a:t>2021-04-17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8F050-3529-495C-9A83-9D5FE3A8FF9E}" type="slidenum">
              <a:rPr lang="en-IN" smtClean="0"/>
              <a:t>‹#›</a:t>
            </a:fld>
            <a:endParaRPr lang="en-IN"/>
          </a:p>
        </p:txBody>
      </p:sp>
    </p:spTree>
    <p:extLst>
      <p:ext uri="{BB962C8B-B14F-4D97-AF65-F5344CB8AC3E}">
        <p14:creationId xmlns:p14="http://schemas.microsoft.com/office/powerpoint/2010/main" val="411780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BC4CC7F-A8F8-494B-A3EE-5D66D7060AEE}" type="datetimeFigureOut">
              <a:rPr lang="en-IN" smtClean="0"/>
              <a:t>2021-04-17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08F050-3529-495C-9A83-9D5FE3A8FF9E}" type="slidenum">
              <a:rPr lang="en-IN" smtClean="0"/>
              <a:t>‹#›</a:t>
            </a:fld>
            <a:endParaRPr lang="en-IN"/>
          </a:p>
        </p:txBody>
      </p:sp>
    </p:spTree>
    <p:extLst>
      <p:ext uri="{BB962C8B-B14F-4D97-AF65-F5344CB8AC3E}">
        <p14:creationId xmlns:p14="http://schemas.microsoft.com/office/powerpoint/2010/main" val="4043041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BC4CC7F-A8F8-494B-A3EE-5D66D7060AEE}" type="datetimeFigureOut">
              <a:rPr lang="en-IN" smtClean="0"/>
              <a:t>2021-04-17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8F050-3529-495C-9A83-9D5FE3A8FF9E}" type="slidenum">
              <a:rPr lang="en-IN" smtClean="0"/>
              <a:t>‹#›</a:t>
            </a:fld>
            <a:endParaRPr lang="en-IN"/>
          </a:p>
        </p:txBody>
      </p:sp>
    </p:spTree>
    <p:extLst>
      <p:ext uri="{BB962C8B-B14F-4D97-AF65-F5344CB8AC3E}">
        <p14:creationId xmlns:p14="http://schemas.microsoft.com/office/powerpoint/2010/main" val="4083204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BC4CC7F-A8F8-494B-A3EE-5D66D7060AEE}" type="datetimeFigureOut">
              <a:rPr lang="en-IN" smtClean="0"/>
              <a:t>2021-04-17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8F050-3529-495C-9A83-9D5FE3A8FF9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07921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C4CC7F-A8F8-494B-A3EE-5D66D7060AEE}" type="datetimeFigureOut">
              <a:rPr lang="en-IN" smtClean="0"/>
              <a:t>2021-04-17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8F050-3529-495C-9A83-9D5FE3A8FF9E}" type="slidenum">
              <a:rPr lang="en-IN" smtClean="0"/>
              <a:t>‹#›</a:t>
            </a:fld>
            <a:endParaRPr lang="en-IN"/>
          </a:p>
        </p:txBody>
      </p:sp>
    </p:spTree>
    <p:extLst>
      <p:ext uri="{BB962C8B-B14F-4D97-AF65-F5344CB8AC3E}">
        <p14:creationId xmlns:p14="http://schemas.microsoft.com/office/powerpoint/2010/main" val="3425607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C4CC7F-A8F8-494B-A3EE-5D66D7060AEE}" type="datetimeFigureOut">
              <a:rPr lang="en-IN" smtClean="0"/>
              <a:t>2021-04-17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8F050-3529-495C-9A83-9D5FE3A8FF9E}" type="slidenum">
              <a:rPr lang="en-IN" smtClean="0"/>
              <a:t>‹#›</a:t>
            </a:fld>
            <a:endParaRPr lang="en-IN"/>
          </a:p>
        </p:txBody>
      </p:sp>
    </p:spTree>
    <p:extLst>
      <p:ext uri="{BB962C8B-B14F-4D97-AF65-F5344CB8AC3E}">
        <p14:creationId xmlns:p14="http://schemas.microsoft.com/office/powerpoint/2010/main" val="2620717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C4CC7F-A8F8-494B-A3EE-5D66D7060AEE}" type="datetimeFigureOut">
              <a:rPr lang="en-IN" smtClean="0"/>
              <a:t>2021-04-17</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8F050-3529-495C-9A83-9D5FE3A8FF9E}" type="slidenum">
              <a:rPr lang="en-IN" smtClean="0"/>
              <a:t>‹#›</a:t>
            </a:fld>
            <a:endParaRPr lang="en-IN"/>
          </a:p>
        </p:txBody>
      </p:sp>
    </p:spTree>
    <p:extLst>
      <p:ext uri="{BB962C8B-B14F-4D97-AF65-F5344CB8AC3E}">
        <p14:creationId xmlns:p14="http://schemas.microsoft.com/office/powerpoint/2010/main" val="851626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C4CC7F-A8F8-494B-A3EE-5D66D7060AEE}" type="datetimeFigureOut">
              <a:rPr lang="en-IN" smtClean="0"/>
              <a:t>2021-04-17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8F050-3529-495C-9A83-9D5FE3A8FF9E}" type="slidenum">
              <a:rPr lang="en-IN" smtClean="0"/>
              <a:t>‹#›</a:t>
            </a:fld>
            <a:endParaRPr lang="en-IN"/>
          </a:p>
        </p:txBody>
      </p:sp>
    </p:spTree>
    <p:extLst>
      <p:ext uri="{BB962C8B-B14F-4D97-AF65-F5344CB8AC3E}">
        <p14:creationId xmlns:p14="http://schemas.microsoft.com/office/powerpoint/2010/main" val="195156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C4CC7F-A8F8-494B-A3EE-5D66D7060AEE}" type="datetimeFigureOut">
              <a:rPr lang="en-IN" smtClean="0"/>
              <a:t>2021-04-17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8F050-3529-495C-9A83-9D5FE3A8FF9E}" type="slidenum">
              <a:rPr lang="en-IN" smtClean="0"/>
              <a:t>‹#›</a:t>
            </a:fld>
            <a:endParaRPr lang="en-IN"/>
          </a:p>
        </p:txBody>
      </p:sp>
    </p:spTree>
    <p:extLst>
      <p:ext uri="{BB962C8B-B14F-4D97-AF65-F5344CB8AC3E}">
        <p14:creationId xmlns:p14="http://schemas.microsoft.com/office/powerpoint/2010/main" val="1169752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BC4CC7F-A8F8-494B-A3EE-5D66D7060AEE}" type="datetimeFigureOut">
              <a:rPr lang="en-IN" smtClean="0"/>
              <a:t>2021-04-17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8F050-3529-495C-9A83-9D5FE3A8FF9E}" type="slidenum">
              <a:rPr lang="en-IN" smtClean="0"/>
              <a:t>‹#›</a:t>
            </a:fld>
            <a:endParaRPr lang="en-IN"/>
          </a:p>
        </p:txBody>
      </p:sp>
    </p:spTree>
    <p:extLst>
      <p:ext uri="{BB962C8B-B14F-4D97-AF65-F5344CB8AC3E}">
        <p14:creationId xmlns:p14="http://schemas.microsoft.com/office/powerpoint/2010/main" val="267648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C4CC7F-A8F8-494B-A3EE-5D66D7060AEE}" type="datetimeFigureOut">
              <a:rPr lang="en-IN" smtClean="0"/>
              <a:t>2021-04-17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8F050-3529-495C-9A83-9D5FE3A8FF9E}" type="slidenum">
              <a:rPr lang="en-IN" smtClean="0"/>
              <a:t>‹#›</a:t>
            </a:fld>
            <a:endParaRPr lang="en-IN"/>
          </a:p>
        </p:txBody>
      </p:sp>
    </p:spTree>
    <p:extLst>
      <p:ext uri="{BB962C8B-B14F-4D97-AF65-F5344CB8AC3E}">
        <p14:creationId xmlns:p14="http://schemas.microsoft.com/office/powerpoint/2010/main" val="4228564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C4CC7F-A8F8-494B-A3EE-5D66D7060AEE}" type="datetimeFigureOut">
              <a:rPr lang="en-IN" smtClean="0"/>
              <a:t>2021-04-17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08F050-3529-495C-9A83-9D5FE3A8FF9E}" type="slidenum">
              <a:rPr lang="en-IN" smtClean="0"/>
              <a:t>‹#›</a:t>
            </a:fld>
            <a:endParaRPr lang="en-IN"/>
          </a:p>
        </p:txBody>
      </p:sp>
    </p:spTree>
    <p:extLst>
      <p:ext uri="{BB962C8B-B14F-4D97-AF65-F5344CB8AC3E}">
        <p14:creationId xmlns:p14="http://schemas.microsoft.com/office/powerpoint/2010/main" val="364826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C4CC7F-A8F8-494B-A3EE-5D66D7060AEE}" type="datetimeFigureOut">
              <a:rPr lang="en-IN" smtClean="0"/>
              <a:t>2021-04-17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08F050-3529-495C-9A83-9D5FE3A8FF9E}" type="slidenum">
              <a:rPr lang="en-IN" smtClean="0"/>
              <a:t>‹#›</a:t>
            </a:fld>
            <a:endParaRPr lang="en-IN"/>
          </a:p>
        </p:txBody>
      </p:sp>
    </p:spTree>
    <p:extLst>
      <p:ext uri="{BB962C8B-B14F-4D97-AF65-F5344CB8AC3E}">
        <p14:creationId xmlns:p14="http://schemas.microsoft.com/office/powerpoint/2010/main" val="53739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BC4CC7F-A8F8-494B-A3EE-5D66D7060AEE}" type="datetimeFigureOut">
              <a:rPr lang="en-IN" smtClean="0"/>
              <a:t>2021-04-17</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108F050-3529-495C-9A83-9D5FE3A8FF9E}" type="slidenum">
              <a:rPr lang="en-IN" smtClean="0"/>
              <a:t>‹#›</a:t>
            </a:fld>
            <a:endParaRPr lang="en-IN"/>
          </a:p>
        </p:txBody>
      </p:sp>
    </p:spTree>
    <p:extLst>
      <p:ext uri="{BB962C8B-B14F-4D97-AF65-F5344CB8AC3E}">
        <p14:creationId xmlns:p14="http://schemas.microsoft.com/office/powerpoint/2010/main" val="15641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BC4CC7F-A8F8-494B-A3EE-5D66D7060AEE}" type="datetimeFigureOut">
              <a:rPr lang="en-IN" smtClean="0"/>
              <a:t>2021-04-17</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108F050-3529-495C-9A83-9D5FE3A8FF9E}" type="slidenum">
              <a:rPr lang="en-IN" smtClean="0"/>
              <a:t>‹#›</a:t>
            </a:fld>
            <a:endParaRPr lang="en-IN"/>
          </a:p>
        </p:txBody>
      </p:sp>
    </p:spTree>
    <p:extLst>
      <p:ext uri="{BB962C8B-B14F-4D97-AF65-F5344CB8AC3E}">
        <p14:creationId xmlns:p14="http://schemas.microsoft.com/office/powerpoint/2010/main" val="310209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FBC4CC7F-A8F8-494B-A3EE-5D66D7060AEE}" type="datetimeFigureOut">
              <a:rPr lang="en-IN" smtClean="0"/>
              <a:t>2021-04-17</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108F050-3529-495C-9A83-9D5FE3A8FF9E}" type="slidenum">
              <a:rPr lang="en-IN" smtClean="0"/>
              <a:t>‹#›</a:t>
            </a:fld>
            <a:endParaRPr lang="en-IN"/>
          </a:p>
        </p:txBody>
      </p:sp>
    </p:spTree>
    <p:extLst>
      <p:ext uri="{BB962C8B-B14F-4D97-AF65-F5344CB8AC3E}">
        <p14:creationId xmlns:p14="http://schemas.microsoft.com/office/powerpoint/2010/main" val="2939160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BC4CC7F-A8F8-494B-A3EE-5D66D7060AEE}" type="datetimeFigureOut">
              <a:rPr lang="en-IN" smtClean="0"/>
              <a:t>2021-04-17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08F050-3529-495C-9A83-9D5FE3A8FF9E}" type="slidenum">
              <a:rPr lang="en-IN" smtClean="0"/>
              <a:t>‹#›</a:t>
            </a:fld>
            <a:endParaRPr lang="en-IN"/>
          </a:p>
        </p:txBody>
      </p:sp>
    </p:spTree>
    <p:extLst>
      <p:ext uri="{BB962C8B-B14F-4D97-AF65-F5344CB8AC3E}">
        <p14:creationId xmlns:p14="http://schemas.microsoft.com/office/powerpoint/2010/main" val="391157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BC4CC7F-A8F8-494B-A3EE-5D66D7060AEE}" type="datetimeFigureOut">
              <a:rPr lang="en-IN" smtClean="0"/>
              <a:t>2021-04-17</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08F050-3529-495C-9A83-9D5FE3A8FF9E}" type="slidenum">
              <a:rPr lang="en-IN" smtClean="0"/>
              <a:t>‹#›</a:t>
            </a:fld>
            <a:endParaRPr lang="en-IN"/>
          </a:p>
        </p:txBody>
      </p:sp>
    </p:spTree>
    <p:extLst>
      <p:ext uri="{BB962C8B-B14F-4D97-AF65-F5344CB8AC3E}">
        <p14:creationId xmlns:p14="http://schemas.microsoft.com/office/powerpoint/2010/main" val="38001347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118658"/>
            <a:ext cx="11900263" cy="1508105"/>
          </a:xfrm>
          <a:prstGeom prst="rect">
            <a:avLst/>
          </a:prstGeom>
        </p:spPr>
        <p:txBody>
          <a:bodyPr wrap="square">
            <a:spAutoFit/>
          </a:bodyPr>
          <a:lstStyle/>
          <a:p>
            <a:pPr algn="just">
              <a:lnSpc>
                <a:spcPct val="115000"/>
              </a:lnSpc>
              <a:spcAft>
                <a:spcPts val="1000"/>
              </a:spcAft>
            </a:pPr>
            <a:r>
              <a:rPr lang="en-IN" sz="4400" b="1" dirty="0" smtClean="0">
                <a:latin typeface="Arial" panose="020B0604020202020204" pitchFamily="34" charset="0"/>
                <a:ea typeface="Times New Roman" panose="02020603050405020304" pitchFamily="18" charset="0"/>
                <a:cs typeface="Times New Roman" panose="02020603050405020304" pitchFamily="18" charset="0"/>
              </a:rPr>
              <a:t>			</a:t>
            </a:r>
            <a:r>
              <a:rPr lang="en-IN" sz="8000" b="1" dirty="0" smtClean="0">
                <a:latin typeface="Arial" panose="020B0604020202020204" pitchFamily="34" charset="0"/>
                <a:ea typeface="Times New Roman" panose="02020603050405020304" pitchFamily="18" charset="0"/>
                <a:cs typeface="Times New Roman" panose="02020603050405020304" pitchFamily="18" charset="0"/>
              </a:rPr>
              <a:t>Employee </a:t>
            </a:r>
            <a:r>
              <a:rPr lang="en-IN" sz="8000" b="1" dirty="0">
                <a:latin typeface="Arial" panose="020B0604020202020204" pitchFamily="34" charset="0"/>
                <a:ea typeface="Times New Roman" panose="02020603050405020304" pitchFamily="18" charset="0"/>
                <a:cs typeface="Times New Roman" panose="02020603050405020304" pitchFamily="18" charset="0"/>
              </a:rPr>
              <a:t>Attrition</a:t>
            </a:r>
            <a:endParaRPr lang="en-IN" sz="4000" b="1"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TextBox 5"/>
          <p:cNvSpPr txBox="1"/>
          <p:nvPr/>
        </p:nvSpPr>
        <p:spPr>
          <a:xfrm>
            <a:off x="7027817" y="4846321"/>
            <a:ext cx="5780835" cy="830997"/>
          </a:xfrm>
          <a:prstGeom prst="rect">
            <a:avLst/>
          </a:prstGeom>
          <a:noFill/>
        </p:spPr>
        <p:txBody>
          <a:bodyPr wrap="square" rtlCol="0">
            <a:spAutoFit/>
          </a:bodyPr>
          <a:lstStyle/>
          <a:p>
            <a:r>
              <a:rPr lang="en-US" sz="4800" b="1" dirty="0" smtClean="0"/>
              <a:t>Team :- </a:t>
            </a:r>
            <a:r>
              <a:rPr lang="en-US" sz="4800" b="1" dirty="0" err="1" smtClean="0"/>
              <a:t>Roorkie</a:t>
            </a:r>
            <a:endParaRPr lang="en-US" sz="4800" b="1" dirty="0" smtClean="0"/>
          </a:p>
        </p:txBody>
      </p:sp>
    </p:spTree>
    <p:extLst>
      <p:ext uri="{BB962C8B-B14F-4D97-AF65-F5344CB8AC3E}">
        <p14:creationId xmlns:p14="http://schemas.microsoft.com/office/powerpoint/2010/main" val="1975050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470" y="130629"/>
            <a:ext cx="10979832" cy="1400530"/>
          </a:xfrm>
        </p:spPr>
        <p:txBody>
          <a:bodyPr/>
          <a:lstStyle/>
          <a:p>
            <a:r>
              <a:rPr lang="en-US" sz="6600" b="1" dirty="0" smtClean="0"/>
              <a:t>POSSIBLE OF OUTCOMES</a:t>
            </a:r>
            <a:endParaRPr lang="en-IN" sz="6600" b="1" dirty="0"/>
          </a:p>
        </p:txBody>
      </p:sp>
      <p:sp>
        <p:nvSpPr>
          <p:cNvPr id="3" name="Content Placeholder 2"/>
          <p:cNvSpPr>
            <a:spLocks noGrp="1"/>
          </p:cNvSpPr>
          <p:nvPr>
            <p:ph idx="1"/>
          </p:nvPr>
        </p:nvSpPr>
        <p:spPr>
          <a:xfrm>
            <a:off x="371792" y="1412838"/>
            <a:ext cx="11088688" cy="4805082"/>
          </a:xfrm>
        </p:spPr>
        <p:txBody>
          <a:bodyPr/>
          <a:lstStyle/>
          <a:p>
            <a:r>
              <a:rPr lang="en-US" dirty="0"/>
              <a:t>we are checking the distribution of employee age and its related to attrition or </a:t>
            </a:r>
            <a:r>
              <a:rPr lang="en-US" dirty="0" smtClean="0"/>
              <a:t>not.</a:t>
            </a:r>
          </a:p>
          <a:p>
            <a:r>
              <a:rPr lang="en-US" dirty="0"/>
              <a:t>Analyzing the daily wage rate vs employee left the company or </a:t>
            </a:r>
            <a:r>
              <a:rPr lang="en-US" dirty="0" smtClean="0"/>
              <a:t>not.</a:t>
            </a:r>
          </a:p>
          <a:p>
            <a:r>
              <a:rPr lang="en-US" dirty="0" smtClean="0"/>
              <a:t>Percentage </a:t>
            </a:r>
            <a:r>
              <a:rPr lang="en-US" dirty="0"/>
              <a:t>of </a:t>
            </a:r>
            <a:r>
              <a:rPr lang="en-US" dirty="0" err="1"/>
              <a:t>worklife</a:t>
            </a:r>
            <a:r>
              <a:rPr lang="en-US" dirty="0"/>
              <a:t> balance rating across the company </a:t>
            </a:r>
            <a:r>
              <a:rPr lang="en-US" dirty="0" smtClean="0"/>
              <a:t>data.</a:t>
            </a:r>
          </a:p>
          <a:p>
            <a:r>
              <a:rPr lang="en-US" dirty="0" smtClean="0"/>
              <a:t>Analyzing the working years ,salary ,switch from another company having more </a:t>
            </a:r>
            <a:r>
              <a:rPr lang="en-US" dirty="0" err="1" smtClean="0"/>
              <a:t>expreince</a:t>
            </a:r>
            <a:r>
              <a:rPr lang="en-US" dirty="0" smtClean="0"/>
              <a:t> and lesser </a:t>
            </a:r>
            <a:r>
              <a:rPr lang="en-US" dirty="0" err="1" smtClean="0"/>
              <a:t>expreince</a:t>
            </a:r>
            <a:r>
              <a:rPr lang="en-US" dirty="0" smtClean="0"/>
              <a:t> employees attrition.</a:t>
            </a:r>
          </a:p>
          <a:p>
            <a:r>
              <a:rPr lang="en-US" dirty="0" smtClean="0"/>
              <a:t>Analyzing  the Distance from home to office .</a:t>
            </a:r>
          </a:p>
          <a:p>
            <a:r>
              <a:rPr lang="en-US" dirty="0" smtClean="0"/>
              <a:t>Calculating </a:t>
            </a:r>
            <a:r>
              <a:rPr lang="en-US" dirty="0"/>
              <a:t>the percentage of people having different job involvement </a:t>
            </a:r>
            <a:r>
              <a:rPr lang="en-US" dirty="0" smtClean="0"/>
              <a:t>rate.</a:t>
            </a:r>
          </a:p>
          <a:p>
            <a:r>
              <a:rPr lang="en-US" dirty="0" smtClean="0"/>
              <a:t>Calculate </a:t>
            </a:r>
            <a:r>
              <a:rPr lang="en-US" dirty="0"/>
              <a:t>the percentage of performance rating per category in the whole </a:t>
            </a:r>
            <a:r>
              <a:rPr lang="en-US" dirty="0" smtClean="0"/>
              <a:t>dataset.</a:t>
            </a:r>
          </a:p>
          <a:p>
            <a:r>
              <a:rPr lang="en-US" dirty="0" smtClean="0"/>
              <a:t>Percentage </a:t>
            </a:r>
            <a:r>
              <a:rPr lang="en-US" dirty="0"/>
              <a:t>of each relationship satisfaction category across the </a:t>
            </a:r>
            <a:r>
              <a:rPr lang="en-US" dirty="0" smtClean="0"/>
              <a:t>data.</a:t>
            </a:r>
          </a:p>
          <a:p>
            <a:r>
              <a:rPr lang="en-US" dirty="0" smtClean="0"/>
              <a:t>Calculating Average </a:t>
            </a:r>
            <a:r>
              <a:rPr lang="en-US" dirty="0"/>
              <a:t>accuracy of pipeline with Decision Tree </a:t>
            </a:r>
            <a:r>
              <a:rPr lang="en-US" dirty="0" smtClean="0"/>
              <a:t>Classifier.</a:t>
            </a:r>
          </a:p>
          <a:p>
            <a:endParaRPr lang="en-US" dirty="0"/>
          </a:p>
          <a:p>
            <a:endParaRPr lang="en-IN" dirty="0"/>
          </a:p>
        </p:txBody>
      </p:sp>
    </p:spTree>
    <p:extLst>
      <p:ext uri="{BB962C8B-B14F-4D97-AF65-F5344CB8AC3E}">
        <p14:creationId xmlns:p14="http://schemas.microsoft.com/office/powerpoint/2010/main" val="2591516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8825658" cy="861420"/>
          </a:xfrm>
        </p:spPr>
        <p:txBody>
          <a:bodyPr>
            <a:noAutofit/>
          </a:bodyPr>
          <a:lstStyle/>
          <a:p>
            <a:r>
              <a:rPr lang="en-US" sz="6600" b="1" dirty="0" smtClean="0">
                <a:solidFill>
                  <a:schemeClr val="tx1"/>
                </a:solidFill>
              </a:rPr>
              <a:t>Solution</a:t>
            </a:r>
            <a:r>
              <a:rPr lang="en-US" sz="6600" dirty="0" smtClean="0">
                <a:solidFill>
                  <a:schemeClr val="tx1"/>
                </a:solidFill>
              </a:rPr>
              <a:t>:-</a:t>
            </a:r>
            <a:endParaRPr lang="en-IN" sz="6600" dirty="0">
              <a:solidFill>
                <a:schemeClr val="tx1"/>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9289" b="11464"/>
          <a:stretch/>
        </p:blipFill>
        <p:spPr>
          <a:xfrm>
            <a:off x="0" y="1231900"/>
            <a:ext cx="7200900" cy="5626100"/>
          </a:xfrm>
          <a:prstGeom prst="rect">
            <a:avLst/>
          </a:prstGeom>
        </p:spPr>
      </p:pic>
      <p:sp>
        <p:nvSpPr>
          <p:cNvPr id="6" name="TextBox 5"/>
          <p:cNvSpPr txBox="1"/>
          <p:nvPr/>
        </p:nvSpPr>
        <p:spPr>
          <a:xfrm>
            <a:off x="7366000" y="2013625"/>
            <a:ext cx="4635500" cy="2677656"/>
          </a:xfrm>
          <a:prstGeom prst="rect">
            <a:avLst/>
          </a:prstGeom>
          <a:noFill/>
        </p:spPr>
        <p:txBody>
          <a:bodyPr wrap="square" rtlCol="0">
            <a:spAutoFit/>
          </a:bodyPr>
          <a:lstStyle/>
          <a:p>
            <a:pPr algn="just"/>
            <a:r>
              <a:rPr lang="en-US" sz="2800" dirty="0" smtClean="0"/>
              <a:t>We are finding the </a:t>
            </a:r>
            <a:r>
              <a:rPr lang="en-US" sz="2800" dirty="0"/>
              <a:t>first n rows for the object based on position. It is useful for quickly testing if your object has the right type of data in it.</a:t>
            </a:r>
            <a:endParaRPr lang="en-IN" sz="2800" dirty="0"/>
          </a:p>
        </p:txBody>
      </p:sp>
    </p:spTree>
    <p:extLst>
      <p:ext uri="{BB962C8B-B14F-4D97-AF65-F5344CB8AC3E}">
        <p14:creationId xmlns:p14="http://schemas.microsoft.com/office/powerpoint/2010/main" val="4198166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sz="6600" b="1" dirty="0" smtClean="0">
                <a:solidFill>
                  <a:schemeClr val="tx1"/>
                </a:solidFill>
              </a:rPr>
              <a:t>SOLUTION</a:t>
            </a:r>
            <a:r>
              <a:rPr lang="en-US" sz="6600" dirty="0" smtClean="0">
                <a:solidFill>
                  <a:schemeClr val="tx1"/>
                </a:solidFill>
              </a:rPr>
              <a:t>:-</a:t>
            </a:r>
            <a:r>
              <a:rPr lang="en-IN" sz="6600" dirty="0" smtClean="0">
                <a:solidFill>
                  <a:schemeClr val="tx1"/>
                </a:solidFill>
              </a:rPr>
              <a:t/>
            </a:r>
            <a:br>
              <a:rPr lang="en-IN" sz="6600" dirty="0" smtClean="0">
                <a:solidFill>
                  <a:schemeClr val="tx1"/>
                </a:solidFill>
              </a:rPr>
            </a:br>
            <a:endParaRPr lang="en-IN" sz="6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8128" r="9687" b="12944"/>
          <a:stretch/>
        </p:blipFill>
        <p:spPr>
          <a:xfrm>
            <a:off x="0" y="1181100"/>
            <a:ext cx="8140700" cy="5676900"/>
          </a:xfrm>
          <a:prstGeom prst="rect">
            <a:avLst/>
          </a:prstGeom>
        </p:spPr>
      </p:pic>
      <p:sp>
        <p:nvSpPr>
          <p:cNvPr id="5" name="TextBox 4"/>
          <p:cNvSpPr txBox="1"/>
          <p:nvPr/>
        </p:nvSpPr>
        <p:spPr>
          <a:xfrm>
            <a:off x="8140700" y="1737691"/>
            <a:ext cx="4051300" cy="1569660"/>
          </a:xfrm>
          <a:prstGeom prst="rect">
            <a:avLst/>
          </a:prstGeom>
          <a:noFill/>
        </p:spPr>
        <p:txBody>
          <a:bodyPr wrap="square" rtlCol="0">
            <a:spAutoFit/>
          </a:bodyPr>
          <a:lstStyle/>
          <a:p>
            <a:pPr algn="just"/>
            <a:r>
              <a:rPr lang="en-US" sz="3200" dirty="0" smtClean="0"/>
              <a:t>it’s helps to find the missing value in data set</a:t>
            </a:r>
            <a:endParaRPr lang="en-IN" sz="3200" dirty="0"/>
          </a:p>
        </p:txBody>
      </p:sp>
    </p:spTree>
    <p:extLst>
      <p:ext uri="{BB962C8B-B14F-4D97-AF65-F5344CB8AC3E}">
        <p14:creationId xmlns:p14="http://schemas.microsoft.com/office/powerpoint/2010/main" val="3113470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252"/>
            <a:ext cx="9404723" cy="1400530"/>
          </a:xfrm>
        </p:spPr>
        <p:txBody>
          <a:bodyPr/>
          <a:lstStyle/>
          <a:p>
            <a:r>
              <a:rPr lang="en-US" sz="6600" b="1" dirty="0">
                <a:solidFill>
                  <a:schemeClr val="tx1"/>
                </a:solidFill>
              </a:rPr>
              <a:t>SOLUTION</a:t>
            </a:r>
            <a:r>
              <a:rPr lang="en-US" sz="6600" dirty="0">
                <a:solidFill>
                  <a:schemeClr val="tx1"/>
                </a:solidFill>
              </a:rPr>
              <a:t>:-</a:t>
            </a:r>
            <a:r>
              <a:rPr lang="en-IN" sz="6600" dirty="0">
                <a:solidFill>
                  <a:schemeClr val="tx1"/>
                </a:solidFill>
              </a:rPr>
              <a:t/>
            </a:r>
            <a:br>
              <a:rPr lang="en-IN" sz="6600" dirty="0">
                <a:solidFill>
                  <a:schemeClr val="tx1"/>
                </a:solidFill>
              </a:rPr>
            </a:br>
            <a:endParaRPr lang="en-IN" sz="60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1962" b="12252"/>
          <a:stretch/>
        </p:blipFill>
        <p:spPr>
          <a:xfrm>
            <a:off x="0" y="1413782"/>
            <a:ext cx="12192000" cy="5579164"/>
          </a:xfrm>
          <a:prstGeom prst="rect">
            <a:avLst/>
          </a:prstGeom>
        </p:spPr>
      </p:pic>
    </p:spTree>
    <p:extLst>
      <p:ext uri="{BB962C8B-B14F-4D97-AF65-F5344CB8AC3E}">
        <p14:creationId xmlns:p14="http://schemas.microsoft.com/office/powerpoint/2010/main" val="3273918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sz="6600" b="1" dirty="0">
                <a:solidFill>
                  <a:schemeClr val="tx1"/>
                </a:solidFill>
              </a:rPr>
              <a:t>SOLUTION</a:t>
            </a:r>
            <a:r>
              <a:rPr lang="en-US" sz="4400" dirty="0">
                <a:solidFill>
                  <a:schemeClr val="tx1"/>
                </a:solidFill>
              </a:rPr>
              <a:t>:-</a:t>
            </a:r>
            <a:r>
              <a:rPr lang="en-IN" sz="4400" dirty="0">
                <a:solidFill>
                  <a:schemeClr val="tx1"/>
                </a:solidFill>
              </a:rPr>
              <a:t/>
            </a:r>
            <a:br>
              <a:rPr lang="en-IN" sz="4400" dirty="0">
                <a:solidFill>
                  <a:schemeClr val="tx1"/>
                </a:solidFill>
              </a:rPr>
            </a:b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8499" b="10907"/>
          <a:stretch/>
        </p:blipFill>
        <p:spPr>
          <a:xfrm>
            <a:off x="0" y="1088670"/>
            <a:ext cx="12192000" cy="5769330"/>
          </a:xfrm>
          <a:prstGeom prst="rect">
            <a:avLst/>
          </a:prstGeom>
        </p:spPr>
      </p:pic>
    </p:spTree>
    <p:extLst>
      <p:ext uri="{BB962C8B-B14F-4D97-AF65-F5344CB8AC3E}">
        <p14:creationId xmlns:p14="http://schemas.microsoft.com/office/powerpoint/2010/main" val="555783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sz="8800" b="1" dirty="0">
                <a:solidFill>
                  <a:schemeClr val="tx1"/>
                </a:solidFill>
              </a:rPr>
              <a:t>SOLUTION</a:t>
            </a:r>
            <a:r>
              <a:rPr lang="en-US" sz="6000" dirty="0">
                <a:solidFill>
                  <a:schemeClr val="tx1"/>
                </a:solidFill>
              </a:rPr>
              <a:t>:-</a:t>
            </a:r>
            <a:r>
              <a:rPr lang="en-IN" sz="6000" dirty="0">
                <a:solidFill>
                  <a:schemeClr val="tx1"/>
                </a:solidFill>
              </a:rPr>
              <a:t/>
            </a:r>
            <a:br>
              <a:rPr lang="en-IN" sz="6000" dirty="0">
                <a:solidFill>
                  <a:schemeClr val="tx1"/>
                </a:solidFill>
              </a:rPr>
            </a:br>
            <a:endParaRPr lang="en-IN" sz="80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770" t="11648" r="7604" b="11834"/>
          <a:stretch/>
        </p:blipFill>
        <p:spPr>
          <a:xfrm>
            <a:off x="0" y="1400530"/>
            <a:ext cx="12192000" cy="5457470"/>
          </a:xfrm>
          <a:prstGeom prst="rect">
            <a:avLst/>
          </a:prstGeom>
        </p:spPr>
      </p:pic>
    </p:spTree>
    <p:extLst>
      <p:ext uri="{BB962C8B-B14F-4D97-AF65-F5344CB8AC3E}">
        <p14:creationId xmlns:p14="http://schemas.microsoft.com/office/powerpoint/2010/main" val="1767032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04723" cy="1400530"/>
          </a:xfrm>
        </p:spPr>
        <p:txBody>
          <a:bodyPr/>
          <a:lstStyle/>
          <a:p>
            <a:r>
              <a:rPr lang="en-US" sz="7200" b="1" dirty="0">
                <a:solidFill>
                  <a:schemeClr val="tx1"/>
                </a:solidFill>
              </a:rPr>
              <a:t>SOLUTION</a:t>
            </a:r>
            <a:r>
              <a:rPr lang="en-US" sz="4800" dirty="0">
                <a:solidFill>
                  <a:schemeClr val="tx1"/>
                </a:solidFill>
              </a:rPr>
              <a:t>:-</a:t>
            </a:r>
            <a:r>
              <a:rPr lang="en-IN" sz="4800" dirty="0">
                <a:solidFill>
                  <a:schemeClr val="tx1"/>
                </a:solidFill>
              </a:rPr>
              <a:t/>
            </a:r>
            <a:br>
              <a:rPr lang="en-IN" sz="4800" dirty="0">
                <a:solidFill>
                  <a:schemeClr val="tx1"/>
                </a:solidFill>
              </a:rPr>
            </a:br>
            <a:endParaRPr lang="en-IN" sz="72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9054" b="3125"/>
          <a:stretch/>
        </p:blipFill>
        <p:spPr>
          <a:xfrm>
            <a:off x="0" y="977900"/>
            <a:ext cx="12192000" cy="6019800"/>
          </a:xfrm>
          <a:prstGeom prst="rect">
            <a:avLst/>
          </a:prstGeom>
        </p:spPr>
      </p:pic>
    </p:spTree>
    <p:extLst>
      <p:ext uri="{BB962C8B-B14F-4D97-AF65-F5344CB8AC3E}">
        <p14:creationId xmlns:p14="http://schemas.microsoft.com/office/powerpoint/2010/main" val="1960909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37" y="39189"/>
            <a:ext cx="11345592" cy="1530403"/>
          </a:xfrm>
        </p:spPr>
        <p:txBody>
          <a:bodyPr/>
          <a:lstStyle/>
          <a:p>
            <a:r>
              <a:rPr lang="en-US" sz="6600" b="1" dirty="0" smtClean="0"/>
              <a:t>WHY THIS SOLUTION?</a:t>
            </a:r>
            <a:endParaRPr lang="en-IN" sz="6000" b="1" dirty="0"/>
          </a:p>
        </p:txBody>
      </p:sp>
      <p:sp>
        <p:nvSpPr>
          <p:cNvPr id="3" name="Content Placeholder 2"/>
          <p:cNvSpPr>
            <a:spLocks noGrp="1"/>
          </p:cNvSpPr>
          <p:nvPr>
            <p:ph idx="1"/>
          </p:nvPr>
        </p:nvSpPr>
        <p:spPr>
          <a:xfrm>
            <a:off x="646111" y="1569592"/>
            <a:ext cx="11410906" cy="4195481"/>
          </a:xfrm>
        </p:spPr>
        <p:txBody>
          <a:bodyPr>
            <a:normAutofit/>
          </a:bodyPr>
          <a:lstStyle/>
          <a:p>
            <a:pPr lvl="0" algn="just"/>
            <a:r>
              <a:rPr lang="en-US" dirty="0"/>
              <a:t> </a:t>
            </a:r>
            <a:r>
              <a:rPr lang="en-US" dirty="0" smtClean="0"/>
              <a:t>It </a:t>
            </a:r>
            <a:r>
              <a:rPr lang="en-US" dirty="0"/>
              <a:t>can refresh an organization and offer current </a:t>
            </a:r>
            <a:r>
              <a:rPr lang="en-US" b="1" dirty="0"/>
              <a:t>employees</a:t>
            </a:r>
            <a:r>
              <a:rPr lang="en-US" dirty="0"/>
              <a:t> new opportunities.</a:t>
            </a:r>
            <a:endParaRPr lang="en-IN" dirty="0" smtClean="0"/>
          </a:p>
          <a:p>
            <a:pPr lvl="0" algn="just"/>
            <a:r>
              <a:rPr lang="en-IN" dirty="0" smtClean="0"/>
              <a:t>From </a:t>
            </a:r>
            <a:r>
              <a:rPr lang="en-IN" dirty="0"/>
              <a:t>above implementation we can able to conclude about what range these all attrition occurred.</a:t>
            </a:r>
          </a:p>
          <a:p>
            <a:pPr lvl="0" algn="just"/>
            <a:r>
              <a:rPr lang="en-IN" dirty="0"/>
              <a:t>We will able to know what type of problem are faced by the employee in working hour in the office as well as work from home.</a:t>
            </a:r>
          </a:p>
          <a:p>
            <a:pPr lvl="0" algn="just"/>
            <a:r>
              <a:rPr lang="en-IN" dirty="0"/>
              <a:t>What type talented employee in the office how we can use them in other platform and improve their skill which will be beneficial for the organisation</a:t>
            </a:r>
            <a:r>
              <a:rPr lang="en-IN" dirty="0" smtClean="0"/>
              <a:t>.</a:t>
            </a:r>
          </a:p>
          <a:p>
            <a:pPr algn="just"/>
            <a:r>
              <a:rPr lang="en-US" dirty="0" smtClean="0"/>
              <a:t>It will help to know about Lack </a:t>
            </a:r>
            <a:r>
              <a:rPr lang="en-US" dirty="0"/>
              <a:t>of Growth and </a:t>
            </a:r>
            <a:r>
              <a:rPr lang="en-US" dirty="0" smtClean="0"/>
              <a:t>Progression,</a:t>
            </a:r>
            <a:r>
              <a:rPr lang="en-US" dirty="0"/>
              <a:t> </a:t>
            </a:r>
            <a:r>
              <a:rPr lang="en-US" dirty="0" smtClean="0"/>
              <a:t>Decision-Making, </a:t>
            </a:r>
            <a:r>
              <a:rPr lang="en-US" dirty="0"/>
              <a:t>Being </a:t>
            </a:r>
            <a:r>
              <a:rPr lang="en-US" dirty="0" smtClean="0"/>
              <a:t>Overworked,</a:t>
            </a:r>
            <a:r>
              <a:rPr lang="en-US" dirty="0"/>
              <a:t> Little Opportunity for Decision-Making</a:t>
            </a:r>
            <a:r>
              <a:rPr lang="en-US" dirty="0" smtClean="0"/>
              <a:t>.</a:t>
            </a:r>
            <a:endParaRPr lang="en-US" dirty="0"/>
          </a:p>
          <a:p>
            <a:pPr marL="0" indent="0">
              <a:buNone/>
            </a:pPr>
            <a:endParaRPr lang="en-US" dirty="0"/>
          </a:p>
          <a:p>
            <a:pPr marL="0" lvl="0" indent="0">
              <a:buNone/>
            </a:pPr>
            <a:endParaRPr lang="en-IN" dirty="0"/>
          </a:p>
          <a:p>
            <a:pPr marL="0" indent="0">
              <a:buNone/>
            </a:pPr>
            <a:endParaRPr lang="en-IN" dirty="0"/>
          </a:p>
        </p:txBody>
      </p:sp>
    </p:spTree>
    <p:extLst>
      <p:ext uri="{BB962C8B-B14F-4D97-AF65-F5344CB8AC3E}">
        <p14:creationId xmlns:p14="http://schemas.microsoft.com/office/powerpoint/2010/main" val="7646282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430" y="1811256"/>
            <a:ext cx="9404723" cy="1400530"/>
          </a:xfrm>
        </p:spPr>
        <p:txBody>
          <a:bodyPr/>
          <a:lstStyle/>
          <a:p>
            <a:r>
              <a:rPr lang="en-US" sz="13800" dirty="0" smtClean="0"/>
              <a:t>Thank You</a:t>
            </a:r>
            <a:endParaRPr lang="en-IN" sz="13800" dirty="0"/>
          </a:p>
        </p:txBody>
      </p:sp>
    </p:spTree>
    <p:extLst>
      <p:ext uri="{BB962C8B-B14F-4D97-AF65-F5344CB8AC3E}">
        <p14:creationId xmlns:p14="http://schemas.microsoft.com/office/powerpoint/2010/main" val="2535185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9771" y="0"/>
            <a:ext cx="4302781" cy="1200329"/>
          </a:xfrm>
          <a:prstGeom prst="rect">
            <a:avLst/>
          </a:prstGeom>
          <a:noFill/>
        </p:spPr>
        <p:txBody>
          <a:bodyPr wrap="none" rtlCol="0">
            <a:spAutoFit/>
          </a:bodyPr>
          <a:lstStyle/>
          <a:p>
            <a:r>
              <a:rPr lang="en-US" sz="7200" b="1" dirty="0" smtClean="0"/>
              <a:t>CONTENT</a:t>
            </a:r>
            <a:endParaRPr lang="en-IN" b="1" dirty="0"/>
          </a:p>
        </p:txBody>
      </p:sp>
      <p:sp>
        <p:nvSpPr>
          <p:cNvPr id="5" name="TextBox 4"/>
          <p:cNvSpPr txBox="1"/>
          <p:nvPr/>
        </p:nvSpPr>
        <p:spPr>
          <a:xfrm>
            <a:off x="828060" y="1632857"/>
            <a:ext cx="6544492" cy="4031873"/>
          </a:xfrm>
          <a:prstGeom prst="rect">
            <a:avLst/>
          </a:prstGeom>
          <a:noFill/>
        </p:spPr>
        <p:txBody>
          <a:bodyPr wrap="square" rtlCol="0">
            <a:spAutoFit/>
          </a:bodyPr>
          <a:lstStyle/>
          <a:p>
            <a:pPr marL="342900" indent="-342900" algn="just">
              <a:buFont typeface="+mj-lt"/>
              <a:buAutoNum type="arabicPeriod"/>
            </a:pPr>
            <a:r>
              <a:rPr lang="en-US" sz="3200" dirty="0" smtClean="0"/>
              <a:t>INTRODUCTION</a:t>
            </a:r>
          </a:p>
          <a:p>
            <a:pPr marL="342900" indent="-342900" algn="just">
              <a:buFont typeface="+mj-lt"/>
              <a:buAutoNum type="arabicPeriod"/>
            </a:pPr>
            <a:r>
              <a:rPr lang="en-US" sz="3200" dirty="0" smtClean="0"/>
              <a:t>AIM OF THEMES</a:t>
            </a:r>
          </a:p>
          <a:p>
            <a:pPr marL="342900" indent="-342900" algn="just">
              <a:buFont typeface="+mj-lt"/>
              <a:buAutoNum type="arabicPeriod"/>
            </a:pPr>
            <a:r>
              <a:rPr lang="en-US" sz="3200" dirty="0" smtClean="0"/>
              <a:t>OBJECTIVE</a:t>
            </a:r>
          </a:p>
          <a:p>
            <a:pPr marL="342900" indent="-342900" algn="just">
              <a:buFont typeface="+mj-lt"/>
              <a:buAutoNum type="arabicPeriod"/>
            </a:pPr>
            <a:r>
              <a:rPr lang="en-US" sz="3200" dirty="0" smtClean="0"/>
              <a:t>FLOW CHART</a:t>
            </a:r>
          </a:p>
          <a:p>
            <a:pPr marL="342900" indent="-342900" algn="just">
              <a:buFont typeface="+mj-lt"/>
              <a:buAutoNum type="arabicPeriod"/>
            </a:pPr>
            <a:r>
              <a:rPr lang="en-US" sz="3200" dirty="0" smtClean="0"/>
              <a:t>METHODOLOGY</a:t>
            </a:r>
          </a:p>
          <a:p>
            <a:pPr marL="342900" indent="-342900" algn="just">
              <a:buFont typeface="+mj-lt"/>
              <a:buAutoNum type="arabicPeriod"/>
            </a:pPr>
            <a:r>
              <a:rPr lang="en-US" sz="3200" dirty="0" smtClean="0"/>
              <a:t>TECHNOLOGY</a:t>
            </a:r>
          </a:p>
          <a:p>
            <a:pPr marL="342900" indent="-342900" algn="just">
              <a:buFont typeface="+mj-lt"/>
              <a:buAutoNum type="arabicPeriod"/>
            </a:pPr>
            <a:r>
              <a:rPr lang="en-US" sz="3200" dirty="0" smtClean="0"/>
              <a:t>POSSIBLE OUTCOMES</a:t>
            </a:r>
          </a:p>
          <a:p>
            <a:pPr marL="342900" indent="-342900" algn="just">
              <a:buFont typeface="+mj-lt"/>
              <a:buAutoNum type="arabicPeriod"/>
            </a:pPr>
            <a:r>
              <a:rPr lang="en-US" sz="3200" dirty="0" smtClean="0"/>
              <a:t>WHY THIS SOLUTION?</a:t>
            </a:r>
          </a:p>
        </p:txBody>
      </p:sp>
    </p:spTree>
    <p:extLst>
      <p:ext uri="{BB962C8B-B14F-4D97-AF65-F5344CB8AC3E}">
        <p14:creationId xmlns:p14="http://schemas.microsoft.com/office/powerpoint/2010/main" val="3929602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6009" y="0"/>
            <a:ext cx="9404723" cy="1400530"/>
          </a:xfrm>
        </p:spPr>
        <p:txBody>
          <a:bodyPr/>
          <a:lstStyle/>
          <a:p>
            <a:r>
              <a:rPr lang="en-US" sz="7200" b="1" dirty="0" smtClean="0"/>
              <a:t>INTRODUCTION</a:t>
            </a:r>
            <a:endParaRPr lang="en-IN" b="1" dirty="0"/>
          </a:p>
        </p:txBody>
      </p:sp>
      <p:sp>
        <p:nvSpPr>
          <p:cNvPr id="3" name="Content Placeholder 2"/>
          <p:cNvSpPr>
            <a:spLocks noGrp="1"/>
          </p:cNvSpPr>
          <p:nvPr>
            <p:ph idx="1"/>
          </p:nvPr>
        </p:nvSpPr>
        <p:spPr>
          <a:xfrm>
            <a:off x="554672" y="1896163"/>
            <a:ext cx="11450094" cy="4195481"/>
          </a:xfrm>
        </p:spPr>
        <p:txBody>
          <a:bodyPr>
            <a:normAutofit/>
          </a:bodyPr>
          <a:lstStyle/>
          <a:p>
            <a:pPr algn="just"/>
            <a:r>
              <a:rPr lang="en-US" sz="2400" dirty="0"/>
              <a:t>People are the lifeblood of an organization. Employee attrition is an extremely important and relevant business problem all organizations face. The major problem with high attrition is the cost to the organization and the time and resource investment. We invite you to propose ideas that can help in predicting and finding proactive ways of reducing attrition using technologies of your choice For </a:t>
            </a:r>
            <a:r>
              <a:rPr lang="en-US" sz="2400" dirty="0" err="1"/>
              <a:t>eg</a:t>
            </a:r>
            <a:r>
              <a:rPr lang="en-US" sz="2400" dirty="0"/>
              <a:t>: use available data/ and create modeling tools to predict which employees are more likely to leave given some attributes like absenteeism, stagnation in a role, active disengagement, etc.</a:t>
            </a:r>
            <a:endParaRPr lang="en-IN" sz="2400" dirty="0"/>
          </a:p>
        </p:txBody>
      </p:sp>
    </p:spTree>
    <p:extLst>
      <p:ext uri="{BB962C8B-B14F-4D97-AF65-F5344CB8AC3E}">
        <p14:creationId xmlns:p14="http://schemas.microsoft.com/office/powerpoint/2010/main" val="685456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745" y="0"/>
            <a:ext cx="9404723" cy="1400530"/>
          </a:xfrm>
        </p:spPr>
        <p:txBody>
          <a:bodyPr/>
          <a:lstStyle/>
          <a:p>
            <a:r>
              <a:rPr lang="en-US" sz="7200" b="1" dirty="0" smtClean="0"/>
              <a:t>AIM OF THE THEMES</a:t>
            </a:r>
            <a:r>
              <a:rPr lang="en-US" sz="7200" b="1" dirty="0"/>
              <a:t/>
            </a:r>
            <a:br>
              <a:rPr lang="en-US" sz="7200" b="1" dirty="0"/>
            </a:br>
            <a:endParaRPr lang="en-IN" sz="6600" b="1" dirty="0"/>
          </a:p>
        </p:txBody>
      </p:sp>
      <p:sp>
        <p:nvSpPr>
          <p:cNvPr id="3" name="Content Placeholder 2"/>
          <p:cNvSpPr>
            <a:spLocks noGrp="1"/>
          </p:cNvSpPr>
          <p:nvPr>
            <p:ph idx="1"/>
          </p:nvPr>
        </p:nvSpPr>
        <p:spPr>
          <a:xfrm>
            <a:off x="985745" y="1661032"/>
            <a:ext cx="8946541" cy="4195481"/>
          </a:xfrm>
        </p:spPr>
        <p:txBody>
          <a:bodyPr>
            <a:normAutofit/>
          </a:bodyPr>
          <a:lstStyle/>
          <a:p>
            <a:pPr algn="just"/>
            <a:r>
              <a:rPr lang="en-IN" sz="2400" dirty="0" smtClean="0"/>
              <a:t>Predicting </a:t>
            </a:r>
            <a:r>
              <a:rPr lang="en-IN" sz="2400" dirty="0"/>
              <a:t>and finding proactive ways of reducing attrition using technologies of your choice For </a:t>
            </a:r>
            <a:r>
              <a:rPr lang="en-IN" sz="2400" dirty="0" err="1"/>
              <a:t>eg</a:t>
            </a:r>
            <a:r>
              <a:rPr lang="en-IN" sz="2400" dirty="0"/>
              <a:t>: use available data/ and create </a:t>
            </a:r>
            <a:r>
              <a:rPr lang="en-IN" sz="2400" dirty="0" err="1"/>
              <a:t>modeling</a:t>
            </a:r>
            <a:r>
              <a:rPr lang="en-IN" sz="2400" dirty="0"/>
              <a:t> tools to predict which employees are more likely to leave given some attributes</a:t>
            </a:r>
          </a:p>
        </p:txBody>
      </p:sp>
    </p:spTree>
    <p:extLst>
      <p:ext uri="{BB962C8B-B14F-4D97-AF65-F5344CB8AC3E}">
        <p14:creationId xmlns:p14="http://schemas.microsoft.com/office/powerpoint/2010/main" val="2734213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0"/>
            <a:ext cx="9404723" cy="1400530"/>
          </a:xfrm>
        </p:spPr>
        <p:txBody>
          <a:bodyPr/>
          <a:lstStyle/>
          <a:p>
            <a:r>
              <a:rPr lang="en-US" sz="7200" b="1" dirty="0"/>
              <a:t>Objective</a:t>
            </a:r>
            <a:r>
              <a:rPr lang="en-US" sz="4400" dirty="0"/>
              <a:t> </a:t>
            </a:r>
            <a:br>
              <a:rPr lang="en-US" sz="4400" dirty="0"/>
            </a:br>
            <a:endParaRPr lang="en-IN" dirty="0"/>
          </a:p>
        </p:txBody>
      </p:sp>
      <p:sp>
        <p:nvSpPr>
          <p:cNvPr id="3" name="Content Placeholder 2"/>
          <p:cNvSpPr>
            <a:spLocks noGrp="1"/>
          </p:cNvSpPr>
          <p:nvPr>
            <p:ph idx="1"/>
          </p:nvPr>
        </p:nvSpPr>
        <p:spPr>
          <a:xfrm>
            <a:off x="371792" y="1595718"/>
            <a:ext cx="11672162" cy="4195481"/>
          </a:xfrm>
        </p:spPr>
        <p:txBody>
          <a:bodyPr>
            <a:noAutofit/>
          </a:bodyPr>
          <a:lstStyle/>
          <a:p>
            <a:pPr lvl="1" algn="just">
              <a:lnSpc>
                <a:spcPct val="150000"/>
              </a:lnSpc>
            </a:pPr>
            <a:r>
              <a:rPr lang="en-IN" sz="2000" dirty="0" smtClean="0"/>
              <a:t>The objective of the present report to study factor like </a:t>
            </a:r>
            <a:r>
              <a:rPr lang="en-IN" sz="2000" dirty="0" err="1" smtClean="0"/>
              <a:t>businesstravel</a:t>
            </a:r>
            <a:r>
              <a:rPr lang="en-IN" sz="2000" dirty="0" smtClean="0"/>
              <a:t>, department, distance from home, policies and procedures, recognition, appreciation, suggestions of the employee’s by which it helps to know the attrition level in the organizations and factors relating to retain them. This study also helps to find out where the organizations are lagging in retaining.</a:t>
            </a:r>
            <a:endParaRPr lang="en-IN" sz="2000" dirty="0"/>
          </a:p>
        </p:txBody>
      </p:sp>
    </p:spTree>
    <p:extLst>
      <p:ext uri="{BB962C8B-B14F-4D97-AF65-F5344CB8AC3E}">
        <p14:creationId xmlns:p14="http://schemas.microsoft.com/office/powerpoint/2010/main" val="468135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ight Brace 45"/>
          <p:cNvSpPr/>
          <p:nvPr/>
        </p:nvSpPr>
        <p:spPr>
          <a:xfrm>
            <a:off x="5358248" y="2028498"/>
            <a:ext cx="2100875" cy="3652000"/>
          </a:xfrm>
          <a:prstGeom prst="rightBrace">
            <a:avLst>
              <a:gd name="adj1" fmla="val 8333"/>
              <a:gd name="adj2" fmla="val 53577"/>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5" name="Left Brace 4"/>
          <p:cNvSpPr/>
          <p:nvPr/>
        </p:nvSpPr>
        <p:spPr>
          <a:xfrm>
            <a:off x="744583" y="1821300"/>
            <a:ext cx="1652952" cy="3207862"/>
          </a:xfrm>
          <a:prstGeom prst="lef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2" name="Title 1"/>
          <p:cNvSpPr>
            <a:spLocks noGrp="1"/>
          </p:cNvSpPr>
          <p:nvPr>
            <p:ph type="title"/>
          </p:nvPr>
        </p:nvSpPr>
        <p:spPr>
          <a:xfrm>
            <a:off x="489356" y="0"/>
            <a:ext cx="9404723" cy="1400530"/>
          </a:xfrm>
        </p:spPr>
        <p:txBody>
          <a:bodyPr/>
          <a:lstStyle/>
          <a:p>
            <a:r>
              <a:rPr lang="en-US" sz="5400" b="1" dirty="0" smtClean="0"/>
              <a:t>FLOW CHART</a:t>
            </a:r>
            <a:endParaRPr lang="en-IN" sz="5400" b="1" dirty="0"/>
          </a:p>
        </p:txBody>
      </p:sp>
      <p:sp>
        <p:nvSpPr>
          <p:cNvPr id="4" name="Rectangle 3"/>
          <p:cNvSpPr/>
          <p:nvPr/>
        </p:nvSpPr>
        <p:spPr>
          <a:xfrm>
            <a:off x="0" y="3115491"/>
            <a:ext cx="1489166"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DATA SET </a:t>
            </a:r>
            <a:endParaRPr lang="en-IN" dirty="0"/>
          </a:p>
        </p:txBody>
      </p:sp>
      <p:sp>
        <p:nvSpPr>
          <p:cNvPr id="6" name="Rectangle 5"/>
          <p:cNvSpPr/>
          <p:nvPr/>
        </p:nvSpPr>
        <p:spPr>
          <a:xfrm>
            <a:off x="993546" y="1327670"/>
            <a:ext cx="1489166"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NUMERICAL VARIABLE</a:t>
            </a:r>
            <a:endParaRPr lang="en-IN" sz="1400" dirty="0"/>
          </a:p>
        </p:txBody>
      </p:sp>
      <p:sp>
        <p:nvSpPr>
          <p:cNvPr id="7" name="Rectangle 6"/>
          <p:cNvSpPr/>
          <p:nvPr/>
        </p:nvSpPr>
        <p:spPr>
          <a:xfrm>
            <a:off x="1040477" y="4903312"/>
            <a:ext cx="1489166"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CATEGORICAL VARIABLE</a:t>
            </a:r>
            <a:endParaRPr lang="en-IN" sz="1400" dirty="0"/>
          </a:p>
        </p:txBody>
      </p:sp>
      <p:sp>
        <p:nvSpPr>
          <p:cNvPr id="8" name="Rectangle 7"/>
          <p:cNvSpPr/>
          <p:nvPr/>
        </p:nvSpPr>
        <p:spPr>
          <a:xfrm>
            <a:off x="2739492" y="909219"/>
            <a:ext cx="1796911" cy="142571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PLOTTING DISTRIBUTION NUMERICAL VARIBLE WITH EFFECTS OF ATTRITION</a:t>
            </a:r>
            <a:endParaRPr lang="en-IN" sz="1400" dirty="0"/>
          </a:p>
        </p:txBody>
      </p:sp>
      <p:sp>
        <p:nvSpPr>
          <p:cNvPr id="9" name="Rectangle 8"/>
          <p:cNvSpPr/>
          <p:nvPr/>
        </p:nvSpPr>
        <p:spPr>
          <a:xfrm>
            <a:off x="2825537" y="5360512"/>
            <a:ext cx="1796911" cy="142571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PLOTTING CATEGORICAL NUMERICAL VARIBLE WITH EFFECTS OF ATTRITION</a:t>
            </a:r>
            <a:endParaRPr lang="en-IN" sz="1400" dirty="0"/>
          </a:p>
        </p:txBody>
      </p:sp>
      <p:cxnSp>
        <p:nvCxnSpPr>
          <p:cNvPr id="13" name="Elbow Connector 12"/>
          <p:cNvCxnSpPr>
            <a:stCxn id="6" idx="3"/>
            <a:endCxn id="8" idx="1"/>
          </p:cNvCxnSpPr>
          <p:nvPr/>
        </p:nvCxnSpPr>
        <p:spPr>
          <a:xfrm flipV="1">
            <a:off x="2482712" y="1622077"/>
            <a:ext cx="256780" cy="162793"/>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 name="Elbow Connector 16"/>
          <p:cNvCxnSpPr>
            <a:stCxn id="7" idx="3"/>
            <a:endCxn id="9" idx="1"/>
          </p:cNvCxnSpPr>
          <p:nvPr/>
        </p:nvCxnSpPr>
        <p:spPr>
          <a:xfrm>
            <a:off x="2529643" y="5360512"/>
            <a:ext cx="295894" cy="712858"/>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21" name="Rectangle 20"/>
          <p:cNvSpPr/>
          <p:nvPr/>
        </p:nvSpPr>
        <p:spPr>
          <a:xfrm>
            <a:off x="2479115" y="3386886"/>
            <a:ext cx="1119115" cy="101453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BUILDING DECISION TREE</a:t>
            </a:r>
            <a:endParaRPr lang="en-IN" sz="1400" dirty="0"/>
          </a:p>
        </p:txBody>
      </p:sp>
      <p:sp>
        <p:nvSpPr>
          <p:cNvPr id="29" name="Rectangle 28"/>
          <p:cNvSpPr/>
          <p:nvPr/>
        </p:nvSpPr>
        <p:spPr>
          <a:xfrm>
            <a:off x="4484499" y="3307571"/>
            <a:ext cx="1463289" cy="101453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HANDLING CATEGORICAL/NUMERICAL  VARIABLE</a:t>
            </a:r>
            <a:endParaRPr lang="en-IN" sz="1400" dirty="0"/>
          </a:p>
        </p:txBody>
      </p:sp>
      <p:cxnSp>
        <p:nvCxnSpPr>
          <p:cNvPr id="31" name="Straight Arrow Connector 30"/>
          <p:cNvCxnSpPr>
            <a:stCxn id="21" idx="3"/>
            <a:endCxn id="29" idx="1"/>
          </p:cNvCxnSpPr>
          <p:nvPr/>
        </p:nvCxnSpPr>
        <p:spPr>
          <a:xfrm flipV="1">
            <a:off x="3598230" y="3814841"/>
            <a:ext cx="886269" cy="7931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9" name="Rectangle 38"/>
          <p:cNvSpPr/>
          <p:nvPr/>
        </p:nvSpPr>
        <p:spPr>
          <a:xfrm>
            <a:off x="4823087" y="1114807"/>
            <a:ext cx="1463289" cy="101453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SEPARATE CATEGORICAL DUMMY VARIABLE</a:t>
            </a:r>
            <a:endParaRPr lang="en-IN" sz="1400" dirty="0"/>
          </a:p>
        </p:txBody>
      </p:sp>
      <p:sp>
        <p:nvSpPr>
          <p:cNvPr id="40" name="Rectangle 39"/>
          <p:cNvSpPr/>
          <p:nvPr/>
        </p:nvSpPr>
        <p:spPr>
          <a:xfrm>
            <a:off x="4918342" y="5439943"/>
            <a:ext cx="1463289" cy="101453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SEPARATE NUMERICAL DUMMY VARIABLE</a:t>
            </a:r>
            <a:endParaRPr lang="en-IN" sz="1400" dirty="0"/>
          </a:p>
        </p:txBody>
      </p:sp>
      <p:cxnSp>
        <p:nvCxnSpPr>
          <p:cNvPr id="42" name="Straight Arrow Connector 41"/>
          <p:cNvCxnSpPr>
            <a:stCxn id="29" idx="0"/>
            <a:endCxn id="39" idx="2"/>
          </p:cNvCxnSpPr>
          <p:nvPr/>
        </p:nvCxnSpPr>
        <p:spPr>
          <a:xfrm flipV="1">
            <a:off x="5216144" y="2129346"/>
            <a:ext cx="338588" cy="117822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4" name="Straight Arrow Connector 43"/>
          <p:cNvCxnSpPr>
            <a:stCxn id="29" idx="2"/>
            <a:endCxn id="40" idx="0"/>
          </p:cNvCxnSpPr>
          <p:nvPr/>
        </p:nvCxnSpPr>
        <p:spPr>
          <a:xfrm>
            <a:off x="5216144" y="4322110"/>
            <a:ext cx="433843" cy="111783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49" name="Rectangle 48"/>
          <p:cNvSpPr/>
          <p:nvPr/>
        </p:nvSpPr>
        <p:spPr>
          <a:xfrm>
            <a:off x="6835022" y="3308995"/>
            <a:ext cx="1463289" cy="122479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MERIGING NUMERICAL AND CATEGORICAL </a:t>
            </a:r>
          </a:p>
          <a:p>
            <a:pPr algn="ctr"/>
            <a:r>
              <a:rPr lang="en-US" sz="1400" dirty="0" smtClean="0"/>
              <a:t>VARIABLE</a:t>
            </a:r>
            <a:endParaRPr lang="en-IN" sz="1400" dirty="0"/>
          </a:p>
        </p:txBody>
      </p:sp>
      <p:sp>
        <p:nvSpPr>
          <p:cNvPr id="61" name="Rectangle 60"/>
          <p:cNvSpPr/>
          <p:nvPr/>
        </p:nvSpPr>
        <p:spPr>
          <a:xfrm>
            <a:off x="8532771" y="2999124"/>
            <a:ext cx="1463289" cy="179006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SEPARTE THE TARGET AND THE PREDICTORS VARIABLE  AND THEN TRAIN AND TEST SPLIT</a:t>
            </a:r>
            <a:endParaRPr lang="en-IN" sz="1400" dirty="0"/>
          </a:p>
        </p:txBody>
      </p:sp>
      <p:cxnSp>
        <p:nvCxnSpPr>
          <p:cNvPr id="63" name="Straight Arrow Connector 62"/>
          <p:cNvCxnSpPr>
            <a:stCxn id="49" idx="3"/>
            <a:endCxn id="61" idx="1"/>
          </p:cNvCxnSpPr>
          <p:nvPr/>
        </p:nvCxnSpPr>
        <p:spPr>
          <a:xfrm flipV="1">
            <a:off x="8298311" y="3894155"/>
            <a:ext cx="234460" cy="2723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64" name="Rectangle 63"/>
          <p:cNvSpPr/>
          <p:nvPr/>
        </p:nvSpPr>
        <p:spPr>
          <a:xfrm>
            <a:off x="6918521" y="1456230"/>
            <a:ext cx="1463289" cy="122479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CROSS VALIDATION FOR ACCURACY</a:t>
            </a:r>
            <a:endParaRPr lang="en-IN" sz="1400" dirty="0"/>
          </a:p>
        </p:txBody>
      </p:sp>
      <p:sp>
        <p:nvSpPr>
          <p:cNvPr id="65" name="Rectangle 64"/>
          <p:cNvSpPr/>
          <p:nvPr/>
        </p:nvSpPr>
        <p:spPr>
          <a:xfrm>
            <a:off x="6897976" y="5350731"/>
            <a:ext cx="1463289" cy="122479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DECISION TREE USING GREEDY APPORACH</a:t>
            </a:r>
            <a:endParaRPr lang="en-IN" sz="1400" dirty="0"/>
          </a:p>
        </p:txBody>
      </p:sp>
      <p:cxnSp>
        <p:nvCxnSpPr>
          <p:cNvPr id="69" name="Elbow Connector 68"/>
          <p:cNvCxnSpPr>
            <a:stCxn id="61" idx="0"/>
            <a:endCxn id="64" idx="2"/>
          </p:cNvCxnSpPr>
          <p:nvPr/>
        </p:nvCxnSpPr>
        <p:spPr>
          <a:xfrm rot="16200000" flipV="1">
            <a:off x="8298243" y="2032951"/>
            <a:ext cx="318097" cy="1614250"/>
          </a:xfrm>
          <a:prstGeom prst="bent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1" name="Elbow Connector 70"/>
          <p:cNvCxnSpPr>
            <a:stCxn id="61" idx="2"/>
            <a:endCxn id="65" idx="0"/>
          </p:cNvCxnSpPr>
          <p:nvPr/>
        </p:nvCxnSpPr>
        <p:spPr>
          <a:xfrm rot="5400000">
            <a:off x="8166246" y="4252561"/>
            <a:ext cx="561546" cy="1634795"/>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72" name="Rectangle 71"/>
          <p:cNvSpPr/>
          <p:nvPr/>
        </p:nvSpPr>
        <p:spPr>
          <a:xfrm>
            <a:off x="10340900" y="909219"/>
            <a:ext cx="1725468" cy="200497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CONFUSION MATRIX FOR MISCLASSIFICATION AND  MATRIX CLASSIFICATION FOR ACCURACY FOR FINAL OUTPUT </a:t>
            </a:r>
            <a:endParaRPr lang="en-IN" sz="1400" dirty="0"/>
          </a:p>
        </p:txBody>
      </p:sp>
      <p:cxnSp>
        <p:nvCxnSpPr>
          <p:cNvPr id="75" name="Straight Arrow Connector 74"/>
          <p:cNvCxnSpPr>
            <a:stCxn id="8" idx="2"/>
            <a:endCxn id="21" idx="0"/>
          </p:cNvCxnSpPr>
          <p:nvPr/>
        </p:nvCxnSpPr>
        <p:spPr>
          <a:xfrm flipH="1">
            <a:off x="3038673" y="2334935"/>
            <a:ext cx="599275" cy="105195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7" name="Straight Arrow Connector 76"/>
          <p:cNvCxnSpPr>
            <a:stCxn id="9" idx="0"/>
            <a:endCxn id="21" idx="2"/>
          </p:cNvCxnSpPr>
          <p:nvPr/>
        </p:nvCxnSpPr>
        <p:spPr>
          <a:xfrm flipH="1" flipV="1">
            <a:off x="3038673" y="4401425"/>
            <a:ext cx="685320" cy="95908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99" name="Elbow Connector 98"/>
          <p:cNvCxnSpPr>
            <a:stCxn id="61" idx="3"/>
            <a:endCxn id="72" idx="1"/>
          </p:cNvCxnSpPr>
          <p:nvPr/>
        </p:nvCxnSpPr>
        <p:spPr>
          <a:xfrm flipV="1">
            <a:off x="9996060" y="1911709"/>
            <a:ext cx="344840" cy="1982446"/>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105" name="Rectangle 104"/>
          <p:cNvSpPr/>
          <p:nvPr/>
        </p:nvSpPr>
        <p:spPr>
          <a:xfrm>
            <a:off x="10466532" y="4714451"/>
            <a:ext cx="1725468" cy="200497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RANDOM FOREST CLASSIFIER FOR ACCURACY</a:t>
            </a:r>
            <a:endParaRPr lang="en-IN" sz="1400" dirty="0"/>
          </a:p>
        </p:txBody>
      </p:sp>
      <p:cxnSp>
        <p:nvCxnSpPr>
          <p:cNvPr id="108" name="Elbow Connector 107"/>
          <p:cNvCxnSpPr>
            <a:stCxn id="61" idx="3"/>
            <a:endCxn id="105" idx="1"/>
          </p:cNvCxnSpPr>
          <p:nvPr/>
        </p:nvCxnSpPr>
        <p:spPr>
          <a:xfrm>
            <a:off x="9996060" y="3894155"/>
            <a:ext cx="470472" cy="1822786"/>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
        <p:nvSpPr>
          <p:cNvPr id="110" name="Rectangle 109"/>
          <p:cNvSpPr/>
          <p:nvPr/>
        </p:nvSpPr>
        <p:spPr>
          <a:xfrm>
            <a:off x="8512899" y="397818"/>
            <a:ext cx="1463289" cy="15138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BOXPLOT IS USED FOR ALL CATEGORICAL AND NUMERICAL VARIBALE FOR ATTRITION</a:t>
            </a:r>
            <a:endParaRPr lang="en-IN" sz="1400" dirty="0"/>
          </a:p>
        </p:txBody>
      </p:sp>
      <p:cxnSp>
        <p:nvCxnSpPr>
          <p:cNvPr id="115" name="Elbow Connector 114"/>
          <p:cNvCxnSpPr>
            <a:stCxn id="61" idx="0"/>
            <a:endCxn id="110" idx="2"/>
          </p:cNvCxnSpPr>
          <p:nvPr/>
        </p:nvCxnSpPr>
        <p:spPr>
          <a:xfrm rot="16200000" flipV="1">
            <a:off x="8710772" y="2445480"/>
            <a:ext cx="1087416" cy="19872"/>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066217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0"/>
            <a:ext cx="9404723" cy="1400530"/>
          </a:xfrm>
        </p:spPr>
        <p:txBody>
          <a:bodyPr/>
          <a:lstStyle/>
          <a:p>
            <a:r>
              <a:rPr lang="en-US" sz="7200" b="1" dirty="0" smtClean="0"/>
              <a:t>METHODLOGY</a:t>
            </a:r>
            <a:endParaRPr lang="en-IN" sz="6600" b="1" dirty="0"/>
          </a:p>
        </p:txBody>
      </p:sp>
      <p:sp>
        <p:nvSpPr>
          <p:cNvPr id="3" name="Content Placeholder 2"/>
          <p:cNvSpPr>
            <a:spLocks noGrp="1"/>
          </p:cNvSpPr>
          <p:nvPr>
            <p:ph idx="1"/>
          </p:nvPr>
        </p:nvSpPr>
        <p:spPr>
          <a:xfrm>
            <a:off x="737551" y="1400530"/>
            <a:ext cx="11554597" cy="4195481"/>
          </a:xfrm>
        </p:spPr>
        <p:txBody>
          <a:bodyPr/>
          <a:lstStyle/>
          <a:p>
            <a:r>
              <a:rPr lang="en-US" dirty="0" smtClean="0"/>
              <a:t>Data has been collected from the </a:t>
            </a:r>
            <a:r>
              <a:rPr lang="en-US" dirty="0" err="1" smtClean="0"/>
              <a:t>kaggle</a:t>
            </a:r>
            <a:r>
              <a:rPr lang="en-US" dirty="0" smtClean="0"/>
              <a:t> which consist of 35 columns and 1470 rows which consist of age ,attrition, business travel, </a:t>
            </a:r>
            <a:r>
              <a:rPr lang="en-US" dirty="0" err="1" smtClean="0"/>
              <a:t>dialyrate</a:t>
            </a:r>
            <a:r>
              <a:rPr lang="en-US" dirty="0" smtClean="0"/>
              <a:t> , department , distance from home, education , education field , environment satisfaction  </a:t>
            </a:r>
            <a:r>
              <a:rPr lang="en-US" dirty="0" err="1" smtClean="0"/>
              <a:t>etc</a:t>
            </a:r>
            <a:r>
              <a:rPr lang="en-US" dirty="0" smtClean="0"/>
              <a:t> are the data columns.</a:t>
            </a:r>
          </a:p>
          <a:p>
            <a:r>
              <a:rPr lang="en-US" dirty="0" smtClean="0"/>
              <a:t>Data types are consist of </a:t>
            </a:r>
            <a:r>
              <a:rPr lang="en-US" dirty="0" err="1" smtClean="0"/>
              <a:t>int</a:t>
            </a:r>
            <a:r>
              <a:rPr lang="en-US" dirty="0" smtClean="0"/>
              <a:t> and object</a:t>
            </a:r>
          </a:p>
          <a:p>
            <a:r>
              <a:rPr lang="en-US" dirty="0" smtClean="0"/>
              <a:t>There are categorical as well as numerical data are in the data set .</a:t>
            </a:r>
          </a:p>
          <a:p>
            <a:r>
              <a:rPr lang="en-US" dirty="0" smtClean="0"/>
              <a:t>Categorical data are </a:t>
            </a:r>
            <a:r>
              <a:rPr lang="en-US" dirty="0" err="1" smtClean="0"/>
              <a:t>Bussiness</a:t>
            </a:r>
            <a:r>
              <a:rPr lang="en-US" dirty="0" smtClean="0"/>
              <a:t> travel, department, educational field , </a:t>
            </a:r>
            <a:r>
              <a:rPr lang="en-US" dirty="0" err="1" smtClean="0"/>
              <a:t>jobrole</a:t>
            </a:r>
            <a:r>
              <a:rPr lang="en-US" dirty="0" smtClean="0"/>
              <a:t>, Martial status, over time etc.</a:t>
            </a:r>
          </a:p>
          <a:p>
            <a:r>
              <a:rPr lang="en-US" dirty="0" smtClean="0"/>
              <a:t>Numerical data are age , </a:t>
            </a:r>
            <a:r>
              <a:rPr lang="en-US" dirty="0" err="1" smtClean="0"/>
              <a:t>dailyrate</a:t>
            </a:r>
            <a:r>
              <a:rPr lang="en-US" dirty="0" smtClean="0"/>
              <a:t> , </a:t>
            </a:r>
            <a:r>
              <a:rPr lang="en-US" dirty="0" err="1" smtClean="0"/>
              <a:t>distancefromhome</a:t>
            </a:r>
            <a:r>
              <a:rPr lang="en-US" dirty="0" smtClean="0"/>
              <a:t>, job level, monthly rate etc.</a:t>
            </a:r>
            <a:endParaRPr lang="en-IN" dirty="0"/>
          </a:p>
        </p:txBody>
      </p:sp>
    </p:spTree>
    <p:extLst>
      <p:ext uri="{BB962C8B-B14F-4D97-AF65-F5344CB8AC3E}">
        <p14:creationId xmlns:p14="http://schemas.microsoft.com/office/powerpoint/2010/main" val="3908524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59" y="0"/>
            <a:ext cx="9404723" cy="1400530"/>
          </a:xfrm>
        </p:spPr>
        <p:txBody>
          <a:bodyPr/>
          <a:lstStyle/>
          <a:p>
            <a:r>
              <a:rPr lang="en-US" sz="7200" b="1" dirty="0" smtClean="0"/>
              <a:t>TECHNOLOGY</a:t>
            </a:r>
            <a:r>
              <a:rPr lang="en-US" sz="7200" b="1" dirty="0"/>
              <a:t/>
            </a:r>
            <a:br>
              <a:rPr lang="en-US" sz="7200" b="1" dirty="0"/>
            </a:br>
            <a:endParaRPr lang="en-IN" sz="6600" b="1" dirty="0"/>
          </a:p>
        </p:txBody>
      </p:sp>
      <p:sp>
        <p:nvSpPr>
          <p:cNvPr id="3" name="Content Placeholder 2"/>
          <p:cNvSpPr>
            <a:spLocks noGrp="1"/>
          </p:cNvSpPr>
          <p:nvPr>
            <p:ph idx="1"/>
          </p:nvPr>
        </p:nvSpPr>
        <p:spPr>
          <a:xfrm>
            <a:off x="423061" y="1400530"/>
            <a:ext cx="8946541" cy="4195481"/>
          </a:xfrm>
        </p:spPr>
        <p:txBody>
          <a:bodyPr>
            <a:normAutofit/>
          </a:bodyPr>
          <a:lstStyle/>
          <a:p>
            <a:pPr algn="just"/>
            <a:r>
              <a:rPr lang="en-US" dirty="0" smtClean="0"/>
              <a:t>We will using python  along with libraries like panda , </a:t>
            </a:r>
            <a:r>
              <a:rPr lang="en-US" dirty="0" err="1" smtClean="0"/>
              <a:t>numpy</a:t>
            </a:r>
            <a:r>
              <a:rPr lang="en-US" dirty="0" smtClean="0"/>
              <a:t> ,</a:t>
            </a:r>
            <a:r>
              <a:rPr lang="en-US" dirty="0" err="1" smtClean="0"/>
              <a:t>seaborn</a:t>
            </a:r>
            <a:r>
              <a:rPr lang="en-US" dirty="0" smtClean="0"/>
              <a:t>  ,</a:t>
            </a:r>
            <a:r>
              <a:rPr lang="en-US" dirty="0" err="1" smtClean="0"/>
              <a:t>graphviz</a:t>
            </a:r>
            <a:r>
              <a:rPr lang="en-US" dirty="0" smtClean="0"/>
              <a:t>.</a:t>
            </a:r>
          </a:p>
          <a:p>
            <a:pPr algn="just"/>
            <a:r>
              <a:rPr lang="en-IN" dirty="0"/>
              <a:t>We have used decision tree modelling which is greedy algorithm, it search e</a:t>
            </a:r>
            <a:r>
              <a:rPr lang="en-IN" dirty="0" smtClean="0"/>
              <a:t>ntire </a:t>
            </a:r>
            <a:r>
              <a:rPr lang="en-IN" dirty="0"/>
              <a:t>space for possible decision tree, so we had find optimum parameter </a:t>
            </a:r>
            <a:r>
              <a:rPr lang="en-IN" dirty="0" smtClean="0"/>
              <a:t>For </a:t>
            </a:r>
            <a:r>
              <a:rPr lang="en-IN" dirty="0"/>
              <a:t>stopping decision tree at same </a:t>
            </a:r>
            <a:r>
              <a:rPr lang="en-IN" dirty="0" smtClean="0"/>
              <a:t>point. </a:t>
            </a:r>
          </a:p>
          <a:p>
            <a:r>
              <a:rPr lang="en-IN" dirty="0"/>
              <a:t>We had use hypothesis with all attribute in the data set and it will help us t</a:t>
            </a:r>
            <a:r>
              <a:rPr lang="en-IN" dirty="0" smtClean="0"/>
              <a:t>o </a:t>
            </a:r>
            <a:r>
              <a:rPr lang="en-IN" dirty="0"/>
              <a:t>find all the attrition by comparing with the attributes attrition at what </a:t>
            </a:r>
            <a:r>
              <a:rPr lang="en-IN" dirty="0" smtClean="0"/>
              <a:t>range In </a:t>
            </a:r>
            <a:r>
              <a:rPr lang="en-IN" dirty="0"/>
              <a:t>the organisation </a:t>
            </a:r>
            <a:r>
              <a:rPr lang="en-IN" dirty="0" smtClean="0"/>
              <a:t>employees </a:t>
            </a:r>
            <a:r>
              <a:rPr lang="en-IN" dirty="0"/>
              <a:t>faces issue. For example age vs attrition, </a:t>
            </a:r>
            <a:r>
              <a:rPr lang="en-IN" dirty="0" smtClean="0"/>
              <a:t>salary </a:t>
            </a:r>
            <a:r>
              <a:rPr lang="en-IN" dirty="0"/>
              <a:t>vs attrition, working hour’s vs attrition, job involvement vs attrition.</a:t>
            </a:r>
          </a:p>
          <a:p>
            <a:pPr algn="just"/>
            <a:r>
              <a:rPr lang="en-IN" dirty="0"/>
              <a:t>We will be using </a:t>
            </a:r>
            <a:r>
              <a:rPr lang="en-IN" dirty="0" err="1"/>
              <a:t>OneHotEncoder</a:t>
            </a:r>
            <a:r>
              <a:rPr lang="en-IN" dirty="0"/>
              <a:t> to predict the accuracy of the data</a:t>
            </a:r>
          </a:p>
        </p:txBody>
      </p:sp>
    </p:spTree>
    <p:extLst>
      <p:ext uri="{BB962C8B-B14F-4D97-AF65-F5344CB8AC3E}">
        <p14:creationId xmlns:p14="http://schemas.microsoft.com/office/powerpoint/2010/main" val="4176379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17" y="0"/>
            <a:ext cx="9404723" cy="1400530"/>
          </a:xfrm>
        </p:spPr>
        <p:txBody>
          <a:bodyPr/>
          <a:lstStyle/>
          <a:p>
            <a:r>
              <a:rPr lang="en-US" sz="7200" b="1" dirty="0"/>
              <a:t>TECHNOLOGY</a:t>
            </a:r>
            <a:br>
              <a:rPr lang="en-US" sz="7200" b="1" dirty="0"/>
            </a:br>
            <a:endParaRPr lang="en-IN" sz="6600" dirty="0"/>
          </a:p>
        </p:txBody>
      </p:sp>
      <p:sp>
        <p:nvSpPr>
          <p:cNvPr id="3" name="Content Placeholder 2"/>
          <p:cNvSpPr>
            <a:spLocks noGrp="1"/>
          </p:cNvSpPr>
          <p:nvPr>
            <p:ph idx="1"/>
          </p:nvPr>
        </p:nvSpPr>
        <p:spPr>
          <a:xfrm>
            <a:off x="397917" y="1400530"/>
            <a:ext cx="11698289" cy="5575036"/>
          </a:xfrm>
        </p:spPr>
        <p:txBody>
          <a:bodyPr/>
          <a:lstStyle/>
          <a:p>
            <a:r>
              <a:rPr lang="en-US" dirty="0" smtClean="0"/>
              <a:t>We will be working on </a:t>
            </a:r>
            <a:r>
              <a:rPr lang="en-US" dirty="0" err="1" smtClean="0"/>
              <a:t>jupyter</a:t>
            </a:r>
            <a:r>
              <a:rPr lang="en-US" dirty="0" smtClean="0"/>
              <a:t> notebook anaconda.</a:t>
            </a:r>
            <a:endParaRPr lang="en-IN" dirty="0" smtClean="0"/>
          </a:p>
          <a:p>
            <a:r>
              <a:rPr lang="en-IN" dirty="0" smtClean="0"/>
              <a:t>We </a:t>
            </a:r>
            <a:r>
              <a:rPr lang="en-IN" dirty="0"/>
              <a:t>will be using </a:t>
            </a:r>
            <a:r>
              <a:rPr lang="en-IN" dirty="0" err="1"/>
              <a:t>OneHotEncoder</a:t>
            </a:r>
            <a:r>
              <a:rPr lang="en-IN" dirty="0"/>
              <a:t> to predict the accuracy of the </a:t>
            </a:r>
            <a:r>
              <a:rPr lang="en-IN" dirty="0" smtClean="0"/>
              <a:t>data.</a:t>
            </a:r>
          </a:p>
          <a:p>
            <a:r>
              <a:rPr lang="en-IN" dirty="0"/>
              <a:t>We will be using Logistic Regression and random forest algorithm to finding 	</a:t>
            </a:r>
            <a:r>
              <a:rPr lang="en-IN" dirty="0" smtClean="0"/>
              <a:t>the </a:t>
            </a:r>
            <a:r>
              <a:rPr lang="en-IN" dirty="0"/>
              <a:t>accuracy of the attrition of the data</a:t>
            </a:r>
            <a:r>
              <a:rPr lang="en-IN" dirty="0" smtClean="0"/>
              <a:t>.</a:t>
            </a:r>
          </a:p>
          <a:p>
            <a:r>
              <a:rPr lang="en-IN" dirty="0"/>
              <a:t>We will be using the library of pivot and graphic for fetching the </a:t>
            </a:r>
            <a:r>
              <a:rPr lang="en-IN" dirty="0" smtClean="0"/>
              <a:t>graph.</a:t>
            </a:r>
          </a:p>
          <a:p>
            <a:r>
              <a:rPr lang="en-IN" dirty="0"/>
              <a:t>We had evaluated by help of </a:t>
            </a:r>
            <a:r>
              <a:rPr lang="en-IN" dirty="0" smtClean="0"/>
              <a:t>k-fold </a:t>
            </a:r>
            <a:r>
              <a:rPr lang="en-IN" dirty="0"/>
              <a:t>validation for assessing how the result </a:t>
            </a:r>
            <a:r>
              <a:rPr lang="en-IN" dirty="0" smtClean="0"/>
              <a:t>of </a:t>
            </a:r>
            <a:r>
              <a:rPr lang="en-IN" dirty="0"/>
              <a:t>a Model will generalize to an independent test data </a:t>
            </a:r>
            <a:r>
              <a:rPr lang="en-IN" dirty="0" smtClean="0"/>
              <a:t>set.</a:t>
            </a:r>
          </a:p>
          <a:p>
            <a:r>
              <a:rPr lang="en-IN" dirty="0"/>
              <a:t>We had used also confusion matrix for tabulating the number of </a:t>
            </a:r>
            <a:r>
              <a:rPr lang="en-IN" dirty="0" smtClean="0"/>
              <a:t>misclassification.</a:t>
            </a:r>
          </a:p>
          <a:p>
            <a:r>
              <a:rPr lang="en-US" dirty="0" smtClean="0"/>
              <a:t>We had also used Roc curve for depending true positive and tolerance for false positive rate.</a:t>
            </a:r>
            <a:endParaRPr lang="en-IN" dirty="0"/>
          </a:p>
          <a:p>
            <a:endParaRPr lang="en-IN" dirty="0"/>
          </a:p>
        </p:txBody>
      </p:sp>
    </p:spTree>
    <p:extLst>
      <p:ext uri="{BB962C8B-B14F-4D97-AF65-F5344CB8AC3E}">
        <p14:creationId xmlns:p14="http://schemas.microsoft.com/office/powerpoint/2010/main" val="12263106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TotalTime>
  <Words>953</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Times New Roman</vt:lpstr>
      <vt:lpstr>Wingdings 3</vt:lpstr>
      <vt:lpstr>Ion</vt:lpstr>
      <vt:lpstr>PowerPoint Presentation</vt:lpstr>
      <vt:lpstr>PowerPoint Presentation</vt:lpstr>
      <vt:lpstr>INTRODUCTION</vt:lpstr>
      <vt:lpstr>AIM OF THE THEMES </vt:lpstr>
      <vt:lpstr>Objective  </vt:lpstr>
      <vt:lpstr>FLOW CHART</vt:lpstr>
      <vt:lpstr>METHODLOGY</vt:lpstr>
      <vt:lpstr>TECHNOLOGY </vt:lpstr>
      <vt:lpstr>TECHNOLOGY </vt:lpstr>
      <vt:lpstr>POSSIBLE OF OUTCOMES</vt:lpstr>
      <vt:lpstr>PowerPoint Presentation</vt:lpstr>
      <vt:lpstr>SOLUTION:- </vt:lpstr>
      <vt:lpstr>SOLUTION:- </vt:lpstr>
      <vt:lpstr>SOLUTION:- </vt:lpstr>
      <vt:lpstr>SOLUTION:- </vt:lpstr>
      <vt:lpstr>SOLUTION:- </vt:lpstr>
      <vt:lpstr>WHY THIS SOLUTION?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Chita Pradhan</dc:creator>
  <cp:lastModifiedBy>Chita Pradhan</cp:lastModifiedBy>
  <cp:revision>24</cp:revision>
  <dcterms:created xsi:type="dcterms:W3CDTF">2021-03-13T16:57:58Z</dcterms:created>
  <dcterms:modified xsi:type="dcterms:W3CDTF">2021-04-17T13:03:13Z</dcterms:modified>
</cp:coreProperties>
</file>