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acifico"/>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Pacific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d6413baed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d6413baed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d6413baed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d6413baed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d6413baed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d6413baed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d6413baed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d6413baed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ad6413baed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ad6413baed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d6413baed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ad6413baed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ad6413baed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ad6413baed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d9f8d03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d9f8d03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nvSpPr>
        <p:spPr>
          <a:xfrm>
            <a:off x="3419700" y="197200"/>
            <a:ext cx="2304600" cy="8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  </a:t>
            </a:r>
            <a:r>
              <a:rPr b="1" lang="en" sz="2400" u="sng"/>
              <a:t>TECHBUDS </a:t>
            </a:r>
            <a:endParaRPr b="1" sz="2400" u="sng"/>
          </a:p>
        </p:txBody>
      </p:sp>
      <p:sp>
        <p:nvSpPr>
          <p:cNvPr id="55" name="Google Shape;55;p13"/>
          <p:cNvSpPr txBox="1"/>
          <p:nvPr/>
        </p:nvSpPr>
        <p:spPr>
          <a:xfrm>
            <a:off x="2205900" y="1491125"/>
            <a:ext cx="36900" cy="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246450" y="966750"/>
            <a:ext cx="8651100" cy="12171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1700"/>
              </a:spcBef>
              <a:spcAft>
                <a:spcPts val="0"/>
              </a:spcAft>
              <a:buNone/>
            </a:pPr>
            <a:r>
              <a:rPr lang="en" sz="1800">
                <a:solidFill>
                  <a:schemeClr val="dk1"/>
                </a:solidFill>
              </a:rPr>
              <a:t>We believe in </a:t>
            </a:r>
            <a:endParaRPr sz="1800">
              <a:solidFill>
                <a:schemeClr val="dk1"/>
              </a:solidFill>
            </a:endParaRPr>
          </a:p>
          <a:p>
            <a:pPr indent="0" lvl="0" marL="0" rtl="0" algn="ctr">
              <a:lnSpc>
                <a:spcPct val="120000"/>
              </a:lnSpc>
              <a:spcBef>
                <a:spcPts val="1700"/>
              </a:spcBef>
              <a:spcAft>
                <a:spcPts val="0"/>
              </a:spcAft>
              <a:buNone/>
            </a:pPr>
            <a:r>
              <a:rPr lang="en" sz="1800">
                <a:solidFill>
                  <a:schemeClr val="dk1"/>
                </a:solidFill>
              </a:rPr>
              <a:t>- </a:t>
            </a:r>
            <a:r>
              <a:rPr lang="en" sz="1800">
                <a:solidFill>
                  <a:schemeClr val="dk1"/>
                </a:solidFill>
                <a:highlight>
                  <a:srgbClr val="FFFF00"/>
                </a:highlight>
              </a:rPr>
              <a:t>Do as much as possible </a:t>
            </a:r>
            <a:r>
              <a:rPr b="1" i="1" lang="en" sz="1800">
                <a:solidFill>
                  <a:schemeClr val="dk1"/>
                </a:solidFill>
                <a:highlight>
                  <a:srgbClr val="FFFF00"/>
                </a:highlight>
              </a:rPr>
              <a:t>for</a:t>
            </a:r>
            <a:r>
              <a:rPr lang="en" sz="1800">
                <a:solidFill>
                  <a:schemeClr val="dk1"/>
                </a:solidFill>
                <a:highlight>
                  <a:srgbClr val="FFFF00"/>
                </a:highlight>
              </a:rPr>
              <a:t> the patient, and as little as possible </a:t>
            </a:r>
            <a:r>
              <a:rPr b="1" i="1" lang="en" sz="1800">
                <a:solidFill>
                  <a:schemeClr val="dk1"/>
                </a:solidFill>
                <a:highlight>
                  <a:srgbClr val="FFFF00"/>
                </a:highlight>
              </a:rPr>
              <a:t>to</a:t>
            </a:r>
            <a:r>
              <a:rPr i="1" lang="en" sz="1800">
                <a:solidFill>
                  <a:schemeClr val="dk1"/>
                </a:solidFill>
                <a:highlight>
                  <a:srgbClr val="FFFF00"/>
                </a:highlight>
              </a:rPr>
              <a:t> </a:t>
            </a:r>
            <a:r>
              <a:rPr lang="en" sz="1800">
                <a:solidFill>
                  <a:schemeClr val="dk1"/>
                </a:solidFill>
                <a:highlight>
                  <a:srgbClr val="FFFF00"/>
                </a:highlight>
              </a:rPr>
              <a:t>the patient.</a:t>
            </a:r>
            <a:endParaRPr sz="1800">
              <a:solidFill>
                <a:schemeClr val="dk1"/>
              </a:solidFill>
              <a:highlight>
                <a:srgbClr val="FFFF00"/>
              </a:highlight>
            </a:endParaRPr>
          </a:p>
          <a:p>
            <a:pPr indent="0" lvl="0" marL="0" rtl="0" algn="l">
              <a:spcBef>
                <a:spcPts val="500"/>
              </a:spcBef>
              <a:spcAft>
                <a:spcPts val="0"/>
              </a:spcAft>
              <a:buNone/>
            </a:pPr>
            <a:r>
              <a:t/>
            </a:r>
            <a:endParaRPr sz="1800">
              <a:highlight>
                <a:srgbClr val="FFFF00"/>
              </a:highlight>
            </a:endParaRPr>
          </a:p>
        </p:txBody>
      </p:sp>
      <p:sp>
        <p:nvSpPr>
          <p:cNvPr id="57" name="Google Shape;57;p13"/>
          <p:cNvSpPr txBox="1"/>
          <p:nvPr/>
        </p:nvSpPr>
        <p:spPr>
          <a:xfrm>
            <a:off x="801025" y="2571750"/>
            <a:ext cx="2698800" cy="217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u="sng"/>
              <a:t>Team Members</a:t>
            </a:r>
            <a:r>
              <a:rPr lang="en" sz="2400"/>
              <a:t>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sz="2400">
                <a:latin typeface="Times New Roman"/>
                <a:ea typeface="Times New Roman"/>
                <a:cs typeface="Times New Roman"/>
                <a:sym typeface="Times New Roman"/>
              </a:rPr>
              <a:t>Paavni Ahuja</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Karan Goel</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Ishita Saggi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pic>
        <p:nvPicPr>
          <p:cNvPr id="58" name="Google Shape;58;p13"/>
          <p:cNvPicPr preferRelativeResize="0"/>
          <p:nvPr/>
        </p:nvPicPr>
        <p:blipFill rotWithShape="1">
          <a:blip r:embed="rId3">
            <a:alphaModFix/>
          </a:blip>
          <a:srcRect b="0" l="9714" r="0" t="14828"/>
          <a:stretch/>
        </p:blipFill>
        <p:spPr>
          <a:xfrm>
            <a:off x="4796475" y="2633675"/>
            <a:ext cx="3782425" cy="2172600"/>
          </a:xfrm>
          <a:prstGeom prst="rect">
            <a:avLst/>
          </a:prstGeom>
          <a:noFill/>
          <a:ln>
            <a:noFill/>
          </a:ln>
        </p:spPr>
      </p:pic>
      <p:sp>
        <p:nvSpPr>
          <p:cNvPr id="59" name="Google Shape;59;p13"/>
          <p:cNvSpPr txBox="1"/>
          <p:nvPr/>
        </p:nvSpPr>
        <p:spPr>
          <a:xfrm>
            <a:off x="6630800" y="2590350"/>
            <a:ext cx="11649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a:off x="6928250" y="2702075"/>
            <a:ext cx="1164900" cy="3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Medical ID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4" name="Shape 64"/>
        <p:cNvGrpSpPr/>
        <p:nvPr/>
      </p:nvGrpSpPr>
      <p:grpSpPr>
        <a:xfrm>
          <a:off x="0" y="0"/>
          <a:ext cx="0" cy="0"/>
          <a:chOff x="0" y="0"/>
          <a:chExt cx="0" cy="0"/>
        </a:xfrm>
      </p:grpSpPr>
      <p:sp>
        <p:nvSpPr>
          <p:cNvPr id="65" name="Google Shape;65;p14"/>
          <p:cNvSpPr txBox="1"/>
          <p:nvPr/>
        </p:nvSpPr>
        <p:spPr>
          <a:xfrm>
            <a:off x="295775" y="261150"/>
            <a:ext cx="8460000" cy="46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highlight>
                  <a:srgbClr val="FFFF00"/>
                </a:highlight>
              </a:rPr>
              <a:t>PROBLEM</a:t>
            </a:r>
            <a:r>
              <a:rPr b="1" lang="en" sz="1800">
                <a:highlight>
                  <a:srgbClr val="FFFF00"/>
                </a:highlight>
              </a:rPr>
              <a:t> : </a:t>
            </a:r>
            <a:endParaRPr b="1" sz="1800">
              <a:highlight>
                <a:srgbClr val="FFFF00"/>
              </a:highlight>
            </a:endParaRPr>
          </a:p>
          <a:p>
            <a:pPr indent="0" lvl="0" marL="0" rtl="0" algn="just">
              <a:spcBef>
                <a:spcPts val="0"/>
              </a:spcBef>
              <a:spcAft>
                <a:spcPts val="0"/>
              </a:spcAft>
              <a:buNone/>
            </a:pPr>
            <a:r>
              <a:rPr lang="en" sz="1750">
                <a:latin typeface="Times New Roman"/>
                <a:ea typeface="Times New Roman"/>
                <a:cs typeface="Times New Roman"/>
                <a:sym typeface="Times New Roman"/>
              </a:rPr>
              <a:t>Major issue faced by Indian patients is the lack of record kept of their injuries, treatments or operations as well as the health insurances they own. Also they are unaware of the correct use of medical insurance policies to avail the benefit of cashless treatment. In case of any accident, to get an immediate help is also a major issue these days. Also, there is no proper </a:t>
            </a:r>
            <a:r>
              <a:rPr lang="en" sz="1750">
                <a:solidFill>
                  <a:schemeClr val="dk1"/>
                </a:solidFill>
                <a:latin typeface="Times New Roman"/>
                <a:ea typeface="Times New Roman"/>
                <a:cs typeface="Times New Roman"/>
                <a:sym typeface="Times New Roman"/>
              </a:rPr>
              <a:t>single consolidated view for all the above mentioned problems in Indi</a:t>
            </a:r>
            <a:r>
              <a:rPr lang="en" sz="1700">
                <a:solidFill>
                  <a:schemeClr val="dk1"/>
                </a:solidFill>
                <a:latin typeface="Times New Roman"/>
                <a:ea typeface="Times New Roman"/>
                <a:cs typeface="Times New Roman"/>
                <a:sym typeface="Times New Roman"/>
              </a:rPr>
              <a:t>a yet! </a:t>
            </a:r>
            <a:r>
              <a:rPr lang="en" sz="1700">
                <a:latin typeface="Times New Roman"/>
                <a:ea typeface="Times New Roman"/>
                <a:cs typeface="Times New Roman"/>
                <a:sym typeface="Times New Roman"/>
              </a:rPr>
              <a:t> </a:t>
            </a:r>
            <a:r>
              <a:rPr lang="en" sz="1700">
                <a:highlight>
                  <a:srgbClr val="FFFFFF"/>
                </a:highlight>
                <a:latin typeface="Times New Roman"/>
                <a:ea typeface="Times New Roman"/>
                <a:cs typeface="Times New Roman"/>
                <a:sym typeface="Times New Roman"/>
              </a:rPr>
              <a:t>  </a:t>
            </a:r>
            <a:endParaRPr sz="17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b="1" lang="en" sz="1800" u="sng">
                <a:highlight>
                  <a:srgbClr val="FFFF00"/>
                </a:highlight>
              </a:rPr>
              <a:t>SOLUTION </a:t>
            </a:r>
            <a:r>
              <a:rPr b="1" lang="en" sz="1800">
                <a:highlight>
                  <a:srgbClr val="FFFF00"/>
                </a:highlight>
              </a:rPr>
              <a:t>: </a:t>
            </a:r>
            <a:endParaRPr b="1" sz="1800">
              <a:highlight>
                <a:srgbClr val="FFFF00"/>
              </a:highlight>
            </a:endParaRPr>
          </a:p>
          <a:p>
            <a:pPr indent="0" lvl="0" marL="0" rtl="0" algn="just">
              <a:lnSpc>
                <a:spcPct val="115000"/>
              </a:lnSpc>
              <a:spcBef>
                <a:spcPts val="0"/>
              </a:spcBef>
              <a:spcAft>
                <a:spcPts val="0"/>
              </a:spcAft>
              <a:buNone/>
            </a:pPr>
            <a:r>
              <a:rPr lang="en" sz="1700">
                <a:solidFill>
                  <a:schemeClr val="dk1"/>
                </a:solidFill>
                <a:latin typeface="Times New Roman"/>
                <a:ea typeface="Times New Roman"/>
                <a:cs typeface="Times New Roman"/>
                <a:sym typeface="Times New Roman"/>
              </a:rPr>
              <a:t>Process begins with digitally enrolling a patient on to the platform and assigning an </a:t>
            </a:r>
            <a:r>
              <a:rPr b="1" lang="en" sz="1700" u="sng">
                <a:solidFill>
                  <a:schemeClr val="dk1"/>
                </a:solidFill>
                <a:latin typeface="Times New Roman"/>
                <a:ea typeface="Times New Roman"/>
                <a:cs typeface="Times New Roman"/>
                <a:sym typeface="Times New Roman"/>
              </a:rPr>
              <a:t>ID </a:t>
            </a:r>
            <a:r>
              <a:rPr b="1" lang="en" sz="1700">
                <a:solidFill>
                  <a:schemeClr val="dk1"/>
                </a:solidFill>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as</a:t>
            </a:r>
            <a:r>
              <a:rPr b="1" lang="en" sz="1700">
                <a:solidFill>
                  <a:schemeClr val="dk1"/>
                </a:solidFill>
                <a:latin typeface="Times New Roman"/>
                <a:ea typeface="Times New Roman"/>
                <a:cs typeface="Times New Roman"/>
                <a:sym typeface="Times New Roman"/>
              </a:rPr>
              <a:t> </a:t>
            </a:r>
            <a:r>
              <a:rPr lang="en" sz="1700">
                <a:latin typeface="Times New Roman"/>
                <a:ea typeface="Times New Roman"/>
                <a:cs typeface="Times New Roman"/>
                <a:sym typeface="Times New Roman"/>
              </a:rPr>
              <a:t>w</a:t>
            </a:r>
            <a:r>
              <a:rPr lang="en" sz="1700">
                <a:latin typeface="Times New Roman"/>
                <a:ea typeface="Times New Roman"/>
                <a:cs typeface="Times New Roman"/>
                <a:sym typeface="Times New Roman"/>
              </a:rPr>
              <a:t>e plan on creating an app which will help the patients to keep a record and be in direct contact with the concerned doctors. Also at at time of emergency, immediate help can be provided just by scanning all the details through the ID.  </a:t>
            </a:r>
            <a:r>
              <a:rPr lang="en" sz="1700" u="sng">
                <a:highlight>
                  <a:schemeClr val="accent4"/>
                </a:highlight>
                <a:latin typeface="Times New Roman"/>
                <a:ea typeface="Times New Roman"/>
                <a:cs typeface="Times New Roman"/>
                <a:sym typeface="Times New Roman"/>
              </a:rPr>
              <a:t>Patient centered communication system</a:t>
            </a:r>
            <a:r>
              <a:rPr lang="en" sz="1700">
                <a:latin typeface="Times New Roman"/>
                <a:ea typeface="Times New Roman"/>
                <a:cs typeface="Times New Roman"/>
                <a:sym typeface="Times New Roman"/>
              </a:rPr>
              <a:t> through an app will help creating mutual understanding between patients' health needs with increased engagement, follow-through with care plans, better health outcomes, and higher patient satisfaction.</a:t>
            </a:r>
            <a:r>
              <a:rPr lang="en" sz="1750">
                <a:latin typeface="Times New Roman"/>
                <a:ea typeface="Times New Roman"/>
                <a:cs typeface="Times New Roman"/>
                <a:sym typeface="Times New Roman"/>
              </a:rPr>
              <a:t> </a:t>
            </a:r>
            <a:endParaRPr sz="1750">
              <a:latin typeface="Times New Roman"/>
              <a:ea typeface="Times New Roman"/>
              <a:cs typeface="Times New Roman"/>
              <a:sym typeface="Times New Roman"/>
            </a:endParaRPr>
          </a:p>
          <a:p>
            <a:pPr indent="0" lvl="0" marL="0" rtl="0" algn="just">
              <a:spcBef>
                <a:spcPts val="1600"/>
              </a:spcBef>
              <a:spcAft>
                <a:spcPts val="0"/>
              </a:spcAft>
              <a:buClr>
                <a:schemeClr val="dk1"/>
              </a:buClr>
              <a:buSzPts val="1100"/>
              <a:buFont typeface="Arial"/>
              <a:buNone/>
            </a:pPr>
            <a:r>
              <a:t/>
            </a:r>
            <a:endParaRPr sz="18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1122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u="sng">
                <a:solidFill>
                  <a:srgbClr val="000000"/>
                </a:solidFill>
                <a:highlight>
                  <a:srgbClr val="FFFF00"/>
                </a:highlight>
                <a:latin typeface="Pacifico"/>
                <a:ea typeface="Pacifico"/>
                <a:cs typeface="Pacifico"/>
                <a:sym typeface="Pacifico"/>
              </a:rPr>
              <a:t>How we see it is as digitization of the overall ecosystem :</a:t>
            </a:r>
            <a:endParaRPr sz="2400" u="sng">
              <a:solidFill>
                <a:srgbClr val="000000"/>
              </a:solidFill>
              <a:highlight>
                <a:srgbClr val="FFFF00"/>
              </a:highlight>
              <a:latin typeface="Pacifico"/>
              <a:ea typeface="Pacifico"/>
              <a:cs typeface="Pacifico"/>
              <a:sym typeface="Pacifico"/>
            </a:endParaRPr>
          </a:p>
          <a:p>
            <a:pPr indent="0" lvl="0" marL="0" rtl="0" algn="l">
              <a:spcBef>
                <a:spcPts val="1600"/>
              </a:spcBef>
              <a:spcAft>
                <a:spcPts val="0"/>
              </a:spcAft>
              <a:buNone/>
            </a:pPr>
            <a:r>
              <a:t/>
            </a:r>
            <a:endParaRPr sz="2400" u="sng">
              <a:solidFill>
                <a:srgbClr val="000000"/>
              </a:solidFill>
              <a:latin typeface="Pacifico"/>
              <a:ea typeface="Pacifico"/>
              <a:cs typeface="Pacifico"/>
              <a:sym typeface="Pacifico"/>
            </a:endParaRPr>
          </a:p>
        </p:txBody>
      </p:sp>
      <p:sp>
        <p:nvSpPr>
          <p:cNvPr id="71" name="Google Shape;71;p15"/>
          <p:cNvSpPr txBox="1"/>
          <p:nvPr>
            <p:ph idx="1" type="body"/>
          </p:nvPr>
        </p:nvSpPr>
        <p:spPr>
          <a:xfrm>
            <a:off x="262400" y="579200"/>
            <a:ext cx="8520600" cy="43254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Build a platform to store, view, and edit details of a patient.</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Process begins with digitally enrolling a patient on to the platform and assigning an </a:t>
            </a:r>
            <a:r>
              <a:rPr b="1" lang="en" sz="1900" u="sng">
                <a:solidFill>
                  <a:srgbClr val="000000"/>
                </a:solidFill>
                <a:highlight>
                  <a:schemeClr val="accent4"/>
                </a:highlight>
                <a:latin typeface="Times New Roman"/>
                <a:ea typeface="Times New Roman"/>
                <a:cs typeface="Times New Roman"/>
                <a:sym typeface="Times New Roman"/>
              </a:rPr>
              <a:t>ID </a:t>
            </a:r>
            <a:r>
              <a:rPr b="1" lang="en" sz="1900">
                <a:solidFill>
                  <a:srgbClr val="000000"/>
                </a:solidFill>
                <a:latin typeface="Times New Roman"/>
                <a:ea typeface="Times New Roman"/>
                <a:cs typeface="Times New Roman"/>
                <a:sym typeface="Times New Roman"/>
              </a:rPr>
              <a:t>.</a:t>
            </a:r>
            <a:endParaRPr b="1"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They can update their medical history to begin with.</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Next time they visit a doctor (who will also have access to a different platform), the doctor will add symptoms (through a drop down list), select the diagnosed disease (from a drop down), and assign medications (through a drop down). These details will be frozen and can’t be edited later by a different doctor or a patient.</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Over time overall record can be built for all the patients. Doctors can diagnose and prescribe medication as per the medical history in detail. This enhances the efficiency and efficacy of the process.</a:t>
            </a:r>
            <a:endParaRPr sz="1900">
              <a:solidFill>
                <a:srgbClr val="000000"/>
              </a:solidFill>
              <a:latin typeface="Times New Roman"/>
              <a:ea typeface="Times New Roman"/>
              <a:cs typeface="Times New Roman"/>
              <a:sym typeface="Times New Roman"/>
            </a:endParaRPr>
          </a:p>
          <a:p>
            <a:pPr indent="0" lvl="0" marL="0" rtl="0" algn="just">
              <a:spcBef>
                <a:spcPts val="1600"/>
              </a:spcBef>
              <a:spcAft>
                <a:spcPts val="1600"/>
              </a:spcAft>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highlight>
                  <a:srgbClr val="FFFF00"/>
                </a:highlight>
                <a:latin typeface="Pacifico"/>
                <a:ea typeface="Pacifico"/>
                <a:cs typeface="Pacifico"/>
                <a:sym typeface="Pacifico"/>
              </a:rPr>
              <a:t>Role of Insurance Companies : </a:t>
            </a:r>
            <a:endParaRPr sz="2400" u="sng">
              <a:highlight>
                <a:srgbClr val="FFFF00"/>
              </a:highlight>
              <a:latin typeface="Pacifico"/>
              <a:ea typeface="Pacifico"/>
              <a:cs typeface="Pacifico"/>
              <a:sym typeface="Pacifico"/>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 sz="2000" u="sng">
                <a:solidFill>
                  <a:srgbClr val="000000"/>
                </a:solidFill>
                <a:highlight>
                  <a:schemeClr val="accent4"/>
                </a:highlight>
                <a:latin typeface="Times New Roman"/>
                <a:ea typeface="Times New Roman"/>
                <a:cs typeface="Times New Roman"/>
                <a:sym typeface="Times New Roman"/>
              </a:rPr>
              <a:t>Health insurance</a:t>
            </a:r>
            <a:r>
              <a:rPr lang="en" sz="2000">
                <a:solidFill>
                  <a:srgbClr val="000000"/>
                </a:solidFill>
                <a:latin typeface="Times New Roman"/>
                <a:ea typeface="Times New Roman"/>
                <a:cs typeface="Times New Roman"/>
                <a:sym typeface="Times New Roman"/>
              </a:rPr>
              <a:t> can also be linked to the platform which will :</a:t>
            </a:r>
            <a:endParaRPr sz="2000">
              <a:solidFill>
                <a:srgbClr val="000000"/>
              </a:solidFill>
              <a:latin typeface="Times New Roman"/>
              <a:ea typeface="Times New Roman"/>
              <a:cs typeface="Times New Roman"/>
              <a:sym typeface="Times New Roman"/>
            </a:endParaRPr>
          </a:p>
          <a:p>
            <a:pPr indent="-355600" lvl="0" marL="457200" rtl="0" algn="just">
              <a:spcBef>
                <a:spcPts val="1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Make it easy for patients to check if they are eligible for an insurance claim.</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Make raising and settling (through more efficient verification) claims easier. </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This will reduce operational expenses for insurance companies as well.</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Now, a huge </a:t>
            </a:r>
            <a:r>
              <a:rPr b="1" lang="en" sz="2000" u="sng">
                <a:solidFill>
                  <a:srgbClr val="000000"/>
                </a:solidFill>
                <a:highlight>
                  <a:schemeClr val="accent4"/>
                </a:highlight>
                <a:latin typeface="Times New Roman"/>
                <a:ea typeface="Times New Roman"/>
                <a:cs typeface="Times New Roman"/>
                <a:sym typeface="Times New Roman"/>
              </a:rPr>
              <a:t>data set</a:t>
            </a:r>
            <a:r>
              <a:rPr b="1" lang="en" sz="2000" u="sng">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is created which can be used in go to market strategies as well.</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Insurance companies can target customers as per the data sets. </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Char char="●"/>
            </a:pPr>
            <a:r>
              <a:rPr b="1" lang="en" sz="2000" u="sng">
                <a:solidFill>
                  <a:srgbClr val="000000"/>
                </a:solidFill>
                <a:highlight>
                  <a:schemeClr val="accent4"/>
                </a:highlight>
                <a:latin typeface="Times New Roman"/>
                <a:ea typeface="Times New Roman"/>
                <a:cs typeface="Times New Roman"/>
                <a:sym typeface="Times New Roman"/>
              </a:rPr>
              <a:t>Premiums</a:t>
            </a:r>
            <a:r>
              <a:rPr lang="en" sz="2000">
                <a:solidFill>
                  <a:srgbClr val="000000"/>
                </a:solidFill>
                <a:latin typeface="Times New Roman"/>
                <a:ea typeface="Times New Roman"/>
                <a:cs typeface="Times New Roman"/>
                <a:sym typeface="Times New Roman"/>
              </a:rPr>
              <a:t> can be fixed as per the medical history.</a:t>
            </a:r>
            <a:endParaRPr sz="2000">
              <a:solidFill>
                <a:srgbClr val="000000"/>
              </a:solidFill>
              <a:latin typeface="Times New Roman"/>
              <a:ea typeface="Times New Roman"/>
              <a:cs typeface="Times New Roman"/>
              <a:sym typeface="Times New Roman"/>
            </a:endParaRPr>
          </a:p>
          <a:p>
            <a:pPr indent="0" lvl="0" marL="0" rtl="0" algn="just">
              <a:spcBef>
                <a:spcPts val="1600"/>
              </a:spcBef>
              <a:spcAft>
                <a:spcPts val="160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198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solidFill>
                  <a:srgbClr val="000000"/>
                </a:solidFill>
                <a:highlight>
                  <a:srgbClr val="FFFF00"/>
                </a:highlight>
                <a:latin typeface="Pacifico"/>
                <a:ea typeface="Pacifico"/>
                <a:cs typeface="Pacifico"/>
                <a:sym typeface="Pacifico"/>
              </a:rPr>
              <a:t>Role of </a:t>
            </a:r>
            <a:r>
              <a:rPr lang="en" sz="2400" u="sng">
                <a:solidFill>
                  <a:srgbClr val="000000"/>
                </a:solidFill>
                <a:highlight>
                  <a:srgbClr val="FFFF00"/>
                </a:highlight>
                <a:latin typeface="Pacifico"/>
                <a:ea typeface="Pacifico"/>
                <a:cs typeface="Pacifico"/>
                <a:sym typeface="Pacifico"/>
              </a:rPr>
              <a:t>Pharmaceutical companies : </a:t>
            </a:r>
            <a:endParaRPr sz="2400" u="sng">
              <a:solidFill>
                <a:srgbClr val="000000"/>
              </a:solidFill>
              <a:highlight>
                <a:srgbClr val="FFFF00"/>
              </a:highlight>
              <a:latin typeface="Pacifico"/>
              <a:ea typeface="Pacifico"/>
              <a:cs typeface="Pacifico"/>
              <a:sym typeface="Pacifico"/>
            </a:endParaRPr>
          </a:p>
        </p:txBody>
      </p:sp>
      <p:sp>
        <p:nvSpPr>
          <p:cNvPr id="83" name="Google Shape;83;p17"/>
          <p:cNvSpPr txBox="1"/>
          <p:nvPr>
            <p:ph idx="1" type="body"/>
          </p:nvPr>
        </p:nvSpPr>
        <p:spPr>
          <a:xfrm>
            <a:off x="311700" y="998200"/>
            <a:ext cx="8520600" cy="40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u="sng">
                <a:solidFill>
                  <a:srgbClr val="000000"/>
                </a:solidFill>
                <a:highlight>
                  <a:schemeClr val="accent4"/>
                </a:highlight>
                <a:latin typeface="Times New Roman"/>
                <a:ea typeface="Times New Roman"/>
                <a:cs typeface="Times New Roman"/>
                <a:sym typeface="Times New Roman"/>
              </a:rPr>
              <a:t>Pharmaceutical companies</a:t>
            </a:r>
            <a:r>
              <a:rPr lang="en" sz="1900">
                <a:solidFill>
                  <a:srgbClr val="000000"/>
                </a:solidFill>
                <a:latin typeface="Times New Roman"/>
                <a:ea typeface="Times New Roman"/>
                <a:cs typeface="Times New Roman"/>
                <a:sym typeface="Times New Roman"/>
              </a:rPr>
              <a:t> </a:t>
            </a:r>
            <a:r>
              <a:rPr lang="en" sz="1900">
                <a:solidFill>
                  <a:srgbClr val="000000"/>
                </a:solidFill>
                <a:latin typeface="Times New Roman"/>
                <a:ea typeface="Times New Roman"/>
                <a:cs typeface="Times New Roman"/>
                <a:sym typeface="Times New Roman"/>
              </a:rPr>
              <a:t>can target markets as per the demand captured in the data. </a:t>
            </a:r>
            <a:endParaRPr sz="1900">
              <a:solidFill>
                <a:srgbClr val="000000"/>
              </a:solidFill>
              <a:latin typeface="Times New Roman"/>
              <a:ea typeface="Times New Roman"/>
              <a:cs typeface="Times New Roman"/>
              <a:sym typeface="Times New Roman"/>
            </a:endParaRPr>
          </a:p>
          <a:p>
            <a:pPr indent="-349250" lvl="0" marL="457200" rtl="0" algn="l">
              <a:spcBef>
                <a:spcPts val="160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This will enhance supply chain efficiency, bringing down costs.</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b="1" lang="en" sz="1900" u="sng">
                <a:solidFill>
                  <a:srgbClr val="000000"/>
                </a:solidFill>
                <a:highlight>
                  <a:schemeClr val="accent4"/>
                </a:highlight>
                <a:latin typeface="Times New Roman"/>
                <a:ea typeface="Times New Roman"/>
                <a:cs typeface="Times New Roman"/>
                <a:sym typeface="Times New Roman"/>
              </a:rPr>
              <a:t>Targeted</a:t>
            </a:r>
            <a:r>
              <a:rPr b="1" lang="en" sz="1900" u="sng">
                <a:solidFill>
                  <a:srgbClr val="000000"/>
                </a:solidFill>
                <a:highlight>
                  <a:schemeClr val="accent4"/>
                </a:highlight>
                <a:latin typeface="Times New Roman"/>
                <a:ea typeface="Times New Roman"/>
                <a:cs typeface="Times New Roman"/>
                <a:sym typeface="Times New Roman"/>
              </a:rPr>
              <a:t> marketing</a:t>
            </a:r>
            <a:r>
              <a:rPr lang="en" sz="1900">
                <a:solidFill>
                  <a:srgbClr val="000000"/>
                </a:solidFill>
                <a:latin typeface="Times New Roman"/>
                <a:ea typeface="Times New Roman"/>
                <a:cs typeface="Times New Roman"/>
                <a:sym typeface="Times New Roman"/>
              </a:rPr>
              <a:t> by pharmaceutical companies, insurance companies, and other healthcare businesses will reduce the overall expense incurred.</a:t>
            </a:r>
            <a:endParaRPr sz="1900">
              <a:solidFill>
                <a:srgbClr val="000000"/>
              </a:solidFill>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 </a:t>
            </a:r>
            <a:r>
              <a:rPr b="1" lang="en" sz="1900" u="sng">
                <a:solidFill>
                  <a:srgbClr val="000000"/>
                </a:solidFill>
                <a:highlight>
                  <a:schemeClr val="accent4"/>
                </a:highlight>
                <a:latin typeface="Times New Roman"/>
                <a:ea typeface="Times New Roman"/>
                <a:cs typeface="Times New Roman"/>
                <a:sym typeface="Times New Roman"/>
              </a:rPr>
              <a:t>End consumers</a:t>
            </a:r>
            <a:r>
              <a:rPr lang="en" sz="1900">
                <a:solidFill>
                  <a:srgbClr val="000000"/>
                </a:solidFill>
                <a:latin typeface="Times New Roman"/>
                <a:ea typeface="Times New Roman"/>
                <a:cs typeface="Times New Roman"/>
                <a:sym typeface="Times New Roman"/>
              </a:rPr>
              <a:t> will get better access to products and businesses will be able to acquire and retain customers at lower costs. Businesses can also generate customer specific offers.</a:t>
            </a:r>
            <a:endParaRPr sz="19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solidFill>
                  <a:srgbClr val="000000"/>
                </a:solidFill>
                <a:highlight>
                  <a:srgbClr val="FFFF00"/>
                </a:highlight>
                <a:latin typeface="Pacifico"/>
                <a:ea typeface="Pacifico"/>
                <a:cs typeface="Pacifico"/>
                <a:sym typeface="Pacifico"/>
              </a:rPr>
              <a:t>Role of data in </a:t>
            </a:r>
            <a:r>
              <a:rPr lang="en" sz="2400" u="sng">
                <a:solidFill>
                  <a:srgbClr val="000000"/>
                </a:solidFill>
                <a:highlight>
                  <a:srgbClr val="FFFF00"/>
                </a:highlight>
                <a:latin typeface="Pacifico"/>
                <a:ea typeface="Pacifico"/>
                <a:cs typeface="Pacifico"/>
                <a:sym typeface="Pacifico"/>
              </a:rPr>
              <a:t> clinics, dispensaries, and hospitals </a:t>
            </a:r>
            <a:endParaRPr sz="2400" u="sng">
              <a:solidFill>
                <a:srgbClr val="000000"/>
              </a:solidFill>
              <a:highlight>
                <a:srgbClr val="FFFF00"/>
              </a:highlight>
              <a:latin typeface="Pacifico"/>
              <a:ea typeface="Pacifico"/>
              <a:cs typeface="Pacifico"/>
              <a:sym typeface="Pacifico"/>
            </a:endParaRPr>
          </a:p>
          <a:p>
            <a:pPr indent="0" lvl="0" marL="0" rtl="0" algn="l">
              <a:spcBef>
                <a:spcPts val="0"/>
              </a:spcBef>
              <a:spcAft>
                <a:spcPts val="0"/>
              </a:spcAft>
              <a:buNone/>
            </a:pPr>
            <a:r>
              <a:t/>
            </a:r>
            <a:endParaRPr sz="2400" u="sng">
              <a:solidFill>
                <a:srgbClr val="000000"/>
              </a:solidFill>
              <a:highlight>
                <a:srgbClr val="FFFF00"/>
              </a:highlight>
              <a:latin typeface="Pacifico"/>
              <a:ea typeface="Pacifico"/>
              <a:cs typeface="Pacifico"/>
              <a:sym typeface="Pacifico"/>
            </a:endParaRPr>
          </a:p>
        </p:txBody>
      </p:sp>
      <p:sp>
        <p:nvSpPr>
          <p:cNvPr id="89" name="Google Shape;89;p18"/>
          <p:cNvSpPr txBox="1"/>
          <p:nvPr>
            <p:ph idx="1" type="body"/>
          </p:nvPr>
        </p:nvSpPr>
        <p:spPr>
          <a:xfrm>
            <a:off x="311700" y="1325000"/>
            <a:ext cx="8520600" cy="3739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data on clinics, dispensaries, and hospitals will also be on the platform.</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These entities can update real time status of their resource (doctors, beds, ventilators, operation theaters, etc.) availabilities on the platform. </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This will help patients access medical services in a much efficient manner, reducing the probability of consequences arising out of time delays. </a:t>
            </a:r>
            <a:endParaRPr sz="2000">
              <a:solidFill>
                <a:srgbClr val="000000"/>
              </a:solidFill>
              <a:latin typeface="Times New Roman"/>
              <a:ea typeface="Times New Roman"/>
              <a:cs typeface="Times New Roman"/>
              <a:sym typeface="Times New Roman"/>
            </a:endParaRPr>
          </a:p>
          <a:p>
            <a:pPr indent="-355600" lvl="0" marL="457200" rtl="0" algn="just">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Further, putting a price chart on the platform will help patients take the optimum decision as per their financial bandwidth.</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123225"/>
            <a:ext cx="8520600" cy="481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400" u="sng">
                <a:solidFill>
                  <a:srgbClr val="000000"/>
                </a:solidFill>
                <a:highlight>
                  <a:srgbClr val="FFFF00"/>
                </a:highlight>
              </a:rPr>
              <a:t>BENEFITS</a:t>
            </a:r>
            <a:r>
              <a:rPr lang="en" sz="2400" u="sng">
                <a:solidFill>
                  <a:srgbClr val="000000"/>
                </a:solidFill>
                <a:highlight>
                  <a:srgbClr val="FFFF00"/>
                </a:highlight>
                <a:latin typeface="Times New Roman"/>
                <a:ea typeface="Times New Roman"/>
                <a:cs typeface="Times New Roman"/>
                <a:sym typeface="Times New Roman"/>
              </a:rPr>
              <a:t> </a:t>
            </a:r>
            <a:endParaRPr sz="2400" u="sng">
              <a:solidFill>
                <a:srgbClr val="000000"/>
              </a:solidFill>
              <a:highlight>
                <a:srgbClr val="FFFF00"/>
              </a:highlight>
              <a:latin typeface="Times New Roman"/>
              <a:ea typeface="Times New Roman"/>
              <a:cs typeface="Times New Roman"/>
              <a:sym typeface="Times New Roman"/>
            </a:endParaRPr>
          </a:p>
          <a:p>
            <a:pPr indent="-342900" lvl="0" marL="457200" rtl="0" algn="just">
              <a:spcBef>
                <a:spcPts val="160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 </a:t>
            </a:r>
            <a:r>
              <a:rPr b="1" lang="en" u="sng">
                <a:solidFill>
                  <a:srgbClr val="000000"/>
                </a:solidFill>
                <a:highlight>
                  <a:schemeClr val="accent4"/>
                </a:highlight>
                <a:latin typeface="Times New Roman"/>
                <a:ea typeface="Times New Roman"/>
                <a:cs typeface="Times New Roman"/>
                <a:sym typeface="Times New Roman"/>
              </a:rPr>
              <a:t>Connected care</a:t>
            </a:r>
            <a:r>
              <a:rPr b="1" lang="en">
                <a:solidFill>
                  <a:srgbClr val="000000"/>
                </a:solidFill>
                <a:latin typeface="Times New Roman"/>
                <a:ea typeface="Times New Roman"/>
                <a:cs typeface="Times New Roman"/>
                <a:sym typeface="Times New Roman"/>
              </a:rPr>
              <a:t> : </a:t>
            </a:r>
            <a:r>
              <a:rPr lang="en">
                <a:solidFill>
                  <a:srgbClr val="000000"/>
                </a:solidFill>
                <a:latin typeface="Times New Roman"/>
                <a:ea typeface="Times New Roman"/>
                <a:cs typeface="Times New Roman"/>
                <a:sym typeface="Times New Roman"/>
              </a:rPr>
              <a:t> Integrate financial, medical record, credentialing, and other critical systems into a single consolidated view.                         </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b="1" lang="en" u="sng">
                <a:solidFill>
                  <a:srgbClr val="000000"/>
                </a:solidFill>
                <a:highlight>
                  <a:schemeClr val="accent4"/>
                </a:highlight>
                <a:latin typeface="Times New Roman"/>
                <a:ea typeface="Times New Roman"/>
                <a:cs typeface="Times New Roman"/>
                <a:sym typeface="Times New Roman"/>
              </a:rPr>
              <a:t>Empowered care</a:t>
            </a:r>
            <a:r>
              <a:rPr b="1" lang="en">
                <a:solidFill>
                  <a:srgbClr val="000000"/>
                </a:solidFill>
                <a:highlight>
                  <a:schemeClr val="accent4"/>
                </a:highlight>
                <a:latin typeface="Times New Roman"/>
                <a:ea typeface="Times New Roman"/>
                <a:cs typeface="Times New Roman"/>
                <a:sym typeface="Times New Roman"/>
              </a:rPr>
              <a:t> </a:t>
            </a:r>
            <a:r>
              <a:rPr b="1"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Mobilize your app for patients, clinicians, families, and others. Secure both wired and wireless networks.</a:t>
            </a:r>
            <a:endParaRPr>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Patients will no longer have to worry about the security of their health records, and medical facilities will improve their workflow </a:t>
            </a:r>
            <a:r>
              <a:rPr b="1" lang="en" u="sng">
                <a:solidFill>
                  <a:srgbClr val="000000"/>
                </a:solidFill>
                <a:highlight>
                  <a:srgbClr val="FFFFFF"/>
                </a:highlight>
                <a:latin typeface="Times New Roman"/>
                <a:ea typeface="Times New Roman"/>
                <a:cs typeface="Times New Roman"/>
                <a:sym typeface="Times New Roman"/>
              </a:rPr>
              <a:t>eliminating the middleman</a:t>
            </a:r>
            <a:r>
              <a:rPr lang="en">
                <a:solidFill>
                  <a:srgbClr val="000000"/>
                </a:solidFill>
                <a:latin typeface="Times New Roman"/>
                <a:ea typeface="Times New Roman"/>
                <a:cs typeface="Times New Roman"/>
                <a:sym typeface="Times New Roman"/>
              </a:rPr>
              <a:t> in the process.</a:t>
            </a:r>
            <a:endParaRPr>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rPr b="1" lang="en" sz="2400" u="sng">
                <a:solidFill>
                  <a:srgbClr val="000000"/>
                </a:solidFill>
                <a:highlight>
                  <a:srgbClr val="FFFF00"/>
                </a:highlight>
                <a:latin typeface="Times New Roman"/>
                <a:ea typeface="Times New Roman"/>
                <a:cs typeface="Times New Roman"/>
                <a:sym typeface="Times New Roman"/>
              </a:rPr>
              <a:t>GOAL</a:t>
            </a:r>
            <a:r>
              <a:rPr b="1" lang="en" sz="2400">
                <a:solidFill>
                  <a:srgbClr val="000000"/>
                </a:solidFill>
                <a:highlight>
                  <a:srgbClr val="FFFF00"/>
                </a:highlight>
                <a:latin typeface="Times New Roman"/>
                <a:ea typeface="Times New Roman"/>
                <a:cs typeface="Times New Roman"/>
                <a:sym typeface="Times New Roman"/>
              </a:rPr>
              <a:t> </a:t>
            </a:r>
            <a:r>
              <a:rPr b="1" lang="en">
                <a:solidFill>
                  <a:srgbClr val="000000"/>
                </a:solidFill>
                <a:highlight>
                  <a:srgbClr val="FFFF00"/>
                </a:highlight>
                <a:latin typeface="Times New Roman"/>
                <a:ea typeface="Times New Roman"/>
                <a:cs typeface="Times New Roman"/>
                <a:sym typeface="Times New Roman"/>
              </a:rPr>
              <a:t>                                                                                                                                                                                   </a:t>
            </a:r>
            <a:r>
              <a:rPr b="1" lang="en" u="sng">
                <a:solidFill>
                  <a:srgbClr val="000000"/>
                </a:solidFill>
                <a:highlight>
                  <a:schemeClr val="accent4"/>
                </a:highlight>
                <a:latin typeface="Times New Roman"/>
                <a:ea typeface="Times New Roman"/>
                <a:cs typeface="Times New Roman"/>
                <a:sym typeface="Times New Roman"/>
              </a:rPr>
              <a:t>Easily collect patient data</a:t>
            </a:r>
            <a:r>
              <a:rPr b="1"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 Enable patients with chronic conditions to manage their health and provide condition status with the touch of a button. With confidence, you’ll be able to leverage remotely captured data to promote shared decision making and prevent future encounters.</a:t>
            </a:r>
            <a:endParaRPr>
              <a:solidFill>
                <a:srgbClr val="000000"/>
              </a:solidFill>
              <a:latin typeface="Times New Roman"/>
              <a:ea typeface="Times New Roman"/>
              <a:cs typeface="Times New Roman"/>
              <a:sym typeface="Times New Roman"/>
            </a:endParaRPr>
          </a:p>
          <a:p>
            <a:pPr indent="0" lvl="0" marL="0" rtl="0" algn="just">
              <a:spcBef>
                <a:spcPts val="1600"/>
              </a:spcBef>
              <a:spcAft>
                <a:spcPts val="0"/>
              </a:spcAft>
              <a:buNone/>
            </a:pPr>
            <a:r>
              <a:t/>
            </a:r>
            <a:endParaRPr b="1">
              <a:solidFill>
                <a:srgbClr val="000000"/>
              </a:solidFill>
              <a:highlight>
                <a:srgbClr val="FFFF00"/>
              </a:highlight>
              <a:latin typeface="Times New Roman"/>
              <a:ea typeface="Times New Roman"/>
              <a:cs typeface="Times New Roman"/>
              <a:sym typeface="Times New Roman"/>
            </a:endParaRPr>
          </a:p>
          <a:p>
            <a:pPr indent="0" lvl="0" marL="0" rtl="0" algn="l">
              <a:spcBef>
                <a:spcPts val="1600"/>
              </a:spcBef>
              <a:spcAft>
                <a:spcPts val="0"/>
              </a:spcAft>
              <a:buNone/>
            </a:pPr>
            <a:r>
              <a:t/>
            </a:r>
            <a:endParaRPr b="1">
              <a:solidFill>
                <a:srgbClr val="000000"/>
              </a:solidFill>
              <a:highlight>
                <a:srgbClr val="FFFF00"/>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260275" y="941950"/>
            <a:ext cx="8465100" cy="18468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1700"/>
              </a:spcBef>
              <a:spcAft>
                <a:spcPts val="0"/>
              </a:spcAft>
              <a:buClr>
                <a:schemeClr val="dk1"/>
              </a:buClr>
              <a:buSzPts val="1100"/>
              <a:buFont typeface="Arial"/>
              <a:buNone/>
            </a:pPr>
            <a:r>
              <a:t/>
            </a:r>
            <a:endParaRPr sz="1800">
              <a:solidFill>
                <a:schemeClr val="dk1"/>
              </a:solidFill>
            </a:endParaRPr>
          </a:p>
          <a:p>
            <a:pPr indent="0" lvl="0" marL="0" rtl="0" algn="ctr">
              <a:lnSpc>
                <a:spcPct val="120000"/>
              </a:lnSpc>
              <a:spcBef>
                <a:spcPts val="1700"/>
              </a:spcBef>
              <a:spcAft>
                <a:spcPts val="0"/>
              </a:spcAft>
              <a:buClr>
                <a:schemeClr val="dk1"/>
              </a:buClr>
              <a:buSzPts val="1100"/>
              <a:buFont typeface="Arial"/>
              <a:buNone/>
            </a:pPr>
            <a:r>
              <a:rPr lang="en" sz="1800">
                <a:solidFill>
                  <a:schemeClr val="dk1"/>
                </a:solidFill>
              </a:rPr>
              <a:t>- </a:t>
            </a:r>
            <a:r>
              <a:rPr lang="en" sz="1800">
                <a:solidFill>
                  <a:schemeClr val="dk1"/>
                </a:solidFill>
                <a:highlight>
                  <a:srgbClr val="FFFF00"/>
                </a:highlight>
              </a:rPr>
              <a:t>Do as much as possible </a:t>
            </a:r>
            <a:r>
              <a:rPr b="1" i="1" lang="en" sz="1800">
                <a:solidFill>
                  <a:schemeClr val="dk1"/>
                </a:solidFill>
                <a:highlight>
                  <a:srgbClr val="FFFF00"/>
                </a:highlight>
              </a:rPr>
              <a:t>for</a:t>
            </a:r>
            <a:r>
              <a:rPr lang="en" sz="1800">
                <a:solidFill>
                  <a:schemeClr val="dk1"/>
                </a:solidFill>
                <a:highlight>
                  <a:srgbClr val="FFFF00"/>
                </a:highlight>
              </a:rPr>
              <a:t> the patient, and as little as possible </a:t>
            </a:r>
            <a:r>
              <a:rPr b="1" i="1" lang="en" sz="1800">
                <a:solidFill>
                  <a:schemeClr val="dk1"/>
                </a:solidFill>
                <a:highlight>
                  <a:srgbClr val="FFFF00"/>
                </a:highlight>
              </a:rPr>
              <a:t>to</a:t>
            </a:r>
            <a:r>
              <a:rPr i="1" lang="en" sz="1800">
                <a:solidFill>
                  <a:schemeClr val="dk1"/>
                </a:solidFill>
                <a:highlight>
                  <a:srgbClr val="FFFF00"/>
                </a:highlight>
              </a:rPr>
              <a:t> </a:t>
            </a:r>
            <a:r>
              <a:rPr lang="en" sz="1800">
                <a:solidFill>
                  <a:schemeClr val="dk1"/>
                </a:solidFill>
                <a:highlight>
                  <a:srgbClr val="FFFF00"/>
                </a:highlight>
              </a:rPr>
              <a:t>the patient.</a:t>
            </a:r>
            <a:endParaRPr sz="1800">
              <a:solidFill>
                <a:schemeClr val="dk1"/>
              </a:solidFill>
              <a:highlight>
                <a:srgbClr val="FFFF00"/>
              </a:highlight>
            </a:endParaRPr>
          </a:p>
          <a:p>
            <a:pPr indent="0" lvl="0" marL="0" rtl="0" algn="l">
              <a:spcBef>
                <a:spcPts val="500"/>
              </a:spcBef>
              <a:spcAft>
                <a:spcPts val="0"/>
              </a:spcAft>
              <a:buClr>
                <a:schemeClr val="dk1"/>
              </a:buClr>
              <a:buSzPts val="1100"/>
              <a:buFont typeface="Arial"/>
              <a:buNone/>
            </a:pPr>
            <a:r>
              <a:t/>
            </a:r>
            <a:endParaRPr sz="1800">
              <a:solidFill>
                <a:schemeClr val="dk1"/>
              </a:solidFill>
              <a:highlight>
                <a:srgbClr val="FFFF00"/>
              </a:highlight>
            </a:endParaRPr>
          </a:p>
          <a:p>
            <a:pPr indent="0" lvl="0" marL="0" rtl="0" algn="l">
              <a:spcBef>
                <a:spcPts val="0"/>
              </a:spcBef>
              <a:spcAft>
                <a:spcPts val="0"/>
              </a:spcAft>
              <a:buNone/>
            </a:pPr>
            <a:r>
              <a:t/>
            </a:r>
            <a:endParaRPr/>
          </a:p>
        </p:txBody>
      </p:sp>
      <p:sp>
        <p:nvSpPr>
          <p:cNvPr id="100" name="Google Shape;100;p20"/>
          <p:cNvSpPr txBox="1"/>
          <p:nvPr/>
        </p:nvSpPr>
        <p:spPr>
          <a:xfrm>
            <a:off x="6345725" y="4077625"/>
            <a:ext cx="23796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Thank You !</a:t>
            </a:r>
            <a:endParaRPr b="1"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